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8493E-A416-4559-81A9-A6AB6E209C4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818F3-DC47-42C9-8282-D3CFF72B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854FF55-0AFA-4BB2-884C-4B009B46DE62}"/>
              </a:ext>
            </a:extLst>
          </p:cNvPr>
          <p:cNvSpPr/>
          <p:nvPr userDrawn="1"/>
        </p:nvSpPr>
        <p:spPr>
          <a:xfrm>
            <a:off x="0" y="6678151"/>
            <a:ext cx="12192000" cy="179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2BD3CA-D5FA-4EEE-91F0-759E0773F6EE}"/>
              </a:ext>
            </a:extLst>
          </p:cNvPr>
          <p:cNvSpPr/>
          <p:nvPr userDrawn="1"/>
        </p:nvSpPr>
        <p:spPr>
          <a:xfrm>
            <a:off x="0" y="-70703"/>
            <a:ext cx="12192000" cy="179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5DC1B17A-42E5-4827-B5BE-2670B557C295}"/>
              </a:ext>
            </a:extLst>
          </p:cNvPr>
          <p:cNvSpPr/>
          <p:nvPr userDrawn="1"/>
        </p:nvSpPr>
        <p:spPr>
          <a:xfrm flipH="1">
            <a:off x="11080864" y="6221161"/>
            <a:ext cx="1111133" cy="45698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41CCE111-59C4-4620-A682-7B71FC50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3739" y="6267091"/>
            <a:ext cx="54550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5378"/>
                </a:solidFill>
              </a:defRPr>
            </a:lvl1pPr>
          </a:lstStyle>
          <a:p>
            <a:fld id="{A0EDFBC5-9E83-48A9-A20F-CEAD086D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8244B392-AC48-4B2D-BF49-8459840DE26F}"/>
              </a:ext>
            </a:extLst>
          </p:cNvPr>
          <p:cNvSpPr/>
          <p:nvPr userDrawn="1"/>
        </p:nvSpPr>
        <p:spPr>
          <a:xfrm rot="10800000" flipH="1">
            <a:off x="0" y="6221160"/>
            <a:ext cx="1390115" cy="45698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ate Placeholder 3">
            <a:extLst>
              <a:ext uri="{FF2B5EF4-FFF2-40B4-BE49-F238E27FC236}">
                <a16:creationId xmlns:a16="http://schemas.microsoft.com/office/drawing/2014/main" id="{D801F2CC-04D6-48E5-9020-23F53EF7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50" y="6267091"/>
            <a:ext cx="1200599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3F5378"/>
                </a:solidFill>
              </a:defRPr>
            </a:lvl1pPr>
          </a:lstStyle>
          <a:p>
            <a:r>
              <a:rPr lang="en-US" dirty="0"/>
              <a:t>2020-2021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F235D-501E-4D8C-B0C7-A7FBEFFEF1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7545" y="1887538"/>
            <a:ext cx="7936305" cy="12057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31DDF7-EDFA-4A9B-A10A-40DC5103B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7545" y="3258414"/>
            <a:ext cx="7936305" cy="1833363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None/>
              <a:defRPr sz="4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0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854FF55-0AFA-4BB2-884C-4B009B46DE62}"/>
              </a:ext>
            </a:extLst>
          </p:cNvPr>
          <p:cNvSpPr/>
          <p:nvPr userDrawn="1"/>
        </p:nvSpPr>
        <p:spPr>
          <a:xfrm>
            <a:off x="0" y="6678151"/>
            <a:ext cx="12192000" cy="179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2BD3CA-D5FA-4EEE-91F0-759E0773F6EE}"/>
              </a:ext>
            </a:extLst>
          </p:cNvPr>
          <p:cNvSpPr/>
          <p:nvPr userDrawn="1"/>
        </p:nvSpPr>
        <p:spPr>
          <a:xfrm>
            <a:off x="0" y="-70703"/>
            <a:ext cx="12192000" cy="179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5DC1B17A-42E5-4827-B5BE-2670B557C295}"/>
              </a:ext>
            </a:extLst>
          </p:cNvPr>
          <p:cNvSpPr/>
          <p:nvPr userDrawn="1"/>
        </p:nvSpPr>
        <p:spPr>
          <a:xfrm flipH="1">
            <a:off x="11122428" y="6221161"/>
            <a:ext cx="1069569" cy="45698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41CCE111-59C4-4620-A682-7B71FC50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815" y="6267091"/>
            <a:ext cx="5738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5378"/>
                </a:solidFill>
              </a:defRPr>
            </a:lvl1pPr>
          </a:lstStyle>
          <a:p>
            <a:fld id="{A0EDFBC5-9E83-48A9-A20F-CEAD086DB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8244B392-AC48-4B2D-BF49-8459840DE26F}"/>
              </a:ext>
            </a:extLst>
          </p:cNvPr>
          <p:cNvSpPr/>
          <p:nvPr userDrawn="1"/>
        </p:nvSpPr>
        <p:spPr>
          <a:xfrm rot="10800000" flipH="1">
            <a:off x="272754" y="6221603"/>
            <a:ext cx="1465179" cy="45698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ate Placeholder 3">
            <a:extLst>
              <a:ext uri="{FF2B5EF4-FFF2-40B4-BE49-F238E27FC236}">
                <a16:creationId xmlns:a16="http://schemas.microsoft.com/office/drawing/2014/main" id="{D801F2CC-04D6-48E5-9020-23F53EF72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673" y="6267091"/>
            <a:ext cx="1200599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3F5378"/>
                </a:solidFill>
              </a:defRPr>
            </a:lvl1pPr>
          </a:lstStyle>
          <a:p>
            <a:r>
              <a:rPr lang="en-US" dirty="0"/>
              <a:t>2020-2021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B8A655-DD86-4892-BF52-16BCF5CF8635}"/>
              </a:ext>
            </a:extLst>
          </p:cNvPr>
          <p:cNvGrpSpPr/>
          <p:nvPr userDrawn="1"/>
        </p:nvGrpSpPr>
        <p:grpSpPr>
          <a:xfrm>
            <a:off x="1806341" y="6265210"/>
            <a:ext cx="2557587" cy="380661"/>
            <a:chOff x="2786710" y="4680483"/>
            <a:chExt cx="2557587" cy="3832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87DF495-839D-4469-A05A-62B06DF5E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86710" y="4680483"/>
              <a:ext cx="383285" cy="38328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FAC5E4D-8A74-4B7A-BC54-8C3B3FDC97E6}"/>
                </a:ext>
              </a:extLst>
            </p:cNvPr>
            <p:cNvGrpSpPr/>
            <p:nvPr userDrawn="1"/>
          </p:nvGrpSpPr>
          <p:grpSpPr>
            <a:xfrm>
              <a:off x="3169389" y="4741323"/>
              <a:ext cx="2174908" cy="263413"/>
              <a:chOff x="6463381" y="4741323"/>
              <a:chExt cx="2174908" cy="26341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00AE3C-6492-4126-84CA-9B14F862593C}"/>
                  </a:ext>
                </a:extLst>
              </p:cNvPr>
              <p:cNvSpPr txBox="1"/>
              <p:nvPr userDrawn="1"/>
            </p:nvSpPr>
            <p:spPr>
              <a:xfrm>
                <a:off x="6463381" y="4741323"/>
                <a:ext cx="2174908" cy="26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100" b="0" i="0" u="none" strike="noStrike" cap="none" dirty="0">
                    <a:solidFill>
                      <a:schemeClr val="bg1"/>
                    </a:solidFill>
                    <a:latin typeface="Arial"/>
                    <a:ea typeface="Segoe UI Black" panose="020B0A02040204020203" pitchFamily="34" charset="0"/>
                    <a:cs typeface="Arial"/>
                    <a:sym typeface="Arial"/>
                  </a:rPr>
                  <a:t>Email :</a:t>
                </a:r>
                <a:r>
                  <a:rPr lang="en-US" sz="1100" dirty="0">
                    <a:solidFill>
                      <a:schemeClr val="bg1"/>
                    </a:solidFill>
                  </a:rPr>
                  <a:t>info@alkafeel.edu.iq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158153-F695-4B33-8642-1A0EAFE058EB}"/>
                  </a:ext>
                </a:extLst>
              </p:cNvPr>
              <p:cNvSpPr txBox="1"/>
              <p:nvPr userDrawn="1"/>
            </p:nvSpPr>
            <p:spPr>
              <a:xfrm>
                <a:off x="7770810" y="4741323"/>
                <a:ext cx="867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endParaRPr lang="en-US" sz="1100" b="0" i="0" u="none" strike="noStrike" cap="none" dirty="0">
                  <a:solidFill>
                    <a:srgbClr val="002060"/>
                  </a:solidFill>
                  <a:latin typeface="+mn-lt"/>
                  <a:ea typeface="Segoe UI Black" panose="020B0A02040204020203" pitchFamily="34" charset="0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B456AB-22B2-4FA9-809A-639D9B5FCF70}"/>
              </a:ext>
            </a:extLst>
          </p:cNvPr>
          <p:cNvGrpSpPr/>
          <p:nvPr userDrawn="1"/>
        </p:nvGrpSpPr>
        <p:grpSpPr>
          <a:xfrm>
            <a:off x="3801101" y="6183529"/>
            <a:ext cx="2804336" cy="527788"/>
            <a:chOff x="2276499" y="3408302"/>
            <a:chExt cx="2804336" cy="5277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0EAE3E0-44D0-46B2-937B-EAEE4C7E46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6499" y="3408302"/>
              <a:ext cx="735959" cy="527788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4112FD-5A25-4014-B4FD-C7F661F6110A}"/>
                </a:ext>
              </a:extLst>
            </p:cNvPr>
            <p:cNvGrpSpPr/>
            <p:nvPr userDrawn="1"/>
          </p:nvGrpSpPr>
          <p:grpSpPr>
            <a:xfrm>
              <a:off x="2845992" y="3568276"/>
              <a:ext cx="2234843" cy="261610"/>
              <a:chOff x="6538000" y="4741322"/>
              <a:chExt cx="2234843" cy="26341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8EB65AC-D5FB-4AB4-8C39-80DBEDDEF7A8}"/>
                  </a:ext>
                </a:extLst>
              </p:cNvPr>
              <p:cNvSpPr txBox="1"/>
              <p:nvPr userDrawn="1"/>
            </p:nvSpPr>
            <p:spPr>
              <a:xfrm>
                <a:off x="6538000" y="4741322"/>
                <a:ext cx="2234843" cy="26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100" b="0" i="0" u="none" strike="noStrike" cap="none" dirty="0">
                    <a:solidFill>
                      <a:schemeClr val="bg1"/>
                    </a:solidFill>
                    <a:latin typeface="Arial"/>
                    <a:ea typeface="Segoe UI Black" panose="020B0A02040204020203" pitchFamily="34" charset="0"/>
                    <a:cs typeface="Arial"/>
                    <a:sym typeface="Arial"/>
                  </a:rPr>
                  <a:t>Website :</a:t>
                </a:r>
                <a:r>
                  <a:rPr lang="en-US" sz="1100" dirty="0">
                    <a:solidFill>
                      <a:schemeClr val="bg1"/>
                    </a:solidFill>
                  </a:rPr>
                  <a:t>http://Alkafeel.edu.iq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77BC36-AB45-4868-BDB7-56C8683913A3}"/>
                  </a:ext>
                </a:extLst>
              </p:cNvPr>
              <p:cNvSpPr txBox="1"/>
              <p:nvPr userDrawn="1"/>
            </p:nvSpPr>
            <p:spPr>
              <a:xfrm>
                <a:off x="7770810" y="4741323"/>
                <a:ext cx="867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:endParaRPr lang="en-US" sz="1100" b="0" i="0" u="none" strike="noStrike" cap="none" dirty="0">
                  <a:solidFill>
                    <a:srgbClr val="002060"/>
                  </a:solidFill>
                  <a:latin typeface="+mn-lt"/>
                  <a:ea typeface="Segoe UI Black" panose="020B0A02040204020203" pitchFamily="34" charset="0"/>
                  <a:cs typeface="+mn-cs"/>
                  <a:sym typeface="Arial"/>
                </a:endParaRPr>
              </a:p>
            </p:txBody>
          </p:sp>
        </p:grpSp>
      </p:grp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DB1419E4-4C95-4933-9088-533031767AEC}"/>
              </a:ext>
            </a:extLst>
          </p:cNvPr>
          <p:cNvSpPr/>
          <p:nvPr userDrawn="1"/>
        </p:nvSpPr>
        <p:spPr>
          <a:xfrm flipH="1">
            <a:off x="10801883" y="94392"/>
            <a:ext cx="1390116" cy="7790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صورة 1">
            <a:extLst>
              <a:ext uri="{FF2B5EF4-FFF2-40B4-BE49-F238E27FC236}">
                <a16:creationId xmlns:a16="http://schemas.microsoft.com/office/drawing/2014/main" id="{BF5E8E17-3DFA-41DB-B46D-F4A5C3C3DB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02" y="98779"/>
            <a:ext cx="719257" cy="741451"/>
          </a:xfrm>
          <a:prstGeom prst="rect">
            <a:avLst/>
          </a:prstGeom>
        </p:spPr>
      </p:pic>
      <p:sp>
        <p:nvSpPr>
          <p:cNvPr id="30" name="Google Shape;78;p5">
            <a:extLst>
              <a:ext uri="{FF2B5EF4-FFF2-40B4-BE49-F238E27FC236}">
                <a16:creationId xmlns:a16="http://schemas.microsoft.com/office/drawing/2014/main" id="{D42B2945-53BD-4C9A-802F-AC330CBF3A7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29067" y="305901"/>
            <a:ext cx="9407628" cy="406736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 i="0" u="none" strike="noStrike" cap="none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+mn-cs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CF8ACE1E-B011-4A84-8C6B-EC5A84BCC96C}"/>
              </a:ext>
            </a:extLst>
          </p:cNvPr>
          <p:cNvSpPr/>
          <p:nvPr userDrawn="1"/>
        </p:nvSpPr>
        <p:spPr>
          <a:xfrm rot="10800000" flipH="1">
            <a:off x="342004" y="108551"/>
            <a:ext cx="833653" cy="76493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oogle Shape;239;p16">
            <a:extLst>
              <a:ext uri="{FF2B5EF4-FFF2-40B4-BE49-F238E27FC236}">
                <a16:creationId xmlns:a16="http://schemas.microsoft.com/office/drawing/2014/main" id="{51093C29-0B93-4657-AED3-FDF929FB8F78}"/>
              </a:ext>
            </a:extLst>
          </p:cNvPr>
          <p:cNvGrpSpPr/>
          <p:nvPr userDrawn="1"/>
        </p:nvGrpSpPr>
        <p:grpSpPr>
          <a:xfrm flipH="1">
            <a:off x="475796" y="305901"/>
            <a:ext cx="347472" cy="288032"/>
            <a:chOff x="2594050" y="1631825"/>
            <a:chExt cx="439625" cy="43962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3" name="Google Shape;240;p16">
              <a:extLst>
                <a:ext uri="{FF2B5EF4-FFF2-40B4-BE49-F238E27FC236}">
                  <a16:creationId xmlns:a16="http://schemas.microsoft.com/office/drawing/2014/main" id="{D741DFC4-3093-494D-888D-CB021DB886F6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5378"/>
                </a:solidFill>
              </a:endParaRPr>
            </a:p>
          </p:txBody>
        </p:sp>
        <p:sp>
          <p:nvSpPr>
            <p:cNvPr id="34" name="Google Shape;241;p16">
              <a:extLst>
                <a:ext uri="{FF2B5EF4-FFF2-40B4-BE49-F238E27FC236}">
                  <a16:creationId xmlns:a16="http://schemas.microsoft.com/office/drawing/2014/main" id="{67B83C70-8ECE-4716-943D-2F22333E5466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5378"/>
                </a:solidFill>
              </a:endParaRPr>
            </a:p>
          </p:txBody>
        </p:sp>
        <p:sp>
          <p:nvSpPr>
            <p:cNvPr id="42" name="Google Shape;242;p16">
              <a:extLst>
                <a:ext uri="{FF2B5EF4-FFF2-40B4-BE49-F238E27FC236}">
                  <a16:creationId xmlns:a16="http://schemas.microsoft.com/office/drawing/2014/main" id="{78DD374C-E66A-42D5-A2FE-A69BE7181EC7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5378"/>
                </a:solidFill>
              </a:endParaRPr>
            </a:p>
          </p:txBody>
        </p:sp>
        <p:sp>
          <p:nvSpPr>
            <p:cNvPr id="43" name="Google Shape;243;p16">
              <a:extLst>
                <a:ext uri="{FF2B5EF4-FFF2-40B4-BE49-F238E27FC236}">
                  <a16:creationId xmlns:a16="http://schemas.microsoft.com/office/drawing/2014/main" id="{C9117AA7-AA5F-4621-A3D9-FA22B13E47E5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grp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F5378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8B2958-B7A7-489A-B909-03A008329EB1}"/>
              </a:ext>
            </a:extLst>
          </p:cNvPr>
          <p:cNvSpPr/>
          <p:nvPr userDrawn="1"/>
        </p:nvSpPr>
        <p:spPr>
          <a:xfrm rot="5400000">
            <a:off x="-3375944" y="3305240"/>
            <a:ext cx="6928704" cy="17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16464-CFF8-4E34-B354-25BDA408DB5C}"/>
              </a:ext>
            </a:extLst>
          </p:cNvPr>
          <p:cNvSpPr/>
          <p:nvPr userDrawn="1"/>
        </p:nvSpPr>
        <p:spPr>
          <a:xfrm rot="5400000">
            <a:off x="-3207849" y="3308147"/>
            <a:ext cx="6928704" cy="17100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video" Target="../media/media1.mp4"/><Relationship Id="rId4" Type="http://schemas.microsoft.com/office/2007/relationships/media" Target="../media/media1.mp4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e Flag">
            <a:hlinkClick r:id="" action="ppaction://media"/>
            <a:extLst>
              <a:ext uri="{FF2B5EF4-FFF2-40B4-BE49-F238E27FC236}">
                <a16:creationId xmlns:a16="http://schemas.microsoft.com/office/drawing/2014/main" id="{BD7A99BA-D263-4859-98B6-BD33076131E1}"/>
              </a:ext>
            </a:extLst>
          </p:cNvPr>
          <p:cNvPicPr>
            <a:picLocks noChangeAspect="1"/>
          </p:cNvPicPr>
          <p:nvPr userDrawn="1"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6">
            <a:lum bright="40000" contrast="-20000"/>
          </a:blip>
          <a:stretch>
            <a:fillRect/>
          </a:stretch>
        </p:blipFill>
        <p:spPr>
          <a:xfrm>
            <a:off x="113320" y="3629"/>
            <a:ext cx="12078680" cy="67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GqLZRnsa-OpPuMaQ89bKEzelptBS-hyc" TargetMode="External"/><Relationship Id="rId2" Type="http://schemas.openxmlformats.org/officeDocument/2006/relationships/hyperlink" Target="https://uploadrar.com/ct4kyvmylwy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972B1-420B-4A4F-9373-E84E27CD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99231-218E-4D9C-A664-891DA558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2020-2021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146AE-C1F7-4358-9551-D5F2305D85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37434" y="4711177"/>
            <a:ext cx="7936305" cy="1833363"/>
          </a:xfrm>
        </p:spPr>
        <p:txBody>
          <a:bodyPr/>
          <a:lstStyle/>
          <a:p>
            <a:r>
              <a:rPr lang="en-US" dirty="0"/>
              <a:t>Dr Ali </a:t>
            </a:r>
            <a:r>
              <a:rPr lang="en-US" dirty="0" err="1"/>
              <a:t>Muhssen</a:t>
            </a:r>
            <a:r>
              <a:rPr lang="en-US" dirty="0"/>
              <a:t> Al-</a:t>
            </a:r>
            <a:r>
              <a:rPr lang="en-US" dirty="0" err="1"/>
              <a:t>Ibrahimy</a:t>
            </a:r>
            <a:endParaRPr lang="en-US" dirty="0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CB91F6B2-4FB7-4C25-925A-FB27ACEB75BB}"/>
              </a:ext>
            </a:extLst>
          </p:cNvPr>
          <p:cNvGrpSpPr/>
          <p:nvPr/>
        </p:nvGrpSpPr>
        <p:grpSpPr>
          <a:xfrm>
            <a:off x="1509968" y="-1"/>
            <a:ext cx="2187726" cy="6763609"/>
            <a:chOff x="1875730" y="-1"/>
            <a:chExt cx="2187726" cy="6763609"/>
          </a:xfrm>
        </p:grpSpPr>
        <p:sp>
          <p:nvSpPr>
            <p:cNvPr id="7" name="Rectangle 35">
              <a:extLst>
                <a:ext uri="{FF2B5EF4-FFF2-40B4-BE49-F238E27FC236}">
                  <a16:creationId xmlns:a16="http://schemas.microsoft.com/office/drawing/2014/main" id="{75965495-C53D-4356-A820-80270EFC7461}"/>
                </a:ext>
              </a:extLst>
            </p:cNvPr>
            <p:cNvSpPr/>
            <p:nvPr userDrawn="1"/>
          </p:nvSpPr>
          <p:spPr>
            <a:xfrm rot="5400000">
              <a:off x="-412212" y="2287941"/>
              <a:ext cx="6763609" cy="21877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صورة 1">
              <a:extLst>
                <a:ext uri="{FF2B5EF4-FFF2-40B4-BE49-F238E27FC236}">
                  <a16:creationId xmlns:a16="http://schemas.microsoft.com/office/drawing/2014/main" id="{F42EE66F-3742-4A55-AC12-E6E829FBC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730" y="2050130"/>
              <a:ext cx="2075653" cy="2139702"/>
            </a:xfrm>
            <a:prstGeom prst="rect">
              <a:avLst/>
            </a:prstGeom>
          </p:spPr>
        </p:pic>
      </p:grp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1B71BBE-E2CE-47B6-8BB0-D17EE016BDAF}"/>
              </a:ext>
            </a:extLst>
          </p:cNvPr>
          <p:cNvSpPr txBox="1">
            <a:spLocks/>
          </p:cNvSpPr>
          <p:nvPr/>
        </p:nvSpPr>
        <p:spPr>
          <a:xfrm>
            <a:off x="2059931" y="1091483"/>
            <a:ext cx="9144000" cy="14520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76200" marR="0" lv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4400" b="0" i="0" u="none" strike="noStrike" kern="1200" cap="none">
                <a:solidFill>
                  <a:srgbClr val="388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/>
            <a:r>
              <a:rPr lang="ar-IQ" sz="4800" b="1" dirty="0"/>
              <a:t>استخدام برنامج </a:t>
            </a:r>
            <a:r>
              <a:rPr lang="ar-IQ" sz="4800" b="1" dirty="0">
                <a:solidFill>
                  <a:srgbClr val="FF0000"/>
                </a:solidFill>
              </a:rPr>
              <a:t>"</a:t>
            </a:r>
            <a:r>
              <a:rPr lang="en-US" sz="4800" b="1" dirty="0">
                <a:solidFill>
                  <a:srgbClr val="FF0000"/>
                </a:solidFill>
              </a:rPr>
              <a:t>Camtasia 2019 </a:t>
            </a:r>
            <a:r>
              <a:rPr lang="ar-IQ" sz="4800" b="1" dirty="0">
                <a:solidFill>
                  <a:srgbClr val="FF0000"/>
                </a:solidFill>
              </a:rPr>
              <a:t> " </a:t>
            </a:r>
            <a:r>
              <a:rPr lang="ar-IQ" sz="4800" b="1" dirty="0"/>
              <a:t>لإعداد محاضرة علمية تفاعلية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8461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DD29409-81C8-4B99-A9A1-536D623F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268398F-3DC9-454D-A7DF-399948C3B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2020-2021</a:t>
            </a:r>
            <a:endParaRPr lang="en-US" dirty="0"/>
          </a:p>
        </p:txBody>
      </p:sp>
      <p:sp>
        <p:nvSpPr>
          <p:cNvPr id="6" name="عنوان 4">
            <a:extLst>
              <a:ext uri="{FF2B5EF4-FFF2-40B4-BE49-F238E27FC236}">
                <a16:creationId xmlns:a16="http://schemas.microsoft.com/office/drawing/2014/main" id="{F42BFF48-F06D-46EC-A7AB-A38D985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67" y="305901"/>
            <a:ext cx="9407628" cy="406736"/>
          </a:xfrm>
        </p:spPr>
        <p:txBody>
          <a:bodyPr/>
          <a:lstStyle/>
          <a:p>
            <a:pPr rtl="1"/>
            <a:r>
              <a:rPr lang="ar-IQ" sz="2800" b="1" dirty="0">
                <a:solidFill>
                  <a:schemeClr val="tx1"/>
                </a:solidFill>
              </a:rPr>
              <a:t>استخدام برنامج "</a:t>
            </a:r>
            <a:r>
              <a:rPr lang="en-US" sz="2800" b="1" dirty="0">
                <a:solidFill>
                  <a:schemeClr val="tx1"/>
                </a:solidFill>
              </a:rPr>
              <a:t>Camtasia 2019 </a:t>
            </a:r>
            <a:r>
              <a:rPr lang="ar-IQ" sz="2800" b="1" dirty="0">
                <a:solidFill>
                  <a:schemeClr val="tx1"/>
                </a:solidFill>
              </a:rPr>
              <a:t> " لإعداد محاضرة علمية تفاعلية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3">
            <a:extLst>
              <a:ext uri="{FF2B5EF4-FFF2-40B4-BE49-F238E27FC236}">
                <a16:creationId xmlns:a16="http://schemas.microsoft.com/office/drawing/2014/main" id="{42A2D1EC-1926-40A0-BCED-37B0876806AA}"/>
              </a:ext>
            </a:extLst>
          </p:cNvPr>
          <p:cNvSpPr txBox="1">
            <a:spLocks/>
          </p:cNvSpPr>
          <p:nvPr/>
        </p:nvSpPr>
        <p:spPr>
          <a:xfrm>
            <a:off x="1824427" y="5348557"/>
            <a:ext cx="1410342" cy="2317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3F53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FE524F7-7B23-4855-988C-6693D251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3426" y="1223083"/>
            <a:ext cx="3995936" cy="177856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D32937F-E44C-41A1-A714-66831CFDACA5}"/>
              </a:ext>
            </a:extLst>
          </p:cNvPr>
          <p:cNvSpPr txBox="1"/>
          <p:nvPr/>
        </p:nvSpPr>
        <p:spPr>
          <a:xfrm>
            <a:off x="2131243" y="3429000"/>
            <a:ext cx="85689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اللّٰهُمَّ</a:t>
            </a:r>
            <a:r>
              <a:rPr lang="ar-SA" sz="32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صلِّ </a:t>
            </a:r>
            <a:r>
              <a:rPr lang="ar-SA" sz="320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علىٰ</a:t>
            </a:r>
            <a:r>
              <a:rPr lang="ar-SA" sz="32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محمّدٍ وآلِ محمّدٍ الطيّبين الطّاهرين </a:t>
            </a:r>
            <a:endParaRPr lang="ar-IQ" sz="2400" dirty="0">
              <a:cs typeface="Simple Bold Jut Out" panose="02010401010101010101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291B29-2B07-4015-BF94-DAD336E70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14" t="16236" r="29953" b="21199"/>
          <a:stretch/>
        </p:blipFill>
        <p:spPr>
          <a:xfrm>
            <a:off x="13033671" y="3429000"/>
            <a:ext cx="1080119" cy="1664895"/>
          </a:xfrm>
          <a:prstGeom prst="rect">
            <a:avLst/>
          </a:prstGeom>
        </p:spPr>
      </p:pic>
      <p:sp>
        <p:nvSpPr>
          <p:cNvPr id="11" name="عنصر نائب لرقم الشريحة 3">
            <a:extLst>
              <a:ext uri="{FF2B5EF4-FFF2-40B4-BE49-F238E27FC236}">
                <a16:creationId xmlns:a16="http://schemas.microsoft.com/office/drawing/2014/main" id="{ACA65FF1-3575-4F85-9CB9-E477F77C44D9}"/>
              </a:ext>
            </a:extLst>
          </p:cNvPr>
          <p:cNvSpPr txBox="1">
            <a:spLocks/>
          </p:cNvSpPr>
          <p:nvPr/>
        </p:nvSpPr>
        <p:spPr>
          <a:xfrm>
            <a:off x="1800267" y="5214654"/>
            <a:ext cx="1410342" cy="231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FAB8CF5-2FCE-428A-A541-6A70157FAB25}"/>
              </a:ext>
            </a:extLst>
          </p:cNvPr>
          <p:cNvSpPr txBox="1"/>
          <p:nvPr/>
        </p:nvSpPr>
        <p:spPr>
          <a:xfrm>
            <a:off x="3835275" y="4087185"/>
            <a:ext cx="57966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4000" dirty="0">
                <a:solidFill>
                  <a:srgbClr val="0070C0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جامعة الكفيل   </a:t>
            </a:r>
            <a:r>
              <a:rPr lang="ar-IQ" sz="24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د. علي الابراهيمي</a:t>
            </a:r>
            <a:endParaRPr lang="ar-IQ" sz="2400" dirty="0">
              <a:cs typeface="Simple Bold Jut Out" panose="02010401010101010101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BCD66E7-F226-414D-87CA-81CD86C5A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9" t="14252" r="29974" b="20699"/>
          <a:stretch/>
        </p:blipFill>
        <p:spPr>
          <a:xfrm>
            <a:off x="12493611" y="4441128"/>
            <a:ext cx="108012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93 -0.01598 L -0.21693 -0.01574 C -0.21549 0.01851 -0.21601 -0.00116 -0.21601 0.04328 L -0.22851 -0.00116 C -0.22734 0.00717 -0.22591 0.01481 -0.22539 0.02338 C -0.22513 0.02685 -0.22513 0.0324 -0.22643 0.03333 C -0.22943 0.03541 -0.23255 0.03171 -0.23581 0.03078 C -0.23724 0.0324 -0.23828 0.03541 -0.23984 0.03588 C -0.24492 0.03703 -0.24609 0.03356 -0.24922 0.02847 C -0.25 0.02592 -0.25078 0.02384 -0.2513 0.02106 C -0.25234 0.01689 -0.25169 0.01018 -0.25351 0.00856 C -0.25482 0.00764 -0.25364 0.01574 -0.25443 0.01851 C -0.2556 0.02199 -0.25742 0.02338 -0.25859 0.02592 C -0.26289 0.025 -0.26693 0.02476 -0.27109 0.02338 C -0.27226 0.02314 -0.27344 0.01967 -0.27422 0.02106 C -0.27539 0.02222 -0.275 0.02592 -0.27539 0.02847 C -0.27565 0.04328 -0.275 0.05833 -0.2763 0.07291 C -0.27669 0.07662 -0.27747 0.06574 -0.27851 0.06296 C -0.27917 0.06088 -0.28047 0.05995 -0.28151 0.0581 C -0.28294 0.05555 -0.28437 0.05277 -0.28568 0.05069 C -0.28737 0.04791 -0.28906 0.04514 -0.29088 0.04328 C -0.29258 0.04166 -0.29453 0.04166 -0.29609 0.04074 C -0.30638 0.03449 -0.28828 0.04259 -0.30547 0.03588 C -0.30963 0.0368 -0.3138 0.03703 -0.31797 0.03819 C -0.31914 0.03865 -0.32083 0.04328 -0.32109 0.04074 C -0.32318 0.02592 -0.32044 0.02407 -0.3168 0.01851 C -0.31627 0.01365 -0.31575 0.0074 -0.3138 0.0037 C -0.3125 0.00115 -0.31094 0.00023 -0.30963 -0.00116 C -0.30937 0.00115 -0.30859 0.0037 -0.30859 0.00625 C -0.30859 0.0368 -0.31133 0.02314 -0.3263 0.02106 C -0.32773 0.01574 -0.32969 0.00995 -0.33047 0.0037 C -0.33112 -0.00024 -0.33112 -0.00463 -0.33151 -0.00857 C -0.33177 -0.01111 -0.33229 -0.01366 -0.33255 -0.01598 C -0.32747 -0.04005 -0.32643 -0.04885 -0.33151 0.03333 C -0.33177 0.0368 -0.33359 0.03819 -0.33463 0.04074 L -0.34909 0.03588 C -0.35898 0.03264 -0.35521 0.03703 -0.36055 0.02847 C -0.36341 0.00902 -0.36055 0.01273 -0.36888 0.01597 C -0.3694 0.01851 -0.37031 0.02106 -0.36992 0.02338 C -0.36966 0.02615 -0.36562 0.02777 -0.3668 0.02847 C -0.36992 0.02963 -0.37305 0.02685 -0.37617 0.02592 C -0.37656 0.00625 -0.375 -0.01412 -0.37734 -0.03334 C -0.3789 -0.04699 -0.37656 -0.00463 -0.37838 0.00856 C -0.3789 0.01273 -0.3819 0.01041 -0.38346 0.01111 C -0.38555 0.01203 -0.38776 0.01273 -0.38971 0.01365 C -0.39479 0.01574 -0.39479 0.01597 -0.39922 0.01851 C -0.4 0.02199 -0.40104 0.02476 -0.40117 0.02847 C -0.40377 0.05185 -0.39922 0.0456 -0.40534 0.05069 C -0.40651 0.04976 -0.40846 0.05069 -0.40846 0.04814 C -0.41042 0.02338 -0.40976 0.02523 -0.4043 0.02106 C -0.40377 0.01851 -0.40117 0.01481 -0.40221 0.01365 C -0.40534 0.00995 -0.40937 0.01203 -0.41263 0.01111 C -0.41471 0.01041 -0.4168 0.00949 -0.41901 0.00856 C -0.42174 0.00764 -0.42409 0.00717 -0.42617 0.00625 C -0.43034 0.00717 -0.43476 0.00532 -0.43854 0.00856 C -0.43984 0.00949 -0.43854 0.01412 -0.43763 0.01597 C -0.43685 0.01782 -0.43555 0.01736 -0.4345 0.01851 C -0.43346 0.01967 -0.43255 0.02222 -0.43151 0.02338 C -0.43047 0.02476 -0.42825 0.0287 -0.42825 0.02592 C -0.42825 0.02291 -0.43034 0.02245 -0.43151 0.02106 C -0.4345 0.02199 -0.43776 0.02222 -0.44075 0.02338 C -0.44193 0.02384 -0.44284 0.02592 -0.44388 0.02592 C -0.44765 0.02592 -0.45013 0.02338 -0.45325 0.02106 C -0.45117 0.01944 -0.44544 0.01365 -0.44388 0.02106 C -0.4431 0.02476 -0.44739 0.02245 -0.44909 0.02338 C -0.45169 0.02314 -0.47057 0.01782 -0.47513 0.02338 C -0.4763 0.02476 -0.47409 0.02847 -0.47292 0.03078 C -0.46979 0.04259 -0.472 0.03958 -0.4668 0.04328 C -0.46302 0.04166 -0.4595 0.04189 -0.45534 0.03819 C -0.45325 0.03611 -0.45534 0.01875 -0.45534 0.01851 C -0.45612 0.01597 -0.45807 0.01689 -0.4595 0.01597 C -0.46614 0.01689 -0.47279 0.01643 -0.47917 0.01851 C -0.4806 0.01875 -0.48138 0.02222 -0.48229 0.02338 C -0.48346 0.02476 -0.4845 0.025 -0.48542 0.02592 C -0.49167 0.02222 -0.48893 0.02708 -0.49088 0.01111 C -0.49088 0.00856 -0.49297 0.00486 -0.49167 0.0037 C -0.49088 0.00254 -0.48971 0.00717 -0.4888 0.00856 C -0.48737 0.01041 -0.48581 0.01203 -0.4845 0.01365 C -0.48529 0.01597 -0.48568 0.01921 -0.48659 0.02106 C -0.49193 0.03032 -0.5013 0.02592 -0.50638 0.02592 L -0.50638 0.02615 L -0.50755 0.02592 C -0.51029 0.02338 -0.5138 0.02338 -0.51575 0.01851 C -0.51667 0.01597 -0.51575 0.0118 -0.51458 0.00856 C -0.51302 0.00162 -0.51029 -0.00024 -0.50755 -0.00371 C -0.50612 -0.00278 -0.50443 -0.00301 -0.50338 -0.00116 C -0.49935 0.00486 -0.5013 0.02199 -0.50208 0.02847 C -0.50338 0.03264 -0.50534 0.03449 -0.50638 0.03819 C -0.50794 0.04282 -0.50807 0.05115 -0.51055 0.05301 L -0.51667 0.0581 C -0.51784 0.05902 -0.51888 0.06041 -0.52005 0.06041 L -0.522 0.06041 L -0.52708 -0.01111 C -0.52682 0.00208 -0.52669 0.01504 -0.5263 0.02847 C -0.5263 0.03333 -0.525 0.04328 -0.525 0.04351 L -0.53542 -0.01111 C -0.53502 -0.00579 -0.53177 0.01041 -0.53463 0.01851 C -0.53672 0.02476 -0.53997 0.0243 -0.5431 0.02592 C -0.54401 0.02662 -0.54935 0.02939 -0.55013 0.03078 C -0.55117 0.03217 -0.55195 0.03588 -0.55312 0.03588 C -0.5539 0.03588 -0.5539 0.0324 -0.55417 0.03078 L -0.575 0.02338 C -0.57265 0.02847 -0.57018 0.03333 -0.56771 0.03819 C -0.56667 0.04074 -0.56588 0.04375 -0.56458 0.0456 C -0.56367 0.04722 -0.56263 0.04722 -0.56146 0.04814 C -0.5612 0.0456 -0.56042 0.04351 -0.56042 0.04074 C -0.56042 0.03634 -0.56107 0.0324 -0.56146 0.02847 C -0.56185 0.02592 -0.56185 0.02291 -0.56263 0.02106 C -0.56328 0.01921 -0.56458 0.01875 -0.56562 0.01851 C -0.57226 0.01689 -0.5789 0.01689 -0.58542 0.01597 L -0.59154 0.00115 C -0.59271 -0.00116 -0.59622 -0.00741 -0.59479 -0.00625 C -0.58203 0.00393 -0.59479 -0.00741 -0.58333 0.00625 C -0.57474 0.01643 -0.58607 -0.0007 -0.57708 0.01365 C -0.59075 0.0243 -0.56406 0.00393 -0.60833 0.01851 C -0.60963 0.01875 -0.60976 0.02338 -0.61042 0.02592 C -0.61015 0.02847 -0.61015 0.03148 -0.60937 0.03333 C -0.60729 0.03819 -0.60312 0.03426 -0.60091 0.03333 C -0.60078 0.03078 -0.59896 0.02754 -0.6 0.02592 C -0.60208 0.02291 -0.60482 0.02407 -0.60729 0.02338 C -0.61211 0.02245 -0.61693 0.02199 -0.62187 0.02106 C -0.62265 0.01851 -0.62279 0.01504 -0.62383 0.01365 C -0.62591 0.01088 -0.63021 0.00856 -0.63021 0.00902 C -0.63021 0.00856 -0.62591 0.0118 -0.62383 0.01365 L -0.61875 0.01851 C -0.62005 0.02014 -0.62148 0.02199 -0.62279 0.02338 C -0.62383 0.0243 -0.62513 0.025 -0.62591 0.02592 C -0.63984 0.04097 -0.63177 0.03541 -0.64062 0.04074 C -0.64505 0.03912 -0.65 0.04004 -0.65404 0.03588 C -0.65508 0.03495 -0.65351 0.03078 -0.65299 0.02847 C -0.64896 0.00926 -0.65273 0.03217 -0.65 0.01365 C -0.65078 0.00069 -0.65 -0.00486 -0.65404 -0.01366 C -0.65521 -0.01598 -0.65703 -0.0169 -0.6582 -0.01852 C -0.67239 -0.01297 -0.65755 -0.02385 -0.66341 0.01851 C -0.66419 0.02314 -0.66771 0.01967 -0.66966 0.02106 C -0.67187 0.02222 -0.67383 0.0243 -0.67591 0.02592 C -0.67851 0.025 -0.68216 0.0287 -0.6832 0.02338 C -0.6888 -0.00301 -0.68359 -0.00301 -0.67799 -0.00625 C -0.6763 -0.00533 -0.67435 -0.00625 -0.67279 -0.00371 C -0.67031 0.00023 -0.67239 0.00856 -0.67383 0.01111 C -0.67513 0.01296 -0.67695 0.01273 -0.67799 0.01365 C -0.67917 0.01412 -0.68021 0.01481 -0.68125 0.01597 C -0.68229 0.01736 -0.6832 0.02037 -0.68437 0.02106 C -0.68867 0.02338 -0.69271 0.0243 -0.69687 0.02592 C -0.70937 0.02152 -0.70312 0.02963 -0.70312 0.01597 C -0.70312 0.01273 -0.70377 0.00949 -0.70417 0.00625 C -0.70547 0.00717 -0.70729 0.00717 -0.70833 0.00856 C -0.72252 0.02569 -0.70898 0.01412 -0.71758 0.02106 C -0.71862 0.01851 -0.72005 0.01666 -0.7207 0.01365 C -0.72148 0.01088 -0.72044 0.00439 -0.72174 0.0037 C -0.725 0.00208 -0.72643 0.01551 -0.72799 0.01851 C -0.7289 0.02014 -0.73008 0.02014 -0.73112 0.02106 C -0.73151 0.01759 -0.73138 0.01389 -0.73203 0.01111 C -0.73333 0.00717 -0.73672 0.00532 -0.73841 0.0037 C -0.73854 0.00463 -0.73893 0.02569 -0.74049 0.03078 C -0.7414 0.03356 -0.74245 0.03634 -0.74362 0.03819 C -0.74453 0.03981 -0.7457 0.03981 -0.74674 0.04074 C -0.74909 0.03912 -0.75182 0.03889 -0.7539 0.03588 C -0.75846 0.02986 -0.75495 0.00764 -0.75495 0.0037 C -0.75495 -0.00278 -0.75495 0.01736 -0.75612 0.02338 C -0.75651 0.02592 -0.7582 0.025 -0.75924 0.02592 C -0.77474 0.0206 -0.76081 0.03125 -0.76862 -0.02107 C -0.76914 -0.02524 -0.77213 -0.02431 -0.7737 -0.02593 C -0.77617 -0.02778 -0.77877 -0.0294 -0.78112 -0.03079 C -0.78802 -0.02755 -0.78893 -0.03149 -0.78515 -0.00625 C -0.78476 -0.00278 -0.78307 -0.00162 -0.78203 0.00115 C -0.7806 0.00578 -0.77799 0.01597 -0.77799 0.01643 C -0.7793 0.01689 -0.78073 0.01782 -0.78203 0.01851 C -0.78398 0.01944 -0.78555 0.02014 -0.78724 0.02106 C -0.78854 0.02152 -0.78932 0.02245 -0.79049 0.02338 C -0.79154 0.02314 -0.80299 0.02592 -0.8039 0.01365 C -0.80456 0.0081 -0.8039 0.00162 -0.80299 -0.00371 C -0.80247 -0.00649 -0.80078 -0.00718 -0.79987 -0.00857 C -0.79492 -0.00764 -0.78971 -0.01135 -0.78515 -0.00625 C -0.78359 -0.0044 -0.7862 0.00277 -0.78724 0.00625 C -0.79088 0.01574 -0.79336 0.01597 -0.79765 0.01851 C -0.80156 0.01759 -0.8056 0.01875 -0.80911 0.01597 C -0.81015 0.01504 -0.81002 0.01111 -0.81015 0.00856 C -0.81068 0.00208 -0.81094 -0.00463 -0.8112 -0.01111 C -0.81523 -0.00186 -0.81419 -0.00649 -0.81549 0.00625 C -0.81575 0.01018 -0.81497 0.01666 -0.8164 0.01851 C -0.81953 0.02245 -0.82344 0.02014 -0.82682 0.02106 C -0.83034 0.025 -0.83216 0.02847 -0.8362 0.02847 C -0.83854 0.02847 -0.84114 0.02685 -0.84349 0.02592 C -0.84323 0.02106 -0.84336 0.01574 -0.84245 0.01111 C -0.84167 0.00648 -0.83776 0.00162 -0.8362 -0.00116 C -0.8319 -0.00024 -0.82721 -0.0044 -0.8237 0.00115 C -0.82252 0.00347 -0.82669 0.0206 -0.82786 0.02338 C -0.82877 0.02569 -0.82995 0.02685 -0.83099 0.02847 C -0.83268 0.02754 -0.83476 0.02801 -0.8362 0.02592 C -0.84114 0.01944 -0.83515 0.01365 -0.8414 0.02338 C -0.8418 0.02592 -0.8414 0.03078 -0.84245 0.03078 C -0.84427 0.03078 -0.84557 0.01458 -0.84557 0.01365 C -0.84557 0.01111 -0.84492 0.01851 -0.8444 0.02106 C -0.84765 0.02592 -0.84792 0.025 -0.84974 0.03333 C -0.85026 0.03588 -0.85013 0.03889 -0.85078 0.04074 C -0.85156 0.04259 -0.85286 0.04236 -0.85377 0.04328 C -0.85534 0.0456 -0.85729 0.05439 -0.85807 0.05069 C -0.86393 0.01782 -0.85377 0.00486 -0.86224 0.01851 C -0.86536 0.01759 -0.86888 0.01967 -0.87161 0.01597 C -0.87331 0.01389 -0.87513 0.00092 -0.87357 0.0037 C -0.87096 0.00856 -0.86745 0.02338 -0.86745 0.02384 L -0.86536 0.03819 L -0.86419 0.0456 C -0.86471 0.04907 -0.86393 0.05463 -0.86536 0.05555 C -0.86627 0.05648 -0.87357 0.04699 -0.87474 0.0456 C -0.87682 0.04375 -0.88099 0.04074 -0.88099 0.04097 C -0.88568 0.0243 -0.88307 0.03634 -0.88307 0.00115 L -0.88398 0.01597 L -0.88398 0.01643 " pathEditMode="fixed" rAng="0" ptsTypes="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5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7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3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28 -0.03495 L -0.26628 -0.03472 C -0.26354 -0.03264 -0.26029 -0.03264 -0.25807 -0.02754 C -0.2556 -0.02176 -0.26133 -0.01365 -0.26224 -0.01273 C -0.26432 -0.01065 -0.26654 -0.00995 -0.26849 -0.00787 C -0.26966 -0.00671 -0.27044 -0.00416 -0.27148 -0.00301 C -0.27617 0.00162 -0.27474 -0.00301 -0.27878 0.00209 C -0.27995 0.00324 -0.28086 0.0051 -0.28177 0.00695 C -0.29375 -0.00023 -0.2845 0.0088 -0.28711 -0.04977 C -0.28724 -0.05509 -0.28906 -0.06458 -0.28906 -0.06435 L -0.2901 -0.05717 L -0.30768 -0.02014 C -0.30846 -0.01273 -0.3095 -0.00578 -0.30977 0.00209 C -0.3099 0.0044 -0.3099 0.0088 -0.30872 0.00949 C -0.30573 0.01088 -0.3026 0.00764 -0.29948 0.00695 C -0.29987 0.00209 -0.29948 -0.00347 -0.30039 -0.00787 C -0.30143 -0.01088 -0.30312 -0.01273 -0.30456 -0.01273 L -0.32838 -0.01041 C -0.32943 -0.00787 -0.33034 -0.00509 -0.33151 -0.00301 C -0.3345 0.00162 -0.33646 -0.00139 -0.33984 -0.00301 C -0.34141 -0.01365 -0.34232 -0.0162 -0.3388 -0.03009 C -0.33802 -0.03356 -0.33607 -0.03356 -0.33463 -0.03495 C -0.33359 -0.03449 -0.33242 -0.03449 -0.33151 -0.03264 C -0.32747 -0.02477 -0.32891 -0.00602 -0.33047 0.00209 C -0.33164 0.00718 -0.33437 0.00996 -0.33672 0.01181 L -0.34297 0.0169 C -0.3457 0.01598 -0.34883 0.01736 -0.35117 0.01435 C -0.35247 0.0125 -0.35195 0.00787 -0.35221 0.0044 C -0.35286 -0.00231 -0.35404 -0.02546 -0.35534 -0.03009 C -0.35625 -0.0331 -0.3582 -0.03194 -0.35937 -0.03264 C -0.36016 -0.03009 -0.36133 -0.02824 -0.36159 -0.02523 C -0.36211 -0.01551 -0.36003 -0.01458 -0.35742 -0.01041 C -0.3457 -0.01319 -0.34596 -0.00393 -0.34596 -0.01527 L -0.38021 0.00695 C -0.3806 -0.00416 -0.38242 -0.04328 -0.3832 -0.04977 C -0.38372 -0.05347 -0.38828 -0.05625 -0.38945 -0.05717 C -0.39336 -0.05578 -0.39896 -0.06041 -0.40078 -0.05231 C -0.40638 -0.02916 -0.39961 -0.02384 -0.39661 -0.01041 C -0.39622 -0.0081 -0.39609 -0.00532 -0.3957 -0.00301 C -0.39609 0.00116 -0.39505 0.00764 -0.39661 0.00949 C -0.39844 0.01135 -0.40638 0.00602 -0.40911 0.0044 C -0.41016 0.00255 -0.41133 0.00139 -0.41211 -0.00046 C -0.4151 -0.00625 -0.41628 -0.01065 -0.41836 -0.01782 C -0.41875 -0.02014 -0.4194 -0.02268 -0.4194 -0.02523 C -0.4194 -0.04213 -0.42096 -0.0493 -0.41523 -0.05486 C -0.41406 -0.05625 -0.4125 -0.05671 -0.4112 -0.05717 C -0.41211 -0.05486 -0.41315 -0.05208 -0.41432 -0.04977 C -0.41602 -0.04745 -0.42292 -0.04514 -0.42357 -0.0449 C -0.43294 -0.03009 -0.41745 -0.05347 -0.43385 -0.0375 C -0.43529 -0.03634 -0.43607 -0.03264 -0.43698 -0.03009 C -0.43737 -0.02754 -0.43802 -0.02546 -0.43802 -0.02268 C -0.43802 -0.01458 -0.43685 -0.01157 -0.4349 -0.00532 C -0.43529 -0.00139 -0.43503 0.00324 -0.43607 0.00695 C -0.43659 0.00903 -0.43802 0.00949 -0.43906 0.00949 C -0.44336 0.00949 -0.4474 0.00764 -0.45156 0.00695 C -0.4513 -0.00139 -0.45286 -0.0118 -0.45052 -0.01782 C -0.44375 -0.03379 -0.44206 -0.01435 -0.44115 -0.00787 C -0.44219 -0.00301 -0.44284 0.00255 -0.44427 0.00695 C -0.44505 0.0088 -0.44635 0.00949 -0.4474 0.00949 C -0.45234 0.00949 -0.45703 0.00764 -0.46185 0.00695 C -0.46224 0.00996 -0.4625 0.01343 -0.46289 0.0169 C -0.46328 0.01922 -0.46289 0.02431 -0.46393 0.02431 C -0.46523 0.02431 -0.46536 0.01922 -0.46602 0.0169 C -0.46536 0.00764 -0.46484 -0.00139 -0.46393 -0.01041 C -0.4638 -0.01319 -0.46328 -0.01527 -0.46289 -0.01782 C -0.4625 -0.02199 -0.46224 -0.02615 -0.46185 -0.03009 C -0.46224 -0.01134 -0.45885 0.01042 -0.46289 0.02662 C -0.4651 0.03542 -0.47148 0.02824 -0.47526 0.02431 C -0.4776 0.02176 -0.47865 0.01505 -0.47943 0.00949 L -0.48151 -0.00532 C -0.48893 0.00047 -0.48021 -0.00602 -0.49492 -0.00046 C -0.49609 -0.00023 -0.497 0.00139 -0.49805 0.00209 C -0.49987 0.00301 -0.50156 0.00348 -0.50325 0.0044 C -0.50781 0.00348 -0.51224 0.00348 -0.51667 0.00209 C -0.51888 0.00116 -0.52292 -0.00301 -0.52292 -0.00254 C -0.52422 -0.00764 -0.52878 -0.02014 -0.51979 -0.00787 C -0.51784 -0.00509 -0.51602 0.0125 -0.51562 0.01435 C -0.51536 0.0169 -0.51354 0.02176 -0.51458 0.02176 L -0.53737 0.01922 C -0.5375 0.01922 -0.53906 0.00324 -0.53945 0.00209 C -0.5401 0.00023 -0.54154 0.00023 -0.54245 -0.00046 C -0.54323 -0.00301 -0.54362 -0.00602 -0.54466 -0.00787 C -0.54779 -0.01412 -0.55208 -0.00764 -0.55495 -0.00532 C -0.5543 -0.00046 -0.55378 0.00602 -0.55182 0.00949 C -0.55104 0.01088 -0.54779 0.01181 -0.5487 0.01181 C -0.5543 0.01088 -0.5599 0.00857 -0.56523 0.00695 C -0.56602 0.0044 -0.56719 0.00232 -0.56732 -0.00046 C -0.5681 -0.00602 -0.56732 -0.0125 -0.56836 -0.01782 C -0.56888 -0.02014 -0.56875 -0.01227 -0.5694 -0.01041 C -0.57018 -0.00856 -0.57148 -0.00856 -0.57253 -0.00787 C -0.57539 -0.00602 -0.58086 -0.00301 -0.58086 -0.00254 C -0.58008 0.00209 -0.57969 0.00857 -0.57773 0.01181 C -0.57695 0.01343 -0.57565 0.01343 -0.57461 0.01435 C -0.57396 0.0169 -0.57253 0.01875 -0.57253 0.02176 C -0.57253 0.02732 -0.57643 0.03195 -0.57773 0.03403 C -0.57956 0.0331 -0.58125 0.03264 -0.58281 0.03172 C -0.58398 0.03102 -0.58542 0.03125 -0.58594 0.02917 C -0.58724 0.02477 -0.58802 0.01435 -0.58802 0.01459 C -0.58841 0.00602 -0.5875 -0.00324 -0.58906 -0.01041 C -0.58997 -0.01412 -0.59349 -0.00902 -0.59427 -0.01273 C -0.59596 -0.02106 -0.59505 -0.03102 -0.59518 -0.04004 C -0.5987 -0.02361 -0.59674 -0.03588 -0.59831 -0.01273 C -0.59909 -0.0044 -0.60052 0.01181 -0.60052 0.01227 C -0.6043 0.01088 -0.60937 0.01598 -0.61185 0.00949 C -0.61458 0.00209 -0.61289 -0.01041 -0.61289 -0.02014 C -0.61289 -0.02361 -0.61237 -0.01365 -0.61185 -0.01041 C -0.61159 -0.00787 -0.6112 -0.00532 -0.61081 -0.00301 C -0.61367 0.0169 -0.61016 -0.00301 -0.61289 -0.00301 C -0.61406 -0.00301 -0.61367 0.00209 -0.6138 0.0044 C -0.61445 0.00857 -0.61419 0.0132 -0.61497 0.0169 C -0.61771 0.0294 -0.62357 0.02547 -0.62838 0.02662 C -0.62878 0.02917 -0.62838 0.0338 -0.62943 0.03403 C -0.64088 0.0382 -0.64088 0.03542 -0.647 0.02431 C -0.64674 0.01181 -0.64727 -0.00069 -0.64596 -0.01273 C -0.64544 -0.01875 -0.6418 -0.02754 -0.6418 -0.02731 C -0.64219 -0.03356 -0.64088 -0.04236 -0.64284 -0.0449 C -0.64466 -0.04699 -0.64518 -0.03727 -0.64596 -0.03264 C -0.64661 -0.0294 -0.64674 -0.02615 -0.647 -0.02268 C -0.6474 -0.01875 -0.64792 -0.01458 -0.64805 -0.01041 C -0.64857 -0.00301 -0.64844 0.0044 -0.64909 0.01181 C -0.64948 0.01459 -0.65052 0.0169 -0.65104 0.01922 C -0.6526 0.01829 -0.65417 0.01875 -0.65521 0.0169 C -0.65963 0.00973 -0.65677 -0.00879 -0.65521 -0.01527 C -0.65456 -0.01875 -0.6526 -0.01875 -0.65104 -0.02014 L -0.63463 -0.01527 C -0.62565 0.00301 -0.63698 0.00949 -0.63971 0.01181 C -0.64271 0.03264 -0.64271 0.04051 -0.6625 0.0169 C -0.66536 0.01343 -0.65963 0.00047 -0.66146 -0.00532 C -0.66276 -0.00972 -0.66562 -0.00231 -0.66771 -0.00046 C -0.67161 -0.00139 -0.67539 -0.00046 -0.67904 -0.00301 C -0.68815 -0.00972 -0.67305 -0.01527 -0.68529 -0.00787 C -0.68607 -0.00532 -0.68724 -0.00347 -0.68737 -0.00046 C -0.68789 0.00903 -0.68594 0.00996 -0.6832 0.01435 C -0.68867 0.01528 -0.6944 0.0169 -0.69974 0.0169 C -0.70117 0.0169 -0.70273 0.01598 -0.70391 0.01435 C -0.70521 0.0125 -0.70612 0.00973 -0.7069 0.00695 C -0.71224 -0.00856 -0.70846 -0.00787 -0.71224 -0.00787 L -0.71523 -0.00532 " pathEditMode="fixed" rAng="0" ptsTypes="AAAAAAAAAAAAAAAAAAAAAAAAAAAAAAAAAAAAAAAAAAAAAAAAAAAAAAAAAAAAAAAAAAAAAAAAAAAAAAAAAAAAAAAAAAAAAAAAAAAAAAAAAAAAAAAAAAAAAAAAAAAAAAAAAAAAAAAAAA">
                                      <p:cBhvr>
                                        <p:cTn id="18" dur="4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801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D68E91D-4CAE-4B3B-BDB1-A70D6C31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109415-0964-465D-996A-06143060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2020-2021</a:t>
            </a:r>
            <a:endParaRPr lang="en-US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DFEB577-597F-43B0-8132-533B5739A108}"/>
              </a:ext>
            </a:extLst>
          </p:cNvPr>
          <p:cNvSpPr/>
          <p:nvPr/>
        </p:nvSpPr>
        <p:spPr>
          <a:xfrm>
            <a:off x="645293" y="1216395"/>
            <a:ext cx="1143338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TechSmith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Camtasia 9.1.1.2546 </a:t>
            </a:r>
            <a:r>
              <a:rPr lang="en-US" sz="4000" b="1" dirty="0">
                <a:solidFill>
                  <a:srgbClr val="FF0000"/>
                </a:solidFill>
                <a:latin typeface="Roboto Condensed"/>
                <a:ea typeface="Calibri" panose="020F0502020204030204" pitchFamily="34" charset="0"/>
                <a:cs typeface="Arial" panose="020B0604020202020204" pitchFamily="34" charset="0"/>
              </a:rPr>
              <a:t>Repack &amp; Portable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A97F243-9C62-4D31-A297-5C52589E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67" y="1934156"/>
            <a:ext cx="4226169" cy="4057122"/>
          </a:xfrm>
          <a:prstGeom prst="rect">
            <a:avLst/>
          </a:prstGeom>
        </p:spPr>
      </p:pic>
      <p:sp>
        <p:nvSpPr>
          <p:cNvPr id="7" name="عنوان 4">
            <a:extLst>
              <a:ext uri="{FF2B5EF4-FFF2-40B4-BE49-F238E27FC236}">
                <a16:creationId xmlns:a16="http://schemas.microsoft.com/office/drawing/2014/main" id="{E9831929-0254-44DD-A735-06FB01F3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306388"/>
            <a:ext cx="9407525" cy="406400"/>
          </a:xfrm>
        </p:spPr>
        <p:txBody>
          <a:bodyPr/>
          <a:lstStyle/>
          <a:p>
            <a:pPr rtl="1"/>
            <a:r>
              <a:rPr lang="ar-IQ" sz="2800" b="1" dirty="0">
                <a:solidFill>
                  <a:schemeClr val="tx1"/>
                </a:solidFill>
              </a:rPr>
              <a:t>استخدام برنامج "</a:t>
            </a:r>
            <a:r>
              <a:rPr lang="en-US" sz="2800" b="1" dirty="0">
                <a:solidFill>
                  <a:schemeClr val="tx1"/>
                </a:solidFill>
              </a:rPr>
              <a:t>Camtasia 2019 </a:t>
            </a:r>
            <a:r>
              <a:rPr lang="ar-IQ" sz="2800" b="1" dirty="0">
                <a:solidFill>
                  <a:schemeClr val="tx1"/>
                </a:solidFill>
              </a:rPr>
              <a:t> " لإعداد محاضرة علمية تفاعلية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4CAB1EA-A318-411C-AF04-3F590695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A184754-DA06-4A1D-8D1C-2B5C8C5F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2020-2021</a:t>
            </a:r>
            <a:endParaRPr lang="en-US" dirty="0"/>
          </a:p>
        </p:txBody>
      </p:sp>
      <p:sp>
        <p:nvSpPr>
          <p:cNvPr id="5" name="عنوان 4">
            <a:extLst>
              <a:ext uri="{FF2B5EF4-FFF2-40B4-BE49-F238E27FC236}">
                <a16:creationId xmlns:a16="http://schemas.microsoft.com/office/drawing/2014/main" id="{65E9FCD6-1190-4873-895E-106C16EF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306388"/>
            <a:ext cx="9407525" cy="406400"/>
          </a:xfrm>
        </p:spPr>
        <p:txBody>
          <a:bodyPr/>
          <a:lstStyle/>
          <a:p>
            <a:pPr rtl="1"/>
            <a:r>
              <a:rPr lang="ar-IQ" sz="2800" b="1" dirty="0">
                <a:solidFill>
                  <a:schemeClr val="tx1"/>
                </a:solidFill>
              </a:rPr>
              <a:t>استخدام برنامج "</a:t>
            </a:r>
            <a:r>
              <a:rPr lang="en-US" sz="2800" b="1" dirty="0">
                <a:solidFill>
                  <a:schemeClr val="tx1"/>
                </a:solidFill>
              </a:rPr>
              <a:t>Camtasia 2019 </a:t>
            </a:r>
            <a:r>
              <a:rPr lang="ar-IQ" sz="2800" b="1" dirty="0">
                <a:solidFill>
                  <a:schemeClr val="tx1"/>
                </a:solidFill>
              </a:rPr>
              <a:t> " لإعداد محاضرة علمية تفاعلية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D71681D-9D36-409B-AD1B-D25FE1273A43}"/>
              </a:ext>
            </a:extLst>
          </p:cNvPr>
          <p:cNvSpPr/>
          <p:nvPr/>
        </p:nvSpPr>
        <p:spPr>
          <a:xfrm>
            <a:off x="9418609" y="741656"/>
            <a:ext cx="24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b="1" dirty="0"/>
              <a:t>مميزات البرنامج :-</a:t>
            </a:r>
          </a:p>
        </p:txBody>
      </p:sp>
      <p:sp>
        <p:nvSpPr>
          <p:cNvPr id="7" name="عنصر نائب للمحتوى 9">
            <a:extLst>
              <a:ext uri="{FF2B5EF4-FFF2-40B4-BE49-F238E27FC236}">
                <a16:creationId xmlns:a16="http://schemas.microsoft.com/office/drawing/2014/main" id="{E4B7A4B2-E064-44DE-9224-589474B11EBA}"/>
              </a:ext>
            </a:extLst>
          </p:cNvPr>
          <p:cNvSpPr txBox="1">
            <a:spLocks/>
          </p:cNvSpPr>
          <p:nvPr/>
        </p:nvSpPr>
        <p:spPr>
          <a:xfrm>
            <a:off x="572417" y="1191405"/>
            <a:ext cx="11530278" cy="10583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dirty="0"/>
              <a:t>البرنامج عملاق ومتفرد بمميزاته ولا يكاد يوجد برنامج منافس له على الساحة من انتاج شركة كان برنامجها السابق </a:t>
            </a:r>
            <a:r>
              <a:rPr lang="en-US" dirty="0"/>
              <a:t>Snagit</a:t>
            </a:r>
            <a:r>
              <a:rPr lang="ar-IQ" dirty="0"/>
              <a:t> </a:t>
            </a:r>
            <a:r>
              <a:rPr lang="ar-IQ" dirty="0" err="1"/>
              <a:t>يتسيد</a:t>
            </a:r>
            <a:r>
              <a:rPr lang="ar-IQ" dirty="0"/>
              <a:t> برامج عمل الشروحات الفيديوية مطلع القرن.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98D6937-B3ED-471E-8DE5-7C6FA8948E87}"/>
              </a:ext>
            </a:extLst>
          </p:cNvPr>
          <p:cNvSpPr txBox="1"/>
          <p:nvPr/>
        </p:nvSpPr>
        <p:spPr>
          <a:xfrm>
            <a:off x="3300839" y="803211"/>
            <a:ext cx="611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2400" dirty="0"/>
              <a:t>المميزات كثيرة جداً وهذه بعض منها:-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6442759-1599-4356-A69F-2F7493CDDA39}"/>
              </a:ext>
            </a:extLst>
          </p:cNvPr>
          <p:cNvSpPr txBox="1"/>
          <p:nvPr/>
        </p:nvSpPr>
        <p:spPr>
          <a:xfrm>
            <a:off x="727776" y="2205216"/>
            <a:ext cx="11374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2800" dirty="0"/>
              <a:t>عمل </a:t>
            </a:r>
            <a:r>
              <a:rPr lang="ar-IQ" sz="2800" dirty="0" err="1"/>
              <a:t>الفيديوات</a:t>
            </a:r>
            <a:r>
              <a:rPr lang="ar-IQ" sz="2800" dirty="0"/>
              <a:t> والتعديل عليها والمونتاج ودمج </a:t>
            </a:r>
            <a:r>
              <a:rPr lang="ar-IQ" sz="2800" dirty="0" err="1"/>
              <a:t>الفيديوات</a:t>
            </a:r>
            <a:r>
              <a:rPr lang="ar-IQ" sz="2800" dirty="0"/>
              <a:t> وإعادة تحريرها وإخراجها في شكل جديد.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DE68572-8B53-4F84-845A-B4D74E51133D}"/>
              </a:ext>
            </a:extLst>
          </p:cNvPr>
          <p:cNvSpPr txBox="1"/>
          <p:nvPr/>
        </p:nvSpPr>
        <p:spPr>
          <a:xfrm>
            <a:off x="1322170" y="2683938"/>
            <a:ext cx="10780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2800" dirty="0"/>
              <a:t>يمكنه انتاج مقاطع فيديوية بدقة مرتفعة وجدودة فائقة (على حساب الحجم).</a:t>
            </a:r>
          </a:p>
        </p:txBody>
      </p:sp>
      <p:sp>
        <p:nvSpPr>
          <p:cNvPr id="15" name="عنصر نائب للمحتوى 9">
            <a:extLst>
              <a:ext uri="{FF2B5EF4-FFF2-40B4-BE49-F238E27FC236}">
                <a16:creationId xmlns:a16="http://schemas.microsoft.com/office/drawing/2014/main" id="{0DD1CB58-BAD6-4469-ACE8-A542A0932106}"/>
              </a:ext>
            </a:extLst>
          </p:cNvPr>
          <p:cNvSpPr txBox="1">
            <a:spLocks/>
          </p:cNvSpPr>
          <p:nvPr/>
        </p:nvSpPr>
        <p:spPr>
          <a:xfrm>
            <a:off x="1065418" y="4550989"/>
            <a:ext cx="11037277" cy="46140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IQ" dirty="0"/>
              <a:t>سوف لن نحتاج لأي برنامج آخر، بحيث سوف تستغني عن جميع برامج المونتاج الأخرى والتي تتطلب منك أن تكون متمكنا بشكل كبير من العمل على إعداد و تقديم </a:t>
            </a:r>
            <a:r>
              <a:rPr lang="ar-IQ" dirty="0" err="1"/>
              <a:t>الفيديوات</a:t>
            </a:r>
            <a:r>
              <a:rPr lang="ar-IQ" dirty="0"/>
              <a:t>، وهذه البرامج مثل: </a:t>
            </a:r>
            <a:r>
              <a:rPr lang="en-US" dirty="0"/>
              <a:t>ADOBE AFTER EFFECTS ,SONY VEGAS ....</a:t>
            </a:r>
            <a:endParaRPr lang="ar-IQ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CCA3F40-03E0-4070-B5A5-C5AF0BBD2559}"/>
              </a:ext>
            </a:extLst>
          </p:cNvPr>
          <p:cNvSpPr txBox="1"/>
          <p:nvPr/>
        </p:nvSpPr>
        <p:spPr>
          <a:xfrm>
            <a:off x="727776" y="3162660"/>
            <a:ext cx="11374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IQ" sz="2800" dirty="0"/>
              <a:t>يوفر  مجموعة كبيرة من الصيغ ذات </a:t>
            </a:r>
            <a:r>
              <a:rPr lang="ar-IQ" sz="2800" dirty="0" err="1"/>
              <a:t>الجودات</a:t>
            </a:r>
            <a:r>
              <a:rPr lang="ar-IQ" sz="2800" dirty="0"/>
              <a:t> العالية والمنخفضة لكي تتمكن من حفظ الفيديو.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692B9D3-F937-4458-A102-6DCBA13C2F55}"/>
              </a:ext>
            </a:extLst>
          </p:cNvPr>
          <p:cNvSpPr txBox="1"/>
          <p:nvPr/>
        </p:nvSpPr>
        <p:spPr>
          <a:xfrm>
            <a:off x="572417" y="3641382"/>
            <a:ext cx="115302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2800" dirty="0"/>
              <a:t>سوف نتمكن من عمل مؤثرات رائعة للفيديو وبطريقة سهلة سواء المؤثرات الخاصة بالصوت أو الصورة.</a:t>
            </a:r>
          </a:p>
        </p:txBody>
      </p:sp>
    </p:spTree>
    <p:extLst>
      <p:ext uri="{BB962C8B-B14F-4D97-AF65-F5344CB8AC3E}">
        <p14:creationId xmlns:p14="http://schemas.microsoft.com/office/powerpoint/2010/main" val="34575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4CAB1EA-A318-411C-AF04-3F590695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A184754-DA06-4A1D-8D1C-2B5C8C5F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2020-2021</a:t>
            </a:r>
            <a:endParaRPr lang="en-US" dirty="0"/>
          </a:p>
        </p:txBody>
      </p:sp>
      <p:sp>
        <p:nvSpPr>
          <p:cNvPr id="5" name="عنوان 4">
            <a:extLst>
              <a:ext uri="{FF2B5EF4-FFF2-40B4-BE49-F238E27FC236}">
                <a16:creationId xmlns:a16="http://schemas.microsoft.com/office/drawing/2014/main" id="{65E9FCD6-1190-4873-895E-106C16EF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306388"/>
            <a:ext cx="9407525" cy="406400"/>
          </a:xfrm>
        </p:spPr>
        <p:txBody>
          <a:bodyPr/>
          <a:lstStyle/>
          <a:p>
            <a:pPr rtl="1"/>
            <a:r>
              <a:rPr lang="ar-IQ" sz="2800" b="1" dirty="0">
                <a:solidFill>
                  <a:schemeClr val="tx1"/>
                </a:solidFill>
              </a:rPr>
              <a:t>استخدام برنامج "</a:t>
            </a:r>
            <a:r>
              <a:rPr lang="en-US" sz="2800" b="1" dirty="0">
                <a:solidFill>
                  <a:schemeClr val="tx1"/>
                </a:solidFill>
              </a:rPr>
              <a:t>Camtasia 2019 </a:t>
            </a:r>
            <a:r>
              <a:rPr lang="ar-IQ" sz="2800" b="1" dirty="0">
                <a:solidFill>
                  <a:schemeClr val="tx1"/>
                </a:solidFill>
              </a:rPr>
              <a:t> " لإعداد محاضرة علمية تفاعلية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عنصر نائب لرقم الشريحة 3">
            <a:extLst>
              <a:ext uri="{FF2B5EF4-FFF2-40B4-BE49-F238E27FC236}">
                <a16:creationId xmlns:a16="http://schemas.microsoft.com/office/drawing/2014/main" id="{7DB94087-85DC-41C4-9F8D-ACDED6D65C0E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3F53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fld id="{1DD041FD-8FD7-4DF2-AFC3-069F708851E0}" type="slidenum">
              <a:rPr lang="ar-IQ" smtClean="0"/>
              <a:pPr algn="r" rtl="1"/>
              <a:t>5</a:t>
            </a:fld>
            <a:endParaRPr lang="ar-IQ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6CDA7E7-A30F-46FE-9C8C-23C04DAB195E}"/>
              </a:ext>
            </a:extLst>
          </p:cNvPr>
          <p:cNvSpPr/>
          <p:nvPr/>
        </p:nvSpPr>
        <p:spPr>
          <a:xfrm>
            <a:off x="9301406" y="1010037"/>
            <a:ext cx="2585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sz="4000" b="1" dirty="0">
                <a:solidFill>
                  <a:srgbClr val="0070C0"/>
                </a:solidFill>
              </a:rPr>
              <a:t>البدء بالتسجيل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BE39D34-DEF0-41F2-87E4-2F4305E56C39}"/>
              </a:ext>
            </a:extLst>
          </p:cNvPr>
          <p:cNvSpPr txBox="1"/>
          <p:nvPr/>
        </p:nvSpPr>
        <p:spPr>
          <a:xfrm>
            <a:off x="3487783" y="2011680"/>
            <a:ext cx="8033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2800" dirty="0"/>
              <a:t>1. من اعلى نافذة البرنامج اليسرى نضغط على ايقونة ( </a:t>
            </a:r>
            <a:r>
              <a:rPr lang="en-US" sz="2800" dirty="0"/>
              <a:t>Record</a:t>
            </a:r>
            <a:r>
              <a:rPr lang="ar-IQ" sz="2800" dirty="0"/>
              <a:t> )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9847B71-79E4-4903-9920-6E41CF1C3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90" y="1280592"/>
            <a:ext cx="2190750" cy="11430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8D269B0-44AD-4EA4-8874-84AD4084DE55}"/>
              </a:ext>
            </a:extLst>
          </p:cNvPr>
          <p:cNvSpPr txBox="1"/>
          <p:nvPr/>
        </p:nvSpPr>
        <p:spPr>
          <a:xfrm>
            <a:off x="3775166" y="3004457"/>
            <a:ext cx="7746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2800" dirty="0"/>
              <a:t>2. تظهر لنا هذه النافذة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D6B8C17-B65F-4EAC-8D87-AB11A906B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6" y="2744180"/>
            <a:ext cx="7396310" cy="186319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F1597FA-5B37-4535-84FA-2CD6CCF853CD}"/>
              </a:ext>
            </a:extLst>
          </p:cNvPr>
          <p:cNvSpPr txBox="1"/>
          <p:nvPr/>
        </p:nvSpPr>
        <p:spPr>
          <a:xfrm>
            <a:off x="545858" y="5169820"/>
            <a:ext cx="11805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b="1" dirty="0">
                <a:solidFill>
                  <a:srgbClr val="FF0000"/>
                </a:solidFill>
              </a:rPr>
              <a:t>لتصوير كامل الشاشة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4589C44-2732-49FD-8B1C-572D08E1A285}"/>
              </a:ext>
            </a:extLst>
          </p:cNvPr>
          <p:cNvSpPr txBox="1"/>
          <p:nvPr/>
        </p:nvSpPr>
        <p:spPr>
          <a:xfrm>
            <a:off x="1601699" y="5158695"/>
            <a:ext cx="11805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b="1" dirty="0">
                <a:solidFill>
                  <a:srgbClr val="0070C0"/>
                </a:solidFill>
              </a:rPr>
              <a:t>لتصوير جزء من الشاشة</a:t>
            </a:r>
          </a:p>
        </p:txBody>
      </p:sp>
      <p:sp>
        <p:nvSpPr>
          <p:cNvPr id="15" name="سهم لأعلى 15">
            <a:extLst>
              <a:ext uri="{FF2B5EF4-FFF2-40B4-BE49-F238E27FC236}">
                <a16:creationId xmlns:a16="http://schemas.microsoft.com/office/drawing/2014/main" id="{2D1B514A-DEDA-4D7B-B936-BA7296373571}"/>
              </a:ext>
            </a:extLst>
          </p:cNvPr>
          <p:cNvSpPr/>
          <p:nvPr/>
        </p:nvSpPr>
        <p:spPr>
          <a:xfrm>
            <a:off x="2419179" y="4271554"/>
            <a:ext cx="191386" cy="887141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IQ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C7DFAAD-3F5D-482B-9266-5BC27773CE0C}"/>
              </a:ext>
            </a:extLst>
          </p:cNvPr>
          <p:cNvSpPr txBox="1"/>
          <p:nvPr/>
        </p:nvSpPr>
        <p:spPr>
          <a:xfrm>
            <a:off x="2782212" y="5106670"/>
            <a:ext cx="34485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لتشغيل تسجيل الصوت عبر </a:t>
            </a:r>
            <a:r>
              <a:rPr lang="ar-IQ" b="1" dirty="0" err="1">
                <a:solidFill>
                  <a:schemeClr val="accent2">
                    <a:lumMod val="75000"/>
                  </a:schemeClr>
                </a:solidFill>
              </a:rPr>
              <a:t>المايكرفون</a:t>
            </a:r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r" rtl="1"/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ونتأكد من عمله من تحرك المؤشر بجانبه</a:t>
            </a:r>
          </a:p>
        </p:txBody>
      </p:sp>
      <p:sp>
        <p:nvSpPr>
          <p:cNvPr id="17" name="سهم لأعلى 17">
            <a:extLst>
              <a:ext uri="{FF2B5EF4-FFF2-40B4-BE49-F238E27FC236}">
                <a16:creationId xmlns:a16="http://schemas.microsoft.com/office/drawing/2014/main" id="{9DDAADDD-91B0-4AC3-95DD-0DABBCB139EB}"/>
              </a:ext>
            </a:extLst>
          </p:cNvPr>
          <p:cNvSpPr/>
          <p:nvPr/>
        </p:nvSpPr>
        <p:spPr>
          <a:xfrm>
            <a:off x="5621180" y="4189788"/>
            <a:ext cx="191386" cy="887141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IQ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863D285-186D-4544-976F-89859AEF0477}"/>
              </a:ext>
            </a:extLst>
          </p:cNvPr>
          <p:cNvSpPr/>
          <p:nvPr/>
        </p:nvSpPr>
        <p:spPr>
          <a:xfrm>
            <a:off x="4924697" y="3527677"/>
            <a:ext cx="1946366" cy="66211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 rtl="1"/>
            <a:endParaRPr lang="ar-IQ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D484F71-7CF6-4E4A-B5A4-2CD0F80187E7}"/>
              </a:ext>
            </a:extLst>
          </p:cNvPr>
          <p:cNvSpPr txBox="1"/>
          <p:nvPr/>
        </p:nvSpPr>
        <p:spPr>
          <a:xfrm>
            <a:off x="4280263" y="5137448"/>
            <a:ext cx="7746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2800" dirty="0"/>
              <a:t>3. لبدء التسجيل نضغط على </a:t>
            </a:r>
            <a:r>
              <a:rPr lang="ar-IQ" sz="2800" b="1" dirty="0"/>
              <a:t>(</a:t>
            </a:r>
            <a:r>
              <a:rPr lang="en-US" sz="2800" b="1" dirty="0"/>
              <a:t>rec </a:t>
            </a:r>
            <a:r>
              <a:rPr lang="ar-IQ" sz="2800" b="1" dirty="0"/>
              <a:t> ) </a:t>
            </a:r>
            <a:r>
              <a:rPr lang="ar-IQ" sz="2800" dirty="0"/>
              <a:t>او </a:t>
            </a:r>
            <a:r>
              <a:rPr lang="en-US" sz="2800" b="1" dirty="0"/>
              <a:t>F9</a:t>
            </a:r>
            <a:endParaRPr lang="ar-IQ" sz="2800" b="1" dirty="0"/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060135BE-BCC6-442F-9B33-1A58ACCC0C67}"/>
              </a:ext>
            </a:extLst>
          </p:cNvPr>
          <p:cNvCxnSpPr/>
          <p:nvPr/>
        </p:nvCxnSpPr>
        <p:spPr>
          <a:xfrm flipH="1" flipV="1">
            <a:off x="7876903" y="4189788"/>
            <a:ext cx="572643" cy="916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سهم لأعلى 9">
            <a:extLst>
              <a:ext uri="{FF2B5EF4-FFF2-40B4-BE49-F238E27FC236}">
                <a16:creationId xmlns:a16="http://schemas.microsoft.com/office/drawing/2014/main" id="{EAC22E1A-826C-4EFE-99C9-08B9D3967651}"/>
              </a:ext>
            </a:extLst>
          </p:cNvPr>
          <p:cNvSpPr/>
          <p:nvPr/>
        </p:nvSpPr>
        <p:spPr>
          <a:xfrm>
            <a:off x="1283288" y="4226924"/>
            <a:ext cx="191386" cy="88714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116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 animBg="1"/>
      <p:bldP spid="16" grpId="0"/>
      <p:bldP spid="17" grpId="0" animBg="1"/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4CAB1EA-A318-411C-AF04-3F590695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A184754-DA06-4A1D-8D1C-2B5C8C5F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2020-2021</a:t>
            </a:r>
            <a:endParaRPr lang="en-US" dirty="0"/>
          </a:p>
        </p:txBody>
      </p:sp>
      <p:sp>
        <p:nvSpPr>
          <p:cNvPr id="5" name="عنوان 4">
            <a:extLst>
              <a:ext uri="{FF2B5EF4-FFF2-40B4-BE49-F238E27FC236}">
                <a16:creationId xmlns:a16="http://schemas.microsoft.com/office/drawing/2014/main" id="{65E9FCD6-1190-4873-895E-106C16EF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306388"/>
            <a:ext cx="9407525" cy="406400"/>
          </a:xfrm>
        </p:spPr>
        <p:txBody>
          <a:bodyPr/>
          <a:lstStyle/>
          <a:p>
            <a:pPr rtl="1"/>
            <a:r>
              <a:rPr lang="ar-IQ" sz="2800" b="1" dirty="0">
                <a:solidFill>
                  <a:schemeClr val="tx1"/>
                </a:solidFill>
              </a:rPr>
              <a:t>استخدام برنامج "</a:t>
            </a:r>
            <a:r>
              <a:rPr lang="en-US" sz="2800" b="1" dirty="0">
                <a:solidFill>
                  <a:schemeClr val="tx1"/>
                </a:solidFill>
              </a:rPr>
              <a:t>Camtasia 2019 </a:t>
            </a:r>
            <a:r>
              <a:rPr lang="ar-IQ" sz="2800" b="1" dirty="0">
                <a:solidFill>
                  <a:schemeClr val="tx1"/>
                </a:solidFill>
              </a:rPr>
              <a:t> " لإعداد محاضرة علمية تفاعلية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F1E4A1C-33A6-4480-B0BD-432910803071}"/>
              </a:ext>
            </a:extLst>
          </p:cNvPr>
          <p:cNvSpPr txBox="1"/>
          <p:nvPr/>
        </p:nvSpPr>
        <p:spPr>
          <a:xfrm>
            <a:off x="2311923" y="849398"/>
            <a:ext cx="10381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dirty="0"/>
              <a:t>4. تظهر نافذه عداد لثلاث ثواني لتهيؤنا للبدء بالتسجيل, وبعدها تختفي </a:t>
            </a:r>
            <a:r>
              <a:rPr lang="ar-IQ" sz="2800" dirty="0" err="1"/>
              <a:t>ويبدء</a:t>
            </a:r>
            <a:r>
              <a:rPr lang="ar-IQ" sz="2800" dirty="0"/>
              <a:t> التسجيل.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1CF44B44-CE14-4846-889E-06A9B43B2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33" y="1343959"/>
            <a:ext cx="2550887" cy="987095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3B6CD33-70E6-46CE-8A41-190A9744456B}"/>
              </a:ext>
            </a:extLst>
          </p:cNvPr>
          <p:cNvSpPr txBox="1"/>
          <p:nvPr/>
        </p:nvSpPr>
        <p:spPr>
          <a:xfrm>
            <a:off x="869739" y="2416752"/>
            <a:ext cx="11071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IQ" sz="2800" dirty="0"/>
              <a:t>5. بعد الانتهاء من المحاضرة نضغط على </a:t>
            </a:r>
            <a:r>
              <a:rPr lang="en-US" sz="2800" dirty="0"/>
              <a:t>F10</a:t>
            </a:r>
            <a:r>
              <a:rPr lang="ar-IQ" sz="2800" dirty="0"/>
              <a:t> فيتوقف التسجيل ويتم فتح نافذة البرنامج مباشرةً.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6FB83B01-0258-4DFE-8686-6082CCB8A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54" y="2885057"/>
            <a:ext cx="6224844" cy="36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4CAB1EA-A318-411C-AF04-3F590695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A184754-DA06-4A1D-8D1C-2B5C8C5F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2020-2021</a:t>
            </a:r>
            <a:endParaRPr lang="en-US" dirty="0"/>
          </a:p>
        </p:txBody>
      </p:sp>
      <p:sp>
        <p:nvSpPr>
          <p:cNvPr id="5" name="عنوان 4">
            <a:extLst>
              <a:ext uri="{FF2B5EF4-FFF2-40B4-BE49-F238E27FC236}">
                <a16:creationId xmlns:a16="http://schemas.microsoft.com/office/drawing/2014/main" id="{65E9FCD6-1190-4873-895E-106C16EF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306388"/>
            <a:ext cx="9407525" cy="406400"/>
          </a:xfrm>
        </p:spPr>
        <p:txBody>
          <a:bodyPr/>
          <a:lstStyle/>
          <a:p>
            <a:pPr rtl="1"/>
            <a:r>
              <a:rPr lang="ar-IQ" sz="2800" b="1" dirty="0">
                <a:solidFill>
                  <a:schemeClr val="tx1"/>
                </a:solidFill>
              </a:rPr>
              <a:t>استخدام برنامج "</a:t>
            </a:r>
            <a:r>
              <a:rPr lang="en-US" sz="2800" b="1" dirty="0">
                <a:solidFill>
                  <a:schemeClr val="tx1"/>
                </a:solidFill>
              </a:rPr>
              <a:t>Camtasia 2019 </a:t>
            </a:r>
            <a:r>
              <a:rPr lang="ar-IQ" sz="2800" b="1" dirty="0">
                <a:solidFill>
                  <a:schemeClr val="tx1"/>
                </a:solidFill>
              </a:rPr>
              <a:t> " لإعداد محاضرة علمية تفاعلية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E42D9D7-887B-4DCC-884B-ACD757CE0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36" y="712788"/>
            <a:ext cx="7920208" cy="57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2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4CAB1EA-A318-411C-AF04-3F590695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A184754-DA06-4A1D-8D1C-2B5C8C5F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2020-2021</a:t>
            </a:r>
            <a:endParaRPr lang="en-US" dirty="0"/>
          </a:p>
        </p:txBody>
      </p:sp>
      <p:sp>
        <p:nvSpPr>
          <p:cNvPr id="5" name="عنوان 4">
            <a:extLst>
              <a:ext uri="{FF2B5EF4-FFF2-40B4-BE49-F238E27FC236}">
                <a16:creationId xmlns:a16="http://schemas.microsoft.com/office/drawing/2014/main" id="{65E9FCD6-1190-4873-895E-106C16EF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306388"/>
            <a:ext cx="9407525" cy="406400"/>
          </a:xfrm>
        </p:spPr>
        <p:txBody>
          <a:bodyPr/>
          <a:lstStyle/>
          <a:p>
            <a:pPr rtl="1"/>
            <a:r>
              <a:rPr lang="ar-IQ" sz="2800" b="1" dirty="0">
                <a:solidFill>
                  <a:schemeClr val="tx1"/>
                </a:solidFill>
              </a:rPr>
              <a:t>استخدام برنامج "</a:t>
            </a:r>
            <a:r>
              <a:rPr lang="en-US" sz="2800" b="1" dirty="0">
                <a:solidFill>
                  <a:schemeClr val="tx1"/>
                </a:solidFill>
              </a:rPr>
              <a:t>Camtasia 2019 </a:t>
            </a:r>
            <a:r>
              <a:rPr lang="ar-IQ" sz="2800" b="1" dirty="0">
                <a:solidFill>
                  <a:schemeClr val="tx1"/>
                </a:solidFill>
              </a:rPr>
              <a:t> " لإعداد محاضرة علمية تفاعلية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D78D40A-2BAB-49E7-B1B9-7D7CC14B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841829"/>
            <a:ext cx="9191625" cy="54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4CAB1EA-A318-411C-AF04-3F590695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DFBC5-9E83-48A9-A20F-CEAD086DBFA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A184754-DA06-4A1D-8D1C-2B5C8C5F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2020-2021</a:t>
            </a:r>
            <a:endParaRPr lang="en-US" dirty="0"/>
          </a:p>
        </p:txBody>
      </p:sp>
      <p:sp>
        <p:nvSpPr>
          <p:cNvPr id="5" name="عنوان 4">
            <a:extLst>
              <a:ext uri="{FF2B5EF4-FFF2-40B4-BE49-F238E27FC236}">
                <a16:creationId xmlns:a16="http://schemas.microsoft.com/office/drawing/2014/main" id="{65E9FCD6-1190-4873-895E-106C16EF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306388"/>
            <a:ext cx="9407525" cy="406400"/>
          </a:xfrm>
        </p:spPr>
        <p:txBody>
          <a:bodyPr/>
          <a:lstStyle/>
          <a:p>
            <a:pPr rtl="1"/>
            <a:r>
              <a:rPr lang="ar-IQ" sz="2800" b="1" dirty="0">
                <a:solidFill>
                  <a:schemeClr val="tx1"/>
                </a:solidFill>
              </a:rPr>
              <a:t>استخدام برنامج "</a:t>
            </a:r>
            <a:r>
              <a:rPr lang="en-US" sz="2800" b="1" dirty="0">
                <a:solidFill>
                  <a:schemeClr val="tx1"/>
                </a:solidFill>
              </a:rPr>
              <a:t>Camtasia 2019 </a:t>
            </a:r>
            <a:r>
              <a:rPr lang="ar-IQ" sz="2800" b="1" dirty="0">
                <a:solidFill>
                  <a:schemeClr val="tx1"/>
                </a:solidFill>
              </a:rPr>
              <a:t> " لإعداد محاضرة علمية تفاعلية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عنصر نائب لرقم الشريحة 3">
            <a:extLst>
              <a:ext uri="{FF2B5EF4-FFF2-40B4-BE49-F238E27FC236}">
                <a16:creationId xmlns:a16="http://schemas.microsoft.com/office/drawing/2014/main" id="{CD7BEC34-79FC-47D1-B38B-8F3FAA7F3D3F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3F53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D041FD-8FD7-4DF2-AFC3-069F708851E0}" type="slidenum">
              <a:rPr lang="ar-IQ" smtClean="0"/>
              <a:pPr/>
              <a:t>9</a:t>
            </a:fld>
            <a:endParaRPr lang="ar-IQ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636575F-04B0-4CFD-B2CE-E20C9AA9D4D8}"/>
              </a:ext>
            </a:extLst>
          </p:cNvPr>
          <p:cNvSpPr txBox="1"/>
          <p:nvPr/>
        </p:nvSpPr>
        <p:spPr>
          <a:xfrm>
            <a:off x="243840" y="2014511"/>
            <a:ext cx="11769967" cy="6552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3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https://uploadrar.com/ct4kyvmylwy0</a:t>
            </a:r>
            <a:r>
              <a:rPr lang="en-US" sz="3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ar-IQ" sz="3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رابط من الموقع الروسي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E7D40DB-E6B8-4C36-8FF2-82B363522BB5}"/>
              </a:ext>
            </a:extLst>
          </p:cNvPr>
          <p:cNvSpPr txBox="1"/>
          <p:nvPr/>
        </p:nvSpPr>
        <p:spPr>
          <a:xfrm>
            <a:off x="3106145" y="1092222"/>
            <a:ext cx="87501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4000" b="1" dirty="0">
                <a:solidFill>
                  <a:srgbClr val="002060"/>
                </a:solidFill>
              </a:rPr>
              <a:t>روابط تنزيل البرنامج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85D878A5-3CA0-4864-8CEE-B7B843653758}"/>
              </a:ext>
            </a:extLst>
          </p:cNvPr>
          <p:cNvSpPr/>
          <p:nvPr/>
        </p:nvSpPr>
        <p:spPr>
          <a:xfrm>
            <a:off x="643993" y="2957519"/>
            <a:ext cx="1136981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en-US" sz="2700" dirty="0">
                <a:hlinkClick r:id="rId3"/>
              </a:rPr>
              <a:t>https://drive.google.com/drive/folders/1GqLZRnsa-OpPuMaQ89bKEzelptBS-hyc</a:t>
            </a:r>
            <a:endParaRPr lang="en-US" sz="2700" dirty="0"/>
          </a:p>
          <a:p>
            <a:pPr algn="ctr" rtl="1"/>
            <a:r>
              <a:rPr lang="ar-IQ" sz="2700" dirty="0"/>
              <a:t>رابط على </a:t>
            </a:r>
            <a:r>
              <a:rPr lang="ar-IQ" sz="2700" dirty="0" err="1"/>
              <a:t>كوكل</a:t>
            </a:r>
            <a:r>
              <a:rPr lang="ar-IQ" sz="2700" dirty="0"/>
              <a:t> درايف </a:t>
            </a:r>
            <a:endParaRPr lang="en-US" sz="27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DA03252-5A33-4840-832E-3045F868A8EA}"/>
              </a:ext>
            </a:extLst>
          </p:cNvPr>
          <p:cNvSpPr/>
          <p:nvPr/>
        </p:nvSpPr>
        <p:spPr>
          <a:xfrm>
            <a:off x="643993" y="3986295"/>
            <a:ext cx="11224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https://u.nu/gmquw</a:t>
            </a:r>
            <a:r>
              <a:rPr lang="ar-IQ" sz="4000" dirty="0"/>
              <a:t>الرابط على </a:t>
            </a:r>
            <a:r>
              <a:rPr lang="ar-IQ" sz="4000" dirty="0" err="1"/>
              <a:t>كوكل</a:t>
            </a:r>
            <a:r>
              <a:rPr lang="ar-IQ" sz="4000" dirty="0"/>
              <a:t> درايف بشكل مختصر </a:t>
            </a:r>
            <a:endParaRPr lang="en-US" sz="40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56F0B94-5150-4A34-994A-B421AF0DC048}"/>
              </a:ext>
            </a:extLst>
          </p:cNvPr>
          <p:cNvSpPr/>
          <p:nvPr/>
        </p:nvSpPr>
        <p:spPr>
          <a:xfrm>
            <a:off x="2366305" y="4950787"/>
            <a:ext cx="6816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IQ" sz="2800" b="1" dirty="0"/>
              <a:t>حيث يكفي كتابة </a:t>
            </a:r>
            <a:r>
              <a:rPr lang="en-US" sz="2800" b="1" dirty="0">
                <a:solidFill>
                  <a:srgbClr val="FF0000"/>
                </a:solidFill>
              </a:rPr>
              <a:t>u.nu/gmquw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2800" b="1" dirty="0">
                <a:latin typeface="Calibri" panose="020F0502020204030204" pitchFamily="34" charset="0"/>
                <a:ea typeface="Calibri" panose="020F0502020204030204" pitchFamily="34" charset="0"/>
              </a:rPr>
              <a:t>في عنوان أي متصفح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0305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414</Words>
  <Application>Microsoft Office PowerPoint</Application>
  <PresentationFormat>شاشة عريضة</PresentationFormat>
  <Paragraphs>59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 Condensed</vt:lpstr>
      <vt:lpstr>Segoe UI Historic</vt:lpstr>
      <vt:lpstr>Office Theme</vt:lpstr>
      <vt:lpstr>عرض تقديمي في PowerPoint</vt:lpstr>
      <vt:lpstr>استخدام برنامج "Camtasia 2019  " لإعداد محاضرة علمية تفاعلية</vt:lpstr>
      <vt:lpstr>استخدام برنامج "Camtasia 2019  " لإعداد محاضرة علمية تفاعلية</vt:lpstr>
      <vt:lpstr>استخدام برنامج "Camtasia 2019  " لإعداد محاضرة علمية تفاعلية</vt:lpstr>
      <vt:lpstr>استخدام برنامج "Camtasia 2019  " لإعداد محاضرة علمية تفاعلية</vt:lpstr>
      <vt:lpstr>استخدام برنامج "Camtasia 2019  " لإعداد محاضرة علمية تفاعلية</vt:lpstr>
      <vt:lpstr>استخدام برنامج "Camtasia 2019  " لإعداد محاضرة علمية تفاعلية</vt:lpstr>
      <vt:lpstr>استخدام برنامج "Camtasia 2019  " لإعداد محاضرة علمية تفاعلية</vt:lpstr>
      <vt:lpstr>استخدام برنامج "Camtasia 2019  " لإعداد محاضرة علمية تفاعلية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zahraa alkhawaja</dc:creator>
  <cp:lastModifiedBy>Dr. Ali Muhssen Al Ibrahemi</cp:lastModifiedBy>
  <cp:revision>62</cp:revision>
  <dcterms:created xsi:type="dcterms:W3CDTF">2020-11-01T11:03:41Z</dcterms:created>
  <dcterms:modified xsi:type="dcterms:W3CDTF">2020-12-16T20:52:51Z</dcterms:modified>
</cp:coreProperties>
</file>