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805" r:id="rId3"/>
    <p:sldId id="826" r:id="rId4"/>
    <p:sldId id="827" r:id="rId5"/>
    <p:sldId id="821" r:id="rId6"/>
    <p:sldId id="825" r:id="rId7"/>
    <p:sldId id="822" r:id="rId8"/>
    <p:sldId id="823" r:id="rId9"/>
    <p:sldId id="824" r:id="rId10"/>
    <p:sldId id="828" r:id="rId11"/>
    <p:sldId id="8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3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8493E-A416-4559-81A9-A6AB6E209C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818F3-DC47-42C9-8282-D3CFF72B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BD37006-8F66-46A5-B35B-07BFFEC4D01C}"/>
              </a:ext>
            </a:extLst>
          </p:cNvPr>
          <p:cNvSpPr/>
          <p:nvPr userDrawn="1"/>
        </p:nvSpPr>
        <p:spPr>
          <a:xfrm>
            <a:off x="0" y="101491"/>
            <a:ext cx="12192000" cy="657665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9E5346-3695-4602-97A3-0B8A9C80BF09}"/>
              </a:ext>
            </a:extLst>
          </p:cNvPr>
          <p:cNvSpPr/>
          <p:nvPr userDrawn="1"/>
        </p:nvSpPr>
        <p:spPr>
          <a:xfrm>
            <a:off x="7050" y="862555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id="{5DC1B17A-42E5-4827-B5BE-2670B557C295}"/>
              </a:ext>
            </a:extLst>
          </p:cNvPr>
          <p:cNvSpPr/>
          <p:nvPr userDrawn="1"/>
        </p:nvSpPr>
        <p:spPr>
          <a:xfrm flipH="1">
            <a:off x="10801882" y="6210228"/>
            <a:ext cx="1390115" cy="467921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id="{8244B392-AC48-4B2D-BF49-8459840DE26F}"/>
              </a:ext>
            </a:extLst>
          </p:cNvPr>
          <p:cNvSpPr/>
          <p:nvPr userDrawn="1"/>
        </p:nvSpPr>
        <p:spPr>
          <a:xfrm rot="10800000" flipH="1">
            <a:off x="0" y="6210228"/>
            <a:ext cx="1095375" cy="46792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91399" y="6272195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F235D-501E-4D8C-B0C7-A7FBEFFEF1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838" y="1873615"/>
            <a:ext cx="7739385" cy="119485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2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ar-IQ" dirty="0"/>
              <a:t>العنوان الرئيسي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3431DDF7-EDFA-4A9B-A10A-40DC5103B7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9838" y="3233563"/>
            <a:ext cx="7739385" cy="1844291"/>
          </a:xfrm>
          <a:prstGeom prst="rect">
            <a:avLst/>
          </a:prstGeom>
        </p:spPr>
        <p:txBody>
          <a:bodyPr anchor="ctr"/>
          <a:lstStyle>
            <a:lvl1pPr marL="0" indent="0" algn="ctr" rtl="0">
              <a:buNone/>
              <a:defRPr sz="4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ar-IQ" dirty="0"/>
              <a:t>العنوان الفرعي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CBB9745-F03D-416B-AFDB-7292F58346FF}"/>
              </a:ext>
            </a:extLst>
          </p:cNvPr>
          <p:cNvSpPr/>
          <p:nvPr userDrawn="1"/>
        </p:nvSpPr>
        <p:spPr>
          <a:xfrm rot="5400000">
            <a:off x="6233673" y="2299509"/>
            <a:ext cx="6583760" cy="21877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9550" y="6272195"/>
            <a:ext cx="5048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7" name="صورة 1">
            <a:extLst>
              <a:ext uri="{FF2B5EF4-FFF2-40B4-BE49-F238E27FC236}">
                <a16:creationId xmlns:a16="http://schemas.microsoft.com/office/drawing/2014/main" id="{B6D230B2-C001-416D-90D0-15E8322FCF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26" y="2050130"/>
            <a:ext cx="2075653" cy="213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0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BD37006-8F66-46A5-B35B-07BFFEC4D01C}"/>
              </a:ext>
            </a:extLst>
          </p:cNvPr>
          <p:cNvSpPr/>
          <p:nvPr userDrawn="1"/>
        </p:nvSpPr>
        <p:spPr>
          <a:xfrm>
            <a:off x="0" y="94391"/>
            <a:ext cx="12192000" cy="65837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9E5346-3695-4602-97A3-0B8A9C80BF09}"/>
              </a:ext>
            </a:extLst>
          </p:cNvPr>
          <p:cNvSpPr/>
          <p:nvPr userDrawn="1"/>
        </p:nvSpPr>
        <p:spPr>
          <a:xfrm>
            <a:off x="0" y="873483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id="{5DC1B17A-42E5-4827-B5BE-2670B557C295}"/>
              </a:ext>
            </a:extLst>
          </p:cNvPr>
          <p:cNvSpPr/>
          <p:nvPr userDrawn="1"/>
        </p:nvSpPr>
        <p:spPr>
          <a:xfrm flipH="1">
            <a:off x="10545806" y="6221161"/>
            <a:ext cx="1646192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id="{8244B392-AC48-4B2D-BF49-8459840DE26F}"/>
              </a:ext>
            </a:extLst>
          </p:cNvPr>
          <p:cNvSpPr/>
          <p:nvPr userDrawn="1"/>
        </p:nvSpPr>
        <p:spPr>
          <a:xfrm rot="10800000" flipH="1">
            <a:off x="-5019" y="6221603"/>
            <a:ext cx="1052769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oogle Shape;79;p5">
            <a:extLst>
              <a:ext uri="{FF2B5EF4-FFF2-40B4-BE49-F238E27FC236}">
                <a16:creationId xmlns:a16="http://schemas.microsoft.com/office/drawing/2014/main" id="{5668860F-19A7-4440-A20F-147FDD68D32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86305" y="1006453"/>
            <a:ext cx="11487217" cy="5080789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76200" lvl="0" indent="0" algn="r" rtl="1">
              <a:spcBef>
                <a:spcPts val="600"/>
              </a:spcBef>
              <a:spcAft>
                <a:spcPts val="0"/>
              </a:spcAft>
              <a:buSzPts val="2400"/>
              <a:buNone/>
              <a:defRPr>
                <a:solidFill>
                  <a:srgbClr val="3F5378"/>
                </a:solidFill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r>
              <a:rPr lang="ar-IQ" b="1" dirty="0"/>
              <a:t>التفاصيل</a:t>
            </a:r>
            <a:endParaRPr lang="ar-SA" b="1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6B8A655-DD86-4892-BF52-16BCF5CF8635}"/>
              </a:ext>
            </a:extLst>
          </p:cNvPr>
          <p:cNvGrpSpPr/>
          <p:nvPr userDrawn="1"/>
        </p:nvGrpSpPr>
        <p:grpSpPr>
          <a:xfrm>
            <a:off x="5706933" y="6265210"/>
            <a:ext cx="2174908" cy="380661"/>
            <a:chOff x="3169389" y="4680483"/>
            <a:chExt cx="2174908" cy="38328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87DF495-839D-4469-A05A-62B06DF5E6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943870" y="4680483"/>
              <a:ext cx="383285" cy="383285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FAC5E4D-8A74-4B7A-BC54-8C3B3FDC97E6}"/>
                </a:ext>
              </a:extLst>
            </p:cNvPr>
            <p:cNvGrpSpPr/>
            <p:nvPr userDrawn="1"/>
          </p:nvGrpSpPr>
          <p:grpSpPr>
            <a:xfrm>
              <a:off x="3169389" y="4741323"/>
              <a:ext cx="2174908" cy="263413"/>
              <a:chOff x="6463381" y="4741323"/>
              <a:chExt cx="2174908" cy="263413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400AE3C-6492-4126-84CA-9B14F862593C}"/>
                  </a:ext>
                </a:extLst>
              </p:cNvPr>
              <p:cNvSpPr txBox="1"/>
              <p:nvPr userDrawn="1"/>
            </p:nvSpPr>
            <p:spPr>
              <a:xfrm>
                <a:off x="6463381" y="4741323"/>
                <a:ext cx="2174908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Email :</a:t>
                </a:r>
                <a:r>
                  <a:rPr lang="en-US" sz="1100" dirty="0">
                    <a:solidFill>
                      <a:schemeClr val="bg1"/>
                    </a:solidFill>
                  </a:rPr>
                  <a:t>info@alkafeel.edu.iq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B158153-F695-4B33-8642-1A0EAFE058EB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9B456AB-22B2-4FA9-809A-639D9B5FCF70}"/>
              </a:ext>
            </a:extLst>
          </p:cNvPr>
          <p:cNvGrpSpPr/>
          <p:nvPr userDrawn="1"/>
        </p:nvGrpSpPr>
        <p:grpSpPr>
          <a:xfrm>
            <a:off x="7952325" y="6183529"/>
            <a:ext cx="2593481" cy="527788"/>
            <a:chOff x="2845992" y="3408302"/>
            <a:chExt cx="2593481" cy="52778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0EAE3E0-44D0-46B2-937B-EAEE4C7E46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03514" y="3408302"/>
              <a:ext cx="735959" cy="527788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54112FD-5A25-4014-B4FD-C7F661F6110A}"/>
                </a:ext>
              </a:extLst>
            </p:cNvPr>
            <p:cNvGrpSpPr/>
            <p:nvPr userDrawn="1"/>
          </p:nvGrpSpPr>
          <p:grpSpPr>
            <a:xfrm>
              <a:off x="2845992" y="3568276"/>
              <a:ext cx="2234843" cy="261610"/>
              <a:chOff x="6538000" y="4741322"/>
              <a:chExt cx="2234843" cy="263413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8EB65AC-D5FB-4AB4-8C39-80DBEDDEF7A8}"/>
                  </a:ext>
                </a:extLst>
              </p:cNvPr>
              <p:cNvSpPr txBox="1"/>
              <p:nvPr userDrawn="1"/>
            </p:nvSpPr>
            <p:spPr>
              <a:xfrm>
                <a:off x="6538000" y="4741322"/>
                <a:ext cx="2234843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Website :</a:t>
                </a:r>
                <a:r>
                  <a:rPr lang="en-US" sz="1100" dirty="0">
                    <a:solidFill>
                      <a:schemeClr val="bg1"/>
                    </a:solidFill>
                  </a:rPr>
                  <a:t>http://Alkafeel.edu.iq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677BC36-AB45-4868-BDB7-56C8683913A3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sp>
        <p:nvSpPr>
          <p:cNvPr id="27" name="Arrow: Pentagon 26">
            <a:extLst>
              <a:ext uri="{FF2B5EF4-FFF2-40B4-BE49-F238E27FC236}">
                <a16:creationId xmlns:a16="http://schemas.microsoft.com/office/drawing/2014/main" id="{DB1419E4-4C95-4933-9088-533031767AEC}"/>
              </a:ext>
            </a:extLst>
          </p:cNvPr>
          <p:cNvSpPr/>
          <p:nvPr userDrawn="1"/>
        </p:nvSpPr>
        <p:spPr>
          <a:xfrm flipH="1">
            <a:off x="11020425" y="94392"/>
            <a:ext cx="1171574" cy="77909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Google Shape;78;p5">
            <a:extLst>
              <a:ext uri="{FF2B5EF4-FFF2-40B4-BE49-F238E27FC236}">
                <a16:creationId xmlns:a16="http://schemas.microsoft.com/office/drawing/2014/main" id="{D42B2945-53BD-4C9A-802F-AC330CBF3A7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315947" y="305901"/>
            <a:ext cx="9479505" cy="406736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2000"/>
              <a:buNone/>
              <a:defRPr sz="1800" b="0" i="0" u="none" strike="noStrike" cap="none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+mn-cs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ar-IQ" dirty="0"/>
              <a:t>العنوان</a:t>
            </a:r>
            <a:endParaRPr dirty="0"/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id="{CF8ACE1E-B011-4A84-8C6B-EC5A84BCC96C}"/>
              </a:ext>
            </a:extLst>
          </p:cNvPr>
          <p:cNvSpPr/>
          <p:nvPr userDrawn="1"/>
        </p:nvSpPr>
        <p:spPr>
          <a:xfrm rot="10800000" flipH="1">
            <a:off x="-896" y="108551"/>
            <a:ext cx="1258196" cy="76493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8B2958-B7A7-489A-B909-03A008329EB1}"/>
              </a:ext>
            </a:extLst>
          </p:cNvPr>
          <p:cNvSpPr/>
          <p:nvPr userDrawn="1"/>
        </p:nvSpPr>
        <p:spPr>
          <a:xfrm rot="5400000">
            <a:off x="8644259" y="3305240"/>
            <a:ext cx="6928704" cy="1768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C16464-CFF8-4E34-B354-25BDA408DB5C}"/>
              </a:ext>
            </a:extLst>
          </p:cNvPr>
          <p:cNvSpPr/>
          <p:nvPr userDrawn="1"/>
        </p:nvSpPr>
        <p:spPr>
          <a:xfrm rot="5400000">
            <a:off x="8517082" y="3308147"/>
            <a:ext cx="6928704" cy="17100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9737" y="6267091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6305" y="6267091"/>
            <a:ext cx="57569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9" name="صورة 1">
            <a:extLst>
              <a:ext uri="{FF2B5EF4-FFF2-40B4-BE49-F238E27FC236}">
                <a16:creationId xmlns:a16="http://schemas.microsoft.com/office/drawing/2014/main" id="{BF5E8E17-3DFA-41DB-B46D-F4A5C3C3DB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22" y="98779"/>
            <a:ext cx="719257" cy="741451"/>
          </a:xfrm>
          <a:prstGeom prst="rect">
            <a:avLst/>
          </a:prstGeom>
        </p:spPr>
      </p:pic>
      <p:grpSp>
        <p:nvGrpSpPr>
          <p:cNvPr id="32" name="Google Shape;239;p16">
            <a:extLst>
              <a:ext uri="{FF2B5EF4-FFF2-40B4-BE49-F238E27FC236}">
                <a16:creationId xmlns:a16="http://schemas.microsoft.com/office/drawing/2014/main" id="{51093C29-0B93-4657-AED3-FDF929FB8F78}"/>
              </a:ext>
            </a:extLst>
          </p:cNvPr>
          <p:cNvGrpSpPr/>
          <p:nvPr userDrawn="1"/>
        </p:nvGrpSpPr>
        <p:grpSpPr>
          <a:xfrm>
            <a:off x="11356372" y="330672"/>
            <a:ext cx="374752" cy="288032"/>
            <a:chOff x="2594050" y="1631825"/>
            <a:chExt cx="439625" cy="43962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3" name="Google Shape;240;p16">
              <a:extLst>
                <a:ext uri="{FF2B5EF4-FFF2-40B4-BE49-F238E27FC236}">
                  <a16:creationId xmlns:a16="http://schemas.microsoft.com/office/drawing/2014/main" id="{D741DFC4-3093-494D-888D-CB021DB886F6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34" name="Google Shape;241;p16">
              <a:extLst>
                <a:ext uri="{FF2B5EF4-FFF2-40B4-BE49-F238E27FC236}">
                  <a16:creationId xmlns:a16="http://schemas.microsoft.com/office/drawing/2014/main" id="{67B83C70-8ECE-4716-943D-2F22333E5466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2" name="Google Shape;242;p16">
              <a:extLst>
                <a:ext uri="{FF2B5EF4-FFF2-40B4-BE49-F238E27FC236}">
                  <a16:creationId xmlns:a16="http://schemas.microsoft.com/office/drawing/2014/main" id="{78DD374C-E66A-42D5-A2FE-A69BE7181EC7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3" name="Google Shape;243;p16">
              <a:extLst>
                <a:ext uri="{FF2B5EF4-FFF2-40B4-BE49-F238E27FC236}">
                  <a16:creationId xmlns:a16="http://schemas.microsoft.com/office/drawing/2014/main" id="{C9117AA7-AA5F-4621-A3D9-FA22B13E47E5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998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8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2D4DD-26D1-4343-BA14-3802C0A15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AECC2-482F-4411-B5C6-261217649A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5400" dirty="0"/>
              <a:t>Microcontroller Knee Joint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D65D1-82BE-4F0E-AF8A-B96ED9B60C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Mr. Firas </a:t>
            </a:r>
            <a:r>
              <a:rPr lang="en-US" dirty="0" err="1"/>
              <a:t>Thair</a:t>
            </a:r>
            <a:r>
              <a:rPr lang="en-US" dirty="0"/>
              <a:t> Al-Maliky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68182F-74E9-42E9-A732-944323B2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56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B01708-454B-4910-BCD8-B4D0126FE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956" y="762308"/>
            <a:ext cx="6724201" cy="550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836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C25C56-7963-4ABB-A3A3-10B0F72489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AAC652-CA92-4B39-BA46-09E3A3C9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9E1742-486F-4EDE-B4F9-722B70F84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695" y="892486"/>
            <a:ext cx="9665184" cy="5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2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5FA724-63AC-4463-9C73-4024DAABD522}"/>
              </a:ext>
            </a:extLst>
          </p:cNvPr>
          <p:cNvSpPr txBox="1"/>
          <p:nvPr/>
        </p:nvSpPr>
        <p:spPr>
          <a:xfrm>
            <a:off x="741184" y="2076816"/>
            <a:ext cx="1052885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Microprocessor-controlled knees (MCKs) do not utilize motors to power joint rotation, but they adjust damping in the knee to improve swing- and/or stance-phase control as appropriate for the user during gait </a:t>
            </a:r>
            <a:endParaRPr lang="en-US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485242-77D7-4B57-8607-04778E74E641}"/>
              </a:ext>
            </a:extLst>
          </p:cNvPr>
          <p:cNvSpPr txBox="1"/>
          <p:nvPr/>
        </p:nvSpPr>
        <p:spPr>
          <a:xfrm>
            <a:off x="762000" y="1133322"/>
            <a:ext cx="64538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u="sng" dirty="0"/>
              <a:t>Microcontroller Knee Joint</a:t>
            </a:r>
          </a:p>
        </p:txBody>
      </p:sp>
    </p:spTree>
    <p:extLst>
      <p:ext uri="{BB962C8B-B14F-4D97-AF65-F5344CB8AC3E}">
        <p14:creationId xmlns:p14="http://schemas.microsoft.com/office/powerpoint/2010/main" val="192064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FA0332-9C31-477F-8EC1-013F97C68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14" y="1039331"/>
            <a:ext cx="10009832" cy="503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8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5FA724-63AC-4463-9C73-4024DAABD522}"/>
              </a:ext>
            </a:extLst>
          </p:cNvPr>
          <p:cNvSpPr txBox="1"/>
          <p:nvPr/>
        </p:nvSpPr>
        <p:spPr>
          <a:xfrm>
            <a:off x="741184" y="2076816"/>
            <a:ext cx="1031112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Some of the newer microprocessor-controlled knees currently on the market utilize adaptive control to automatically adjust to a user’s gait over time, so less setup and fine-tuning of the device is required by the prosthetist. Emphasis, too, is being placed on developing knees that are less costly, less complex, and more dependable than earlier microprocessor-controlled designs</a:t>
            </a:r>
            <a:endParaRPr lang="en-US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485242-77D7-4B57-8607-04778E74E641}"/>
              </a:ext>
            </a:extLst>
          </p:cNvPr>
          <p:cNvSpPr txBox="1"/>
          <p:nvPr/>
        </p:nvSpPr>
        <p:spPr>
          <a:xfrm>
            <a:off x="762000" y="1133322"/>
            <a:ext cx="64538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u="sng" dirty="0"/>
              <a:t>Microcontroller Knee Joint</a:t>
            </a:r>
          </a:p>
        </p:txBody>
      </p:sp>
    </p:spTree>
    <p:extLst>
      <p:ext uri="{BB962C8B-B14F-4D97-AF65-F5344CB8AC3E}">
        <p14:creationId xmlns:p14="http://schemas.microsoft.com/office/powerpoint/2010/main" val="106048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2F7DC2-0AC2-4D0F-A1D6-CC829F1B0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442" y="1060174"/>
            <a:ext cx="6988195" cy="505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2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FD39D8-694A-4034-9D65-640DF86A6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38669"/>
            <a:ext cx="10856843" cy="542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059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2F7DC2-0AC2-4D0F-A1D6-CC829F1B0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442" y="1060174"/>
            <a:ext cx="6988195" cy="50552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ED8F8C-0ADD-46E7-B63C-F0E6B15D3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7775" y="988322"/>
            <a:ext cx="9696450" cy="505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484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EB3E3B-AB6D-4ED9-BC7D-E571D395B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825" y="838200"/>
            <a:ext cx="965835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91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EB3E3B-AB6D-4ED9-BC7D-E571D395B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825" y="838200"/>
            <a:ext cx="965835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604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134</Words>
  <Application>Microsoft Office PowerPoint</Application>
  <PresentationFormat>Widescreen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zahraa alkhawaja</dc:creator>
  <cp:lastModifiedBy>Firas T. Al-Maliky</cp:lastModifiedBy>
  <cp:revision>39</cp:revision>
  <dcterms:created xsi:type="dcterms:W3CDTF">2020-11-01T11:03:41Z</dcterms:created>
  <dcterms:modified xsi:type="dcterms:W3CDTF">2021-05-21T22:58:20Z</dcterms:modified>
</cp:coreProperties>
</file>