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72" r:id="rId3"/>
    <p:sldId id="276" r:id="rId4"/>
    <p:sldId id="277" r:id="rId5"/>
    <p:sldId id="278" r:id="rId6"/>
    <p:sldId id="279" r:id="rId7"/>
    <p:sldId id="280" r:id="rId8"/>
    <p:sldId id="281" r:id="rId9"/>
    <p:sldId id="273" r:id="rId10"/>
    <p:sldId id="274" r:id="rId11"/>
    <p:sldId id="275"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3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54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38493E-A416-4559-81A9-A6AB6E209C4B}" type="datetimeFigureOut">
              <a:rPr lang="en-US" smtClean="0"/>
              <a:t>6/17/2021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818F3-DC47-42C9-8282-D3CFF72BE676}" type="slidenum">
              <a:rPr lang="en-US" smtClean="0"/>
              <a:t>‹#›</a:t>
            </a:fld>
            <a:endParaRPr lang="en-US"/>
          </a:p>
        </p:txBody>
      </p:sp>
    </p:spTree>
    <p:extLst>
      <p:ext uri="{BB962C8B-B14F-4D97-AF65-F5344CB8AC3E}">
        <p14:creationId xmlns:p14="http://schemas.microsoft.com/office/powerpoint/2010/main" val="2530945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7" name="Rectangle 16">
            <a:extLst>
              <a:ext uri="{FF2B5EF4-FFF2-40B4-BE49-F238E27FC236}">
                <a16:creationId xmlns="" xmlns:a16="http://schemas.microsoft.com/office/drawing/2014/main" id="{9BD37006-8F66-46A5-B35B-07BFFEC4D01C}"/>
              </a:ext>
            </a:extLst>
          </p:cNvPr>
          <p:cNvSpPr/>
          <p:nvPr userDrawn="1"/>
        </p:nvSpPr>
        <p:spPr>
          <a:xfrm>
            <a:off x="0" y="101491"/>
            <a:ext cx="12192000" cy="657665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 xmlns:a16="http://schemas.microsoft.com/office/drawing/2014/main"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 xmlns:a16="http://schemas.microsoft.com/office/drawing/2014/main" id="{2F9E5346-3695-4602-97A3-0B8A9C80BF09}"/>
              </a:ext>
            </a:extLst>
          </p:cNvPr>
          <p:cNvSpPr/>
          <p:nvPr userDrawn="1"/>
        </p:nvSpPr>
        <p:spPr>
          <a:xfrm>
            <a:off x="7050" y="862555"/>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 xmlns:a16="http://schemas.microsoft.com/office/drawing/2014/main"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 xmlns:a16="http://schemas.microsoft.com/office/drawing/2014/main" id="{5DC1B17A-42E5-4827-B5BE-2670B557C295}"/>
              </a:ext>
            </a:extLst>
          </p:cNvPr>
          <p:cNvSpPr/>
          <p:nvPr userDrawn="1"/>
        </p:nvSpPr>
        <p:spPr>
          <a:xfrm flipH="1">
            <a:off x="10801882" y="6210228"/>
            <a:ext cx="1390115" cy="467921"/>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 xmlns:a16="http://schemas.microsoft.com/office/drawing/2014/main" id="{8244B392-AC48-4B2D-BF49-8459840DE26F}"/>
              </a:ext>
            </a:extLst>
          </p:cNvPr>
          <p:cNvSpPr/>
          <p:nvPr userDrawn="1"/>
        </p:nvSpPr>
        <p:spPr>
          <a:xfrm rot="10800000" flipH="1">
            <a:off x="0" y="6210228"/>
            <a:ext cx="1095375" cy="467920"/>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 xmlns:a16="http://schemas.microsoft.com/office/drawing/2014/main" id="{D801F2CC-04D6-48E5-9020-23F53EF72809}"/>
              </a:ext>
            </a:extLst>
          </p:cNvPr>
          <p:cNvSpPr>
            <a:spLocks noGrp="1"/>
          </p:cNvSpPr>
          <p:nvPr>
            <p:ph type="dt" sz="half" idx="10"/>
          </p:nvPr>
        </p:nvSpPr>
        <p:spPr>
          <a:xfrm>
            <a:off x="10991399" y="6272195"/>
            <a:ext cx="1200599" cy="365125"/>
          </a:xfrm>
          <a:prstGeom prst="rect">
            <a:avLst/>
          </a:prstGeom>
          <a:ln>
            <a:noFill/>
          </a:ln>
        </p:spPr>
        <p:txBody>
          <a:bodyPr/>
          <a:lstStyle>
            <a:lvl1pPr>
              <a:defRPr>
                <a:solidFill>
                  <a:srgbClr val="3F5378"/>
                </a:solidFill>
              </a:defRPr>
            </a:lvl1pPr>
          </a:lstStyle>
          <a:p>
            <a:r>
              <a:rPr lang="en-US" dirty="0"/>
              <a:t>2020-2021</a:t>
            </a:r>
          </a:p>
        </p:txBody>
      </p:sp>
      <p:sp>
        <p:nvSpPr>
          <p:cNvPr id="3" name="Text Placeholder 2">
            <a:extLst>
              <a:ext uri="{FF2B5EF4-FFF2-40B4-BE49-F238E27FC236}">
                <a16:creationId xmlns="" xmlns:a16="http://schemas.microsoft.com/office/drawing/2014/main" id="{FECF235D-501E-4D8C-B0C7-A7FBEFFEF1D7}"/>
              </a:ext>
            </a:extLst>
          </p:cNvPr>
          <p:cNvSpPr>
            <a:spLocks noGrp="1"/>
          </p:cNvSpPr>
          <p:nvPr>
            <p:ph type="body" sz="quarter" idx="13" hasCustomPrompt="1"/>
          </p:nvPr>
        </p:nvSpPr>
        <p:spPr>
          <a:xfrm>
            <a:off x="509838" y="1873615"/>
            <a:ext cx="7739385" cy="1194854"/>
          </a:xfrm>
          <a:prstGeom prst="rect">
            <a:avLst/>
          </a:prstGeom>
        </p:spPr>
        <p:txBody>
          <a:bodyPr anchor="ctr"/>
          <a:lstStyle>
            <a:lvl1pPr marL="0" indent="0" algn="ctr">
              <a:buNone/>
              <a:defRPr sz="7200">
                <a:solidFill>
                  <a:schemeClr val="accent6">
                    <a:lumMod val="50000"/>
                  </a:schemeClr>
                </a:solidFill>
              </a:defRPr>
            </a:lvl1pPr>
          </a:lstStyle>
          <a:p>
            <a:pPr lvl="0"/>
            <a:r>
              <a:rPr lang="ar-IQ" dirty="0"/>
              <a:t>العنوان الرئيسي</a:t>
            </a:r>
            <a:endParaRPr lang="en-US" dirty="0"/>
          </a:p>
        </p:txBody>
      </p:sp>
      <p:sp>
        <p:nvSpPr>
          <p:cNvPr id="16" name="Text Placeholder 2">
            <a:extLst>
              <a:ext uri="{FF2B5EF4-FFF2-40B4-BE49-F238E27FC236}">
                <a16:creationId xmlns="" xmlns:a16="http://schemas.microsoft.com/office/drawing/2014/main" id="{3431DDF7-EDFA-4A9B-A10A-40DC5103B763}"/>
              </a:ext>
            </a:extLst>
          </p:cNvPr>
          <p:cNvSpPr>
            <a:spLocks noGrp="1"/>
          </p:cNvSpPr>
          <p:nvPr>
            <p:ph type="body" sz="quarter" idx="14" hasCustomPrompt="1"/>
          </p:nvPr>
        </p:nvSpPr>
        <p:spPr>
          <a:xfrm>
            <a:off x="509838" y="3233563"/>
            <a:ext cx="7739385" cy="1844291"/>
          </a:xfrm>
          <a:prstGeom prst="rect">
            <a:avLst/>
          </a:prstGeom>
        </p:spPr>
        <p:txBody>
          <a:bodyPr anchor="ctr"/>
          <a:lstStyle>
            <a:lvl1pPr marL="0" indent="0" algn="ctr" rtl="0">
              <a:buNone/>
              <a:defRPr sz="4800">
                <a:solidFill>
                  <a:schemeClr val="accent6">
                    <a:lumMod val="50000"/>
                  </a:schemeClr>
                </a:solidFill>
              </a:defRPr>
            </a:lvl1pPr>
          </a:lstStyle>
          <a:p>
            <a:pPr lvl="0"/>
            <a:r>
              <a:rPr lang="ar-IQ" dirty="0"/>
              <a:t>العنوان الفرعي</a:t>
            </a:r>
            <a:endParaRPr lang="en-US" dirty="0"/>
          </a:p>
        </p:txBody>
      </p:sp>
      <p:sp>
        <p:nvSpPr>
          <p:cNvPr id="36" name="Rectangle 35">
            <a:extLst>
              <a:ext uri="{FF2B5EF4-FFF2-40B4-BE49-F238E27FC236}">
                <a16:creationId xmlns="" xmlns:a16="http://schemas.microsoft.com/office/drawing/2014/main" id="{0CBB9745-F03D-416B-AFDB-7292F58346FF}"/>
              </a:ext>
            </a:extLst>
          </p:cNvPr>
          <p:cNvSpPr/>
          <p:nvPr userDrawn="1"/>
        </p:nvSpPr>
        <p:spPr>
          <a:xfrm rot="5400000">
            <a:off x="6233673" y="2299509"/>
            <a:ext cx="6583760" cy="218772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lide Number Placeholder 5">
            <a:extLst>
              <a:ext uri="{FF2B5EF4-FFF2-40B4-BE49-F238E27FC236}">
                <a16:creationId xmlns="" xmlns:a16="http://schemas.microsoft.com/office/drawing/2014/main" id="{41CCE111-59C4-4620-A682-7B71FC50DAC9}"/>
              </a:ext>
            </a:extLst>
          </p:cNvPr>
          <p:cNvSpPr>
            <a:spLocks noGrp="1"/>
          </p:cNvSpPr>
          <p:nvPr>
            <p:ph type="sldNum" sz="quarter" idx="12"/>
          </p:nvPr>
        </p:nvSpPr>
        <p:spPr>
          <a:xfrm>
            <a:off x="209550" y="6272195"/>
            <a:ext cx="50482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37" name="صورة 1">
            <a:extLst>
              <a:ext uri="{FF2B5EF4-FFF2-40B4-BE49-F238E27FC236}">
                <a16:creationId xmlns="" xmlns:a16="http://schemas.microsoft.com/office/drawing/2014/main" id="{B6D230B2-C001-416D-90D0-15E8322FCF1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87726" y="2050130"/>
            <a:ext cx="2075653" cy="2139702"/>
          </a:xfrm>
          <a:prstGeom prst="rect">
            <a:avLst/>
          </a:prstGeom>
        </p:spPr>
      </p:pic>
    </p:spTree>
    <p:extLst>
      <p:ext uri="{BB962C8B-B14F-4D97-AF65-F5344CB8AC3E}">
        <p14:creationId xmlns:p14="http://schemas.microsoft.com/office/powerpoint/2010/main" val="114510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7" name="Rectangle 16">
            <a:extLst>
              <a:ext uri="{FF2B5EF4-FFF2-40B4-BE49-F238E27FC236}">
                <a16:creationId xmlns="" xmlns:a16="http://schemas.microsoft.com/office/drawing/2014/main" id="{9BD37006-8F66-46A5-B35B-07BFFEC4D01C}"/>
              </a:ext>
            </a:extLst>
          </p:cNvPr>
          <p:cNvSpPr/>
          <p:nvPr userDrawn="1"/>
        </p:nvSpPr>
        <p:spPr>
          <a:xfrm>
            <a:off x="0" y="94391"/>
            <a:ext cx="12192000" cy="658376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 xmlns:a16="http://schemas.microsoft.com/office/drawing/2014/main"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 xmlns:a16="http://schemas.microsoft.com/office/drawing/2014/main" id="{2F9E5346-3695-4602-97A3-0B8A9C80BF09}"/>
              </a:ext>
            </a:extLst>
          </p:cNvPr>
          <p:cNvSpPr/>
          <p:nvPr userDrawn="1"/>
        </p:nvSpPr>
        <p:spPr>
          <a:xfrm>
            <a:off x="0" y="873483"/>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 xmlns:a16="http://schemas.microsoft.com/office/drawing/2014/main"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 xmlns:a16="http://schemas.microsoft.com/office/drawing/2014/main" id="{5DC1B17A-42E5-4827-B5BE-2670B557C295}"/>
              </a:ext>
            </a:extLst>
          </p:cNvPr>
          <p:cNvSpPr/>
          <p:nvPr userDrawn="1"/>
        </p:nvSpPr>
        <p:spPr>
          <a:xfrm flipH="1">
            <a:off x="10545806" y="6221161"/>
            <a:ext cx="1646192"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 xmlns:a16="http://schemas.microsoft.com/office/drawing/2014/main" id="{8244B392-AC48-4B2D-BF49-8459840DE26F}"/>
              </a:ext>
            </a:extLst>
          </p:cNvPr>
          <p:cNvSpPr/>
          <p:nvPr userDrawn="1"/>
        </p:nvSpPr>
        <p:spPr>
          <a:xfrm rot="10800000" flipH="1">
            <a:off x="-5019" y="6221603"/>
            <a:ext cx="1052769"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oogle Shape;79;p5">
            <a:extLst>
              <a:ext uri="{FF2B5EF4-FFF2-40B4-BE49-F238E27FC236}">
                <a16:creationId xmlns="" xmlns:a16="http://schemas.microsoft.com/office/drawing/2014/main" id="{5668860F-19A7-4440-A20F-147FDD68D328}"/>
              </a:ext>
            </a:extLst>
          </p:cNvPr>
          <p:cNvSpPr txBox="1">
            <a:spLocks noGrp="1"/>
          </p:cNvSpPr>
          <p:nvPr>
            <p:ph type="body" idx="1" hasCustomPrompt="1"/>
          </p:nvPr>
        </p:nvSpPr>
        <p:spPr>
          <a:xfrm>
            <a:off x="186305" y="1006453"/>
            <a:ext cx="11487217" cy="5080789"/>
          </a:xfrm>
          <a:prstGeom prst="rect">
            <a:avLst/>
          </a:prstGeom>
        </p:spPr>
        <p:txBody>
          <a:bodyPr spcFirstLastPara="1" wrap="square" lIns="91425" tIns="91425" rIns="91425" bIns="91425" anchor="ctr" anchorCtr="0"/>
          <a:lstStyle>
            <a:lvl1pPr marL="76200" lvl="0" indent="0" algn="r" rtl="1">
              <a:spcBef>
                <a:spcPts val="600"/>
              </a:spcBef>
              <a:spcAft>
                <a:spcPts val="0"/>
              </a:spcAft>
              <a:buSzPts val="2400"/>
              <a:buNone/>
              <a:defRPr>
                <a:solidFill>
                  <a:srgbClr val="3F5378"/>
                </a:solidFill>
              </a:defRPr>
            </a:lvl1pPr>
            <a:lvl2pPr marL="914400" lvl="1" indent="-381000">
              <a:spcBef>
                <a:spcPts val="1000"/>
              </a:spcBef>
              <a:spcAft>
                <a:spcPts val="0"/>
              </a:spcAft>
              <a:buSzPts val="2400"/>
              <a:buChar char="▻"/>
              <a:defRPr/>
            </a:lvl2pPr>
            <a:lvl3pPr marL="1371600" lvl="2" indent="-381000">
              <a:spcBef>
                <a:spcPts val="1000"/>
              </a:spcBef>
              <a:spcAft>
                <a:spcPts val="0"/>
              </a:spcAft>
              <a:buSzPts val="2400"/>
              <a:buChar char="▻"/>
              <a:defRPr/>
            </a:lvl3pPr>
            <a:lvl4pPr marL="1828800" lvl="3" indent="-381000">
              <a:spcBef>
                <a:spcPts val="1000"/>
              </a:spcBef>
              <a:spcAft>
                <a:spcPts val="0"/>
              </a:spcAft>
              <a:buSzPts val="2400"/>
              <a:buChar char="▻"/>
              <a:defRPr/>
            </a:lvl4pPr>
            <a:lvl5pPr marL="2286000" lvl="4" indent="-381000">
              <a:spcBef>
                <a:spcPts val="1000"/>
              </a:spcBef>
              <a:spcAft>
                <a:spcPts val="0"/>
              </a:spcAft>
              <a:buSzPts val="2400"/>
              <a:buChar char="▻"/>
              <a:defRPr/>
            </a:lvl5pPr>
            <a:lvl6pPr marL="2743200" lvl="5" indent="-381000">
              <a:spcBef>
                <a:spcPts val="1000"/>
              </a:spcBef>
              <a:spcAft>
                <a:spcPts val="0"/>
              </a:spcAft>
              <a:buSzPts val="2400"/>
              <a:buChar char="▻"/>
              <a:defRPr/>
            </a:lvl6pPr>
            <a:lvl7pPr marL="3200400" lvl="6" indent="-381000">
              <a:spcBef>
                <a:spcPts val="1000"/>
              </a:spcBef>
              <a:spcAft>
                <a:spcPts val="0"/>
              </a:spcAft>
              <a:buSzPts val="2400"/>
              <a:buChar char="▻"/>
              <a:defRPr/>
            </a:lvl7pPr>
            <a:lvl8pPr marL="3657600" lvl="7" indent="-381000">
              <a:spcBef>
                <a:spcPts val="1000"/>
              </a:spcBef>
              <a:spcAft>
                <a:spcPts val="0"/>
              </a:spcAft>
              <a:buSzPts val="2400"/>
              <a:buChar char="▻"/>
              <a:defRPr/>
            </a:lvl8pPr>
            <a:lvl9pPr marL="4114800" lvl="8" indent="-381000">
              <a:spcBef>
                <a:spcPts val="1000"/>
              </a:spcBef>
              <a:spcAft>
                <a:spcPts val="1000"/>
              </a:spcAft>
              <a:buSzPts val="2400"/>
              <a:buChar char="▻"/>
              <a:defRPr/>
            </a:lvl9pPr>
          </a:lstStyle>
          <a:p>
            <a:r>
              <a:rPr lang="ar-IQ" b="1" dirty="0"/>
              <a:t>التفاصيل</a:t>
            </a:r>
            <a:endParaRPr lang="ar-SA" b="1" dirty="0"/>
          </a:p>
        </p:txBody>
      </p:sp>
      <p:grpSp>
        <p:nvGrpSpPr>
          <p:cNvPr id="15" name="Group 14">
            <a:extLst>
              <a:ext uri="{FF2B5EF4-FFF2-40B4-BE49-F238E27FC236}">
                <a16:creationId xmlns="" xmlns:a16="http://schemas.microsoft.com/office/drawing/2014/main" id="{66B8A655-DD86-4892-BF52-16BCF5CF8635}"/>
              </a:ext>
            </a:extLst>
          </p:cNvPr>
          <p:cNvGrpSpPr/>
          <p:nvPr userDrawn="1"/>
        </p:nvGrpSpPr>
        <p:grpSpPr>
          <a:xfrm>
            <a:off x="5706933" y="6265210"/>
            <a:ext cx="2174908" cy="380661"/>
            <a:chOff x="3169389" y="4680483"/>
            <a:chExt cx="2174908" cy="383285"/>
          </a:xfrm>
        </p:grpSpPr>
        <p:pic>
          <p:nvPicPr>
            <p:cNvPr id="16" name="Picture 15">
              <a:extLst>
                <a:ext uri="{FF2B5EF4-FFF2-40B4-BE49-F238E27FC236}">
                  <a16:creationId xmlns="" xmlns:a16="http://schemas.microsoft.com/office/drawing/2014/main" id="{487DF495-839D-4469-A05A-62B06DF5E663}"/>
                </a:ext>
              </a:extLst>
            </p:cNvPr>
            <p:cNvPicPr>
              <a:picLocks noChangeAspect="1"/>
            </p:cNvPicPr>
            <p:nvPr userDrawn="1"/>
          </p:nvPicPr>
          <p:blipFill>
            <a:blip r:embed="rId2">
              <a:duotone>
                <a:schemeClr val="accent5">
                  <a:shade val="45000"/>
                  <a:satMod val="135000"/>
                </a:schemeClr>
                <a:prstClr val="white"/>
              </a:duotone>
            </a:blip>
            <a:stretch>
              <a:fillRect/>
            </a:stretch>
          </p:blipFill>
          <p:spPr>
            <a:xfrm>
              <a:off x="4943870" y="4680483"/>
              <a:ext cx="383285" cy="383285"/>
            </a:xfrm>
            <a:prstGeom prst="rect">
              <a:avLst/>
            </a:prstGeom>
          </p:spPr>
        </p:pic>
        <p:grpSp>
          <p:nvGrpSpPr>
            <p:cNvPr id="18" name="Group 17">
              <a:extLst>
                <a:ext uri="{FF2B5EF4-FFF2-40B4-BE49-F238E27FC236}">
                  <a16:creationId xmlns="" xmlns:a16="http://schemas.microsoft.com/office/drawing/2014/main" id="{FFAC5E4D-8A74-4B7A-BC54-8C3B3FDC97E6}"/>
                </a:ext>
              </a:extLst>
            </p:cNvPr>
            <p:cNvGrpSpPr/>
            <p:nvPr userDrawn="1"/>
          </p:nvGrpSpPr>
          <p:grpSpPr>
            <a:xfrm>
              <a:off x="3169389" y="4741323"/>
              <a:ext cx="2174908" cy="263413"/>
              <a:chOff x="6463381" y="4741323"/>
              <a:chExt cx="2174908" cy="263413"/>
            </a:xfrm>
          </p:grpSpPr>
          <p:sp>
            <p:nvSpPr>
              <p:cNvPr id="19" name="TextBox 18">
                <a:extLst>
                  <a:ext uri="{FF2B5EF4-FFF2-40B4-BE49-F238E27FC236}">
                    <a16:creationId xmlns="" xmlns:a16="http://schemas.microsoft.com/office/drawing/2014/main" id="{8400AE3C-6492-4126-84CA-9B14F862593C}"/>
                  </a:ext>
                </a:extLst>
              </p:cNvPr>
              <p:cNvSpPr txBox="1"/>
              <p:nvPr userDrawn="1"/>
            </p:nvSpPr>
            <p:spPr>
              <a:xfrm>
                <a:off x="6463381" y="4741323"/>
                <a:ext cx="2174908"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Email :</a:t>
                </a:r>
                <a:r>
                  <a:rPr lang="en-US" sz="1100" dirty="0">
                    <a:solidFill>
                      <a:schemeClr val="bg1"/>
                    </a:solidFill>
                  </a:rPr>
                  <a:t>info@alkafeel.edu.iq</a:t>
                </a:r>
              </a:p>
            </p:txBody>
          </p:sp>
          <p:sp>
            <p:nvSpPr>
              <p:cNvPr id="20" name="TextBox 19">
                <a:extLst>
                  <a:ext uri="{FF2B5EF4-FFF2-40B4-BE49-F238E27FC236}">
                    <a16:creationId xmlns="" xmlns:a16="http://schemas.microsoft.com/office/drawing/2014/main" id="{2B158153-F695-4B33-8642-1A0EAFE058EB}"/>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grpSp>
        <p:nvGrpSpPr>
          <p:cNvPr id="21" name="Group 20">
            <a:extLst>
              <a:ext uri="{FF2B5EF4-FFF2-40B4-BE49-F238E27FC236}">
                <a16:creationId xmlns="" xmlns:a16="http://schemas.microsoft.com/office/drawing/2014/main" id="{09B456AB-22B2-4FA9-809A-639D9B5FCF70}"/>
              </a:ext>
            </a:extLst>
          </p:cNvPr>
          <p:cNvGrpSpPr/>
          <p:nvPr userDrawn="1"/>
        </p:nvGrpSpPr>
        <p:grpSpPr>
          <a:xfrm>
            <a:off x="7952325" y="6183529"/>
            <a:ext cx="2593481" cy="527788"/>
            <a:chOff x="2845992" y="3408302"/>
            <a:chExt cx="2593481" cy="527788"/>
          </a:xfrm>
        </p:grpSpPr>
        <p:pic>
          <p:nvPicPr>
            <p:cNvPr id="22" name="Picture 21">
              <a:extLst>
                <a:ext uri="{FF2B5EF4-FFF2-40B4-BE49-F238E27FC236}">
                  <a16:creationId xmlns="" xmlns:a16="http://schemas.microsoft.com/office/drawing/2014/main" id="{80EAE3E0-44D0-46B2-937B-EAEE4C7E467C}"/>
                </a:ext>
              </a:extLst>
            </p:cNvPr>
            <p:cNvPicPr>
              <a:picLocks noChangeAspect="1"/>
            </p:cNvPicPr>
            <p:nvPr userDrawn="1"/>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a:stretch/>
          </p:blipFill>
          <p:spPr>
            <a:xfrm>
              <a:off x="4703514" y="3408302"/>
              <a:ext cx="735959" cy="527788"/>
            </a:xfrm>
            <a:prstGeom prst="rect">
              <a:avLst/>
            </a:prstGeom>
          </p:spPr>
        </p:pic>
        <p:grpSp>
          <p:nvGrpSpPr>
            <p:cNvPr id="23" name="Group 22">
              <a:extLst>
                <a:ext uri="{FF2B5EF4-FFF2-40B4-BE49-F238E27FC236}">
                  <a16:creationId xmlns="" xmlns:a16="http://schemas.microsoft.com/office/drawing/2014/main" id="{354112FD-5A25-4014-B4FD-C7F661F6110A}"/>
                </a:ext>
              </a:extLst>
            </p:cNvPr>
            <p:cNvGrpSpPr/>
            <p:nvPr userDrawn="1"/>
          </p:nvGrpSpPr>
          <p:grpSpPr>
            <a:xfrm>
              <a:off x="2845992" y="3568276"/>
              <a:ext cx="2234843" cy="261610"/>
              <a:chOff x="6538000" y="4741322"/>
              <a:chExt cx="2234843" cy="263413"/>
            </a:xfrm>
          </p:grpSpPr>
          <p:sp>
            <p:nvSpPr>
              <p:cNvPr id="24" name="TextBox 23">
                <a:extLst>
                  <a:ext uri="{FF2B5EF4-FFF2-40B4-BE49-F238E27FC236}">
                    <a16:creationId xmlns="" xmlns:a16="http://schemas.microsoft.com/office/drawing/2014/main" id="{38EB65AC-D5FB-4AB4-8C39-80DBEDDEF7A8}"/>
                  </a:ext>
                </a:extLst>
              </p:cNvPr>
              <p:cNvSpPr txBox="1"/>
              <p:nvPr userDrawn="1"/>
            </p:nvSpPr>
            <p:spPr>
              <a:xfrm>
                <a:off x="6538000" y="4741322"/>
                <a:ext cx="2234843"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Website :</a:t>
                </a:r>
                <a:r>
                  <a:rPr lang="en-US" sz="1100" dirty="0">
                    <a:solidFill>
                      <a:schemeClr val="bg1"/>
                    </a:solidFill>
                  </a:rPr>
                  <a:t>http://Alkafeel.edu.iq</a:t>
                </a:r>
              </a:p>
            </p:txBody>
          </p:sp>
          <p:sp>
            <p:nvSpPr>
              <p:cNvPr id="25" name="TextBox 24">
                <a:extLst>
                  <a:ext uri="{FF2B5EF4-FFF2-40B4-BE49-F238E27FC236}">
                    <a16:creationId xmlns="" xmlns:a16="http://schemas.microsoft.com/office/drawing/2014/main" id="{3677BC36-AB45-4868-BDB7-56C8683913A3}"/>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sp>
        <p:nvSpPr>
          <p:cNvPr id="27" name="Arrow: Pentagon 26">
            <a:extLst>
              <a:ext uri="{FF2B5EF4-FFF2-40B4-BE49-F238E27FC236}">
                <a16:creationId xmlns="" xmlns:a16="http://schemas.microsoft.com/office/drawing/2014/main" id="{DB1419E4-4C95-4933-9088-533031767AEC}"/>
              </a:ext>
            </a:extLst>
          </p:cNvPr>
          <p:cNvSpPr/>
          <p:nvPr userDrawn="1"/>
        </p:nvSpPr>
        <p:spPr>
          <a:xfrm flipH="1">
            <a:off x="11020425" y="94392"/>
            <a:ext cx="1171574" cy="77909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Google Shape;78;p5">
            <a:extLst>
              <a:ext uri="{FF2B5EF4-FFF2-40B4-BE49-F238E27FC236}">
                <a16:creationId xmlns="" xmlns:a16="http://schemas.microsoft.com/office/drawing/2014/main" id="{D42B2945-53BD-4C9A-802F-AC330CBF3A7D}"/>
              </a:ext>
            </a:extLst>
          </p:cNvPr>
          <p:cNvSpPr txBox="1">
            <a:spLocks noGrp="1"/>
          </p:cNvSpPr>
          <p:nvPr>
            <p:ph type="title" hasCustomPrompt="1"/>
          </p:nvPr>
        </p:nvSpPr>
        <p:spPr>
          <a:xfrm>
            <a:off x="1315947" y="305901"/>
            <a:ext cx="9479505" cy="406736"/>
          </a:xfrm>
          <a:prstGeom prst="rect">
            <a:avLst/>
          </a:prstGeom>
        </p:spPr>
        <p:txBody>
          <a:bodyPr spcFirstLastPara="1" wrap="square" lIns="91425" tIns="91425" rIns="91425" bIns="91425" anchor="ctr" anchorCtr="0"/>
          <a:lstStyle>
            <a:lvl1pPr lvl="0" algn="r" rtl="1">
              <a:spcBef>
                <a:spcPts val="0"/>
              </a:spcBef>
              <a:spcAft>
                <a:spcPts val="0"/>
              </a:spcAft>
              <a:buSzPts val="2000"/>
              <a:buNone/>
              <a:defRPr sz="1800" b="0" i="0" u="none" strike="noStrike" cap="none" dirty="0">
                <a:solidFill>
                  <a:schemeClr val="bg1"/>
                </a:solidFill>
                <a:latin typeface="+mn-lt"/>
                <a:ea typeface="Segoe UI Black" panose="020B0A02040204020203" pitchFamily="34" charset="0"/>
                <a:cs typeface="+mn-cs"/>
                <a:sym typeface="Arial"/>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r>
              <a:rPr lang="ar-IQ" dirty="0"/>
              <a:t>العنوان</a:t>
            </a:r>
            <a:endParaRPr dirty="0"/>
          </a:p>
        </p:txBody>
      </p:sp>
      <p:sp>
        <p:nvSpPr>
          <p:cNvPr id="31" name="Arrow: Pentagon 30">
            <a:extLst>
              <a:ext uri="{FF2B5EF4-FFF2-40B4-BE49-F238E27FC236}">
                <a16:creationId xmlns="" xmlns:a16="http://schemas.microsoft.com/office/drawing/2014/main" id="{CF8ACE1E-B011-4A84-8C6B-EC5A84BCC96C}"/>
              </a:ext>
            </a:extLst>
          </p:cNvPr>
          <p:cNvSpPr/>
          <p:nvPr userDrawn="1"/>
        </p:nvSpPr>
        <p:spPr>
          <a:xfrm rot="10800000" flipH="1">
            <a:off x="-896" y="108551"/>
            <a:ext cx="1258196" cy="76493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 xmlns:a16="http://schemas.microsoft.com/office/drawing/2014/main" id="{B48B2958-B7A7-489A-B909-03A008329EB1}"/>
              </a:ext>
            </a:extLst>
          </p:cNvPr>
          <p:cNvSpPr/>
          <p:nvPr userDrawn="1"/>
        </p:nvSpPr>
        <p:spPr>
          <a:xfrm rot="5400000">
            <a:off x="8644259" y="3305240"/>
            <a:ext cx="6928704" cy="17681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 xmlns:a16="http://schemas.microsoft.com/office/drawing/2014/main" id="{D6C16464-CFF8-4E34-B354-25BDA408DB5C}"/>
              </a:ext>
            </a:extLst>
          </p:cNvPr>
          <p:cNvSpPr/>
          <p:nvPr userDrawn="1"/>
        </p:nvSpPr>
        <p:spPr>
          <a:xfrm rot="5400000">
            <a:off x="8517082" y="3308147"/>
            <a:ext cx="6928704" cy="17100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 xmlns:a16="http://schemas.microsoft.com/office/drawing/2014/main" id="{D801F2CC-04D6-48E5-9020-23F53EF72809}"/>
              </a:ext>
            </a:extLst>
          </p:cNvPr>
          <p:cNvSpPr>
            <a:spLocks noGrp="1"/>
          </p:cNvSpPr>
          <p:nvPr>
            <p:ph type="dt" sz="half" idx="10"/>
          </p:nvPr>
        </p:nvSpPr>
        <p:spPr>
          <a:xfrm>
            <a:off x="10669737" y="6267091"/>
            <a:ext cx="1200599" cy="365125"/>
          </a:xfrm>
          <a:prstGeom prst="rect">
            <a:avLst/>
          </a:prstGeom>
          <a:ln>
            <a:noFill/>
          </a:ln>
        </p:spPr>
        <p:txBody>
          <a:bodyPr/>
          <a:lstStyle>
            <a:lvl1pPr>
              <a:defRPr>
                <a:solidFill>
                  <a:srgbClr val="3F5378"/>
                </a:solidFill>
              </a:defRPr>
            </a:lvl1pPr>
          </a:lstStyle>
          <a:p>
            <a:r>
              <a:rPr lang="en-US" dirty="0"/>
              <a:t>2020-2021</a:t>
            </a:r>
          </a:p>
        </p:txBody>
      </p:sp>
      <p:sp>
        <p:nvSpPr>
          <p:cNvPr id="41" name="Slide Number Placeholder 5">
            <a:extLst>
              <a:ext uri="{FF2B5EF4-FFF2-40B4-BE49-F238E27FC236}">
                <a16:creationId xmlns="" xmlns:a16="http://schemas.microsoft.com/office/drawing/2014/main" id="{41CCE111-59C4-4620-A682-7B71FC50DAC9}"/>
              </a:ext>
            </a:extLst>
          </p:cNvPr>
          <p:cNvSpPr>
            <a:spLocks noGrp="1"/>
          </p:cNvSpPr>
          <p:nvPr>
            <p:ph type="sldNum" sz="quarter" idx="12"/>
          </p:nvPr>
        </p:nvSpPr>
        <p:spPr>
          <a:xfrm>
            <a:off x="186305" y="6267091"/>
            <a:ext cx="57569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29" name="صورة 1">
            <a:extLst>
              <a:ext uri="{FF2B5EF4-FFF2-40B4-BE49-F238E27FC236}">
                <a16:creationId xmlns="" xmlns:a16="http://schemas.microsoft.com/office/drawing/2014/main" id="{BF5E8E17-3DFA-41DB-B46D-F4A5C3C3DB5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3222" y="98779"/>
            <a:ext cx="719257" cy="741451"/>
          </a:xfrm>
          <a:prstGeom prst="rect">
            <a:avLst/>
          </a:prstGeom>
        </p:spPr>
      </p:pic>
      <p:grpSp>
        <p:nvGrpSpPr>
          <p:cNvPr id="32" name="Google Shape;239;p16">
            <a:extLst>
              <a:ext uri="{FF2B5EF4-FFF2-40B4-BE49-F238E27FC236}">
                <a16:creationId xmlns="" xmlns:a16="http://schemas.microsoft.com/office/drawing/2014/main" id="{51093C29-0B93-4657-AED3-FDF929FB8F78}"/>
              </a:ext>
            </a:extLst>
          </p:cNvPr>
          <p:cNvGrpSpPr/>
          <p:nvPr userDrawn="1"/>
        </p:nvGrpSpPr>
        <p:grpSpPr>
          <a:xfrm>
            <a:off x="11356372" y="330672"/>
            <a:ext cx="374752" cy="288032"/>
            <a:chOff x="2594050" y="1631825"/>
            <a:chExt cx="439625" cy="439625"/>
          </a:xfrm>
          <a:solidFill>
            <a:schemeClr val="accent5">
              <a:lumMod val="20000"/>
              <a:lumOff val="80000"/>
            </a:schemeClr>
          </a:solidFill>
        </p:grpSpPr>
        <p:sp>
          <p:nvSpPr>
            <p:cNvPr id="33" name="Google Shape;240;p16">
              <a:extLst>
                <a:ext uri="{FF2B5EF4-FFF2-40B4-BE49-F238E27FC236}">
                  <a16:creationId xmlns="" xmlns:a16="http://schemas.microsoft.com/office/drawing/2014/main" id="{D741DFC4-3093-494D-888D-CB021DB886F6}"/>
                </a:ext>
              </a:extLst>
            </p:cNvPr>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34" name="Google Shape;241;p16">
              <a:extLst>
                <a:ext uri="{FF2B5EF4-FFF2-40B4-BE49-F238E27FC236}">
                  <a16:creationId xmlns="" xmlns:a16="http://schemas.microsoft.com/office/drawing/2014/main" id="{67B83C70-8ECE-4716-943D-2F22333E5466}"/>
                </a:ext>
              </a:extLst>
            </p:cNvPr>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2" name="Google Shape;242;p16">
              <a:extLst>
                <a:ext uri="{FF2B5EF4-FFF2-40B4-BE49-F238E27FC236}">
                  <a16:creationId xmlns="" xmlns:a16="http://schemas.microsoft.com/office/drawing/2014/main" id="{78DD374C-E66A-42D5-A2FE-A69BE7181EC7}"/>
                </a:ext>
              </a:extLst>
            </p:cNvPr>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3" name="Google Shape;243;p16">
              <a:extLst>
                <a:ext uri="{FF2B5EF4-FFF2-40B4-BE49-F238E27FC236}">
                  <a16:creationId xmlns="" xmlns:a16="http://schemas.microsoft.com/office/drawing/2014/main" id="{C9117AA7-AA5F-4621-A3D9-FA22B13E47E5}"/>
                </a:ext>
              </a:extLst>
            </p:cNvPr>
            <p:cNvSpPr/>
            <p:nvPr/>
          </p:nvSpPr>
          <p:spPr>
            <a:xfrm>
              <a:off x="2801675" y="1740825"/>
              <a:ext cx="49950" cy="49950"/>
            </a:xfrm>
            <a:custGeom>
              <a:avLst/>
              <a:gdLst/>
              <a:ahLst/>
              <a:cxnLst/>
              <a:rect l="l" t="t" r="r" b="b"/>
              <a:pathLst>
                <a:path w="1998" h="1998" fill="none" extrusionOk="0">
                  <a:moveTo>
                    <a:pt x="1" y="1997"/>
                  </a:moveTo>
                  <a:lnTo>
                    <a:pt x="1998" y="0"/>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grpSp>
    </p:spTree>
    <p:extLst>
      <p:ext uri="{BB962C8B-B14F-4D97-AF65-F5344CB8AC3E}">
        <p14:creationId xmlns:p14="http://schemas.microsoft.com/office/powerpoint/2010/main" val="38299871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7803257"/>
      </p:ext>
    </p:extLst>
  </p:cSld>
  <p:clrMap bg1="lt1" tx1="dk1" bg2="lt2" tx2="dk2" accent1="accent1" accent2="accent2" accent3="accent3" accent4="accent4" accent5="accent5" accent6="accent6" hlink="hlink" folHlink="folHlink"/>
  <p:sldLayoutIdLst>
    <p:sldLayoutId id="2147483649" r:id="rId1"/>
    <p:sldLayoutId id="2147483651" r:id="rId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8B12D4DD-26D1-4343-BA14-3802C0A15240}"/>
              </a:ext>
            </a:extLst>
          </p:cNvPr>
          <p:cNvSpPr>
            <a:spLocks noGrp="1"/>
          </p:cNvSpPr>
          <p:nvPr>
            <p:ph type="dt" sz="half" idx="10"/>
          </p:nvPr>
        </p:nvSpPr>
        <p:spPr/>
        <p:txBody>
          <a:bodyPr/>
          <a:lstStyle/>
          <a:p>
            <a:r>
              <a:rPr lang="en-US"/>
              <a:t>2020-2021</a:t>
            </a:r>
            <a:endParaRPr lang="en-US" dirty="0"/>
          </a:p>
        </p:txBody>
      </p:sp>
      <p:sp>
        <p:nvSpPr>
          <p:cNvPr id="3" name="Text Placeholder 2">
            <a:extLst>
              <a:ext uri="{FF2B5EF4-FFF2-40B4-BE49-F238E27FC236}">
                <a16:creationId xmlns="" xmlns:a16="http://schemas.microsoft.com/office/drawing/2014/main" id="{35EAECC2-482F-4411-B5C6-261217649AB7}"/>
              </a:ext>
            </a:extLst>
          </p:cNvPr>
          <p:cNvSpPr>
            <a:spLocks noGrp="1"/>
          </p:cNvSpPr>
          <p:nvPr>
            <p:ph type="body" sz="quarter" idx="13"/>
          </p:nvPr>
        </p:nvSpPr>
        <p:spPr>
          <a:xfrm>
            <a:off x="509838" y="2231423"/>
            <a:ext cx="7739385" cy="1194854"/>
          </a:xfrm>
        </p:spPr>
        <p:txBody>
          <a:bodyPr/>
          <a:lstStyle/>
          <a:p>
            <a:pPr rtl="1"/>
            <a:r>
              <a:rPr lang="ar-IQ" sz="3200" b="1" dirty="0" smtClean="0">
                <a:solidFill>
                  <a:srgbClr val="C00000"/>
                </a:solidFill>
              </a:rPr>
              <a:t>تقــــيم </a:t>
            </a:r>
          </a:p>
          <a:p>
            <a:pPr rtl="1"/>
            <a:r>
              <a:rPr lang="ar-IQ" sz="3200" b="1" dirty="0" smtClean="0">
                <a:solidFill>
                  <a:srgbClr val="00B050"/>
                </a:solidFill>
              </a:rPr>
              <a:t>كلية القانون / جامعة الكفيل</a:t>
            </a:r>
          </a:p>
          <a:p>
            <a:pPr rtl="1"/>
            <a:r>
              <a:rPr lang="ar-IQ" sz="3200" b="1" dirty="0" smtClean="0"/>
              <a:t>ورشة عمل بعنوان</a:t>
            </a:r>
          </a:p>
          <a:p>
            <a:pPr rtl="1"/>
            <a:endParaRPr lang="ar-IQ" sz="1400" b="1" dirty="0" smtClean="0"/>
          </a:p>
          <a:p>
            <a:pPr rtl="1"/>
            <a:r>
              <a:rPr lang="ar-SA" sz="4400" b="1" dirty="0">
                <a:solidFill>
                  <a:srgbClr val="FF0000"/>
                </a:solidFill>
              </a:rPr>
              <a:t>دور المؤسسات المالية </a:t>
            </a:r>
            <a:endParaRPr lang="ar-IQ" sz="4400" b="1" dirty="0" smtClean="0">
              <a:solidFill>
                <a:srgbClr val="FF0000"/>
              </a:solidFill>
            </a:endParaRPr>
          </a:p>
          <a:p>
            <a:pPr rtl="1"/>
            <a:r>
              <a:rPr lang="ar-SA" sz="4400" b="1" dirty="0" smtClean="0">
                <a:solidFill>
                  <a:srgbClr val="FF0000"/>
                </a:solidFill>
              </a:rPr>
              <a:t>ف</a:t>
            </a:r>
            <a:r>
              <a:rPr lang="ar-IQ" sz="4400" b="1" dirty="0" smtClean="0">
                <a:solidFill>
                  <a:srgbClr val="FF0000"/>
                </a:solidFill>
              </a:rPr>
              <a:t>ــ</a:t>
            </a:r>
            <a:r>
              <a:rPr lang="ar-SA" sz="4400" b="1" dirty="0" smtClean="0">
                <a:solidFill>
                  <a:srgbClr val="FF0000"/>
                </a:solidFill>
              </a:rPr>
              <a:t>ي مكافح</a:t>
            </a:r>
            <a:r>
              <a:rPr lang="ar-IQ" sz="4400" b="1" dirty="0" smtClean="0">
                <a:solidFill>
                  <a:srgbClr val="FF0000"/>
                </a:solidFill>
              </a:rPr>
              <a:t>ــ</a:t>
            </a:r>
            <a:r>
              <a:rPr lang="ar-SA" sz="4400" b="1" dirty="0" smtClean="0">
                <a:solidFill>
                  <a:srgbClr val="FF0000"/>
                </a:solidFill>
              </a:rPr>
              <a:t>ة تم</a:t>
            </a:r>
            <a:r>
              <a:rPr lang="ar-IQ" sz="4400" b="1" dirty="0" smtClean="0">
                <a:solidFill>
                  <a:srgbClr val="FF0000"/>
                </a:solidFill>
              </a:rPr>
              <a:t>ـــ</a:t>
            </a:r>
            <a:r>
              <a:rPr lang="ar-SA" sz="4400" b="1" dirty="0" smtClean="0">
                <a:solidFill>
                  <a:srgbClr val="FF0000"/>
                </a:solidFill>
              </a:rPr>
              <a:t>ويل </a:t>
            </a:r>
            <a:r>
              <a:rPr lang="ar-SA" sz="4400" b="1" dirty="0" err="1" smtClean="0">
                <a:solidFill>
                  <a:srgbClr val="FF0000"/>
                </a:solidFill>
              </a:rPr>
              <a:t>الإره</a:t>
            </a:r>
            <a:r>
              <a:rPr lang="ar-IQ" sz="4400" b="1" dirty="0" smtClean="0">
                <a:solidFill>
                  <a:srgbClr val="FF0000"/>
                </a:solidFill>
              </a:rPr>
              <a:t>ــ</a:t>
            </a:r>
            <a:r>
              <a:rPr lang="ar-SA" sz="4400" b="1" dirty="0" smtClean="0">
                <a:solidFill>
                  <a:srgbClr val="FF0000"/>
                </a:solidFill>
              </a:rPr>
              <a:t>اب</a:t>
            </a:r>
            <a:endParaRPr lang="ar-IQ" sz="4400" b="1" dirty="0" smtClean="0">
              <a:solidFill>
                <a:srgbClr val="FF0000"/>
              </a:solidFill>
            </a:endParaRPr>
          </a:p>
          <a:p>
            <a:pPr rtl="1"/>
            <a:endParaRPr lang="en-US" sz="4000" b="1" dirty="0">
              <a:solidFill>
                <a:srgbClr val="00B050"/>
              </a:solidFill>
            </a:endParaRPr>
          </a:p>
        </p:txBody>
      </p:sp>
      <p:sp>
        <p:nvSpPr>
          <p:cNvPr id="4" name="Text Placeholder 3">
            <a:extLst>
              <a:ext uri="{FF2B5EF4-FFF2-40B4-BE49-F238E27FC236}">
                <a16:creationId xmlns="" xmlns:a16="http://schemas.microsoft.com/office/drawing/2014/main" id="{D2DD65D1-82BE-4F0E-AF8A-B96ED9B60C37}"/>
              </a:ext>
            </a:extLst>
          </p:cNvPr>
          <p:cNvSpPr>
            <a:spLocks noGrp="1"/>
          </p:cNvSpPr>
          <p:nvPr>
            <p:ph type="body" sz="quarter" idx="14"/>
          </p:nvPr>
        </p:nvSpPr>
        <p:spPr>
          <a:xfrm>
            <a:off x="509838" y="4028697"/>
            <a:ext cx="7739385" cy="1844291"/>
          </a:xfrm>
        </p:spPr>
        <p:txBody>
          <a:bodyPr/>
          <a:lstStyle/>
          <a:p>
            <a:pPr rtl="1"/>
            <a:r>
              <a:rPr lang="ar-IQ" b="1" dirty="0"/>
              <a:t/>
            </a:r>
            <a:br>
              <a:rPr lang="ar-IQ" b="1" dirty="0"/>
            </a:br>
            <a:r>
              <a:rPr lang="ar-IQ" sz="4000" b="1" dirty="0" smtClean="0">
                <a:solidFill>
                  <a:srgbClr val="00B050"/>
                </a:solidFill>
              </a:rPr>
              <a:t>م</a:t>
            </a:r>
            <a:r>
              <a:rPr lang="ar-IQ" sz="4000" b="1" dirty="0">
                <a:solidFill>
                  <a:srgbClr val="00B050"/>
                </a:solidFill>
              </a:rPr>
              <a:t>. </a:t>
            </a:r>
            <a:r>
              <a:rPr lang="ar-IQ" sz="4000" b="1" dirty="0" smtClean="0">
                <a:solidFill>
                  <a:srgbClr val="00B050"/>
                </a:solidFill>
              </a:rPr>
              <a:t>م. حيدر محمد جاسم هنون</a:t>
            </a:r>
          </a:p>
          <a:p>
            <a:pPr rtl="1"/>
            <a:r>
              <a:rPr lang="ar-IQ" sz="3600" b="1" dirty="0" smtClean="0">
                <a:solidFill>
                  <a:srgbClr val="C00000"/>
                </a:solidFill>
              </a:rPr>
              <a:t>الأربعاء </a:t>
            </a:r>
            <a:r>
              <a:rPr lang="ar-IQ" sz="3600" b="1" smtClean="0">
                <a:solidFill>
                  <a:srgbClr val="C00000"/>
                </a:solidFill>
              </a:rPr>
              <a:t>2021/6/16          </a:t>
            </a:r>
            <a:r>
              <a:rPr lang="ar-IQ" sz="3600" b="1" smtClean="0">
                <a:solidFill>
                  <a:srgbClr val="C00000"/>
                </a:solidFill>
              </a:rPr>
              <a:t>   </a:t>
            </a:r>
            <a:r>
              <a:rPr lang="ar-IQ" sz="3600" b="1" smtClean="0">
                <a:solidFill>
                  <a:srgbClr val="C00000"/>
                </a:solidFill>
              </a:rPr>
              <a:t>الساعة </a:t>
            </a:r>
            <a:r>
              <a:rPr lang="ar-IQ" sz="3600" b="1" smtClean="0">
                <a:solidFill>
                  <a:srgbClr val="C00000"/>
                </a:solidFill>
              </a:rPr>
              <a:t>9 </a:t>
            </a:r>
            <a:r>
              <a:rPr lang="ar-IQ" sz="3600" b="1" dirty="0" smtClean="0">
                <a:solidFill>
                  <a:srgbClr val="C00000"/>
                </a:solidFill>
              </a:rPr>
              <a:t>صباحاً</a:t>
            </a:r>
          </a:p>
          <a:p>
            <a:pPr rtl="1"/>
            <a:r>
              <a:rPr lang="ar-IQ" sz="3600" b="1" dirty="0" smtClean="0">
                <a:solidFill>
                  <a:srgbClr val="002060"/>
                </a:solidFill>
              </a:rPr>
              <a:t>على قاعة كلية القانون</a:t>
            </a:r>
            <a:endParaRPr lang="ar-IQ" sz="3600" b="1" dirty="0">
              <a:solidFill>
                <a:srgbClr val="002060"/>
              </a:solidFill>
            </a:endParaRPr>
          </a:p>
        </p:txBody>
      </p:sp>
      <p:sp>
        <p:nvSpPr>
          <p:cNvPr id="5" name="Slide Number Placeholder 4">
            <a:extLst>
              <a:ext uri="{FF2B5EF4-FFF2-40B4-BE49-F238E27FC236}">
                <a16:creationId xmlns="" xmlns:a16="http://schemas.microsoft.com/office/drawing/2014/main" id="{4C68182F-74E9-42E9-A732-944323B2EF4E}"/>
              </a:ext>
            </a:extLst>
          </p:cNvPr>
          <p:cNvSpPr>
            <a:spLocks noGrp="1"/>
          </p:cNvSpPr>
          <p:nvPr>
            <p:ph type="sldNum" sz="quarter" idx="12"/>
          </p:nvPr>
        </p:nvSpPr>
        <p:spPr/>
        <p:txBody>
          <a:bodyPr/>
          <a:lstStyle/>
          <a:p>
            <a:fld id="{A0EDFBC5-9E83-48A9-A20F-CEAD086DBFA3}" type="slidenum">
              <a:rPr lang="en-US" smtClean="0"/>
              <a:pPr/>
              <a:t>1</a:t>
            </a:fld>
            <a:endParaRPr lang="en-US" dirty="0"/>
          </a:p>
        </p:txBody>
      </p:sp>
    </p:spTree>
    <p:extLst>
      <p:ext uri="{BB962C8B-B14F-4D97-AF65-F5344CB8AC3E}">
        <p14:creationId xmlns:p14="http://schemas.microsoft.com/office/powerpoint/2010/main" val="4734568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IQ" sz="3600" b="1" dirty="0">
                <a:solidFill>
                  <a:srgbClr val="FF0000"/>
                </a:solidFill>
              </a:rPr>
              <a:t>موقف </a:t>
            </a:r>
            <a:r>
              <a:rPr lang="ar-SA" sz="3600" b="1" dirty="0">
                <a:solidFill>
                  <a:srgbClr val="FF0000"/>
                </a:solidFill>
              </a:rPr>
              <a:t>قانون مكافحة </a:t>
            </a:r>
            <a:r>
              <a:rPr lang="ar-SA" sz="3600" b="1" dirty="0" smtClean="0">
                <a:solidFill>
                  <a:srgbClr val="FF0000"/>
                </a:solidFill>
              </a:rPr>
              <a:t>ال</a:t>
            </a:r>
            <a:r>
              <a:rPr lang="ar-IQ" sz="3600" b="1" dirty="0" smtClean="0">
                <a:solidFill>
                  <a:srgbClr val="FF0000"/>
                </a:solidFill>
              </a:rPr>
              <a:t>إ</a:t>
            </a:r>
            <a:r>
              <a:rPr lang="ar-SA" sz="3600" b="1" dirty="0" smtClean="0">
                <a:solidFill>
                  <a:srgbClr val="FF0000"/>
                </a:solidFill>
              </a:rPr>
              <a:t>رهاب </a:t>
            </a:r>
            <a:r>
              <a:rPr lang="ar-SA" sz="3600" b="1" dirty="0">
                <a:solidFill>
                  <a:srgbClr val="FF0000"/>
                </a:solidFill>
              </a:rPr>
              <a:t>العراق</a:t>
            </a:r>
            <a:r>
              <a:rPr lang="ar-IQ" sz="3600" b="1" dirty="0">
                <a:solidFill>
                  <a:srgbClr val="FF0000"/>
                </a:solidFill>
              </a:rPr>
              <a:t>ي</a:t>
            </a:r>
            <a:r>
              <a:rPr lang="ar-SA" sz="3600" b="1" dirty="0">
                <a:solidFill>
                  <a:srgbClr val="FF0000"/>
                </a:solidFill>
              </a:rPr>
              <a:t> </a:t>
            </a:r>
            <a:r>
              <a:rPr lang="ar-IQ" sz="3600" b="1" dirty="0">
                <a:solidFill>
                  <a:srgbClr val="FF0000"/>
                </a:solidFill>
              </a:rPr>
              <a:t>من تمويل الإرهاب</a:t>
            </a:r>
            <a:endParaRPr lang="en-US" sz="3600" b="1" dirty="0">
              <a:solidFill>
                <a:srgbClr val="FF0000"/>
              </a:solidFill>
            </a:endParaRPr>
          </a:p>
          <a:p>
            <a:pPr algn="just"/>
            <a:r>
              <a:rPr lang="ar-SA" sz="2000" dirty="0" smtClean="0"/>
              <a:t>اما </a:t>
            </a:r>
            <a:r>
              <a:rPr lang="ar-SA" sz="2000" dirty="0"/>
              <a:t>قانون مكافحة الارهاب العراقي فقد عرف الاهاب بأنه </a:t>
            </a:r>
            <a:r>
              <a:rPr lang="ar-SA" sz="2000" dirty="0" smtClean="0"/>
              <a:t>(كل </a:t>
            </a:r>
            <a:r>
              <a:rPr lang="ar-SA" sz="2000" dirty="0"/>
              <a:t>فعل </a:t>
            </a:r>
            <a:r>
              <a:rPr lang="ar-IQ" sz="2000" dirty="0" smtClean="0"/>
              <a:t>إ</a:t>
            </a:r>
            <a:r>
              <a:rPr lang="ar-SA" sz="2000" dirty="0" smtClean="0"/>
              <a:t>جرامي </a:t>
            </a:r>
            <a:r>
              <a:rPr lang="ar-SA" sz="2000" dirty="0"/>
              <a:t>يقوم به فرد أو جماعه منظمه استهدف فردا أو جماعات أو مؤسسات رسمية أو غير رسمية أو قع الاضرار بالممتلكات العامة أو الخاصة بغية الاخلال بالوضع الامن والاستقرار والوحدة الوطنية أو ادخال الرعب والخوف والفزع بين الناس واثارت الفوضى تحقيقا لغايات </a:t>
            </a:r>
            <a:r>
              <a:rPr lang="ar-IQ" sz="2000" dirty="0"/>
              <a:t>إ</a:t>
            </a:r>
            <a:r>
              <a:rPr lang="ar-SA" sz="2000" dirty="0" smtClean="0"/>
              <a:t>رهابيه</a:t>
            </a:r>
            <a:r>
              <a:rPr lang="ar-IQ" sz="2000" dirty="0" smtClean="0"/>
              <a:t>)</a:t>
            </a:r>
            <a:r>
              <a:rPr lang="ar-IQ" sz="2000" b="1" baseline="30000" dirty="0" smtClean="0"/>
              <a:t>(</a:t>
            </a:r>
            <a:r>
              <a:rPr lang="ar-IQ" sz="2000" b="1" baseline="30000" dirty="0" smtClean="0"/>
              <a:t>1)</a:t>
            </a:r>
            <a:r>
              <a:rPr lang="ar-SA" sz="2000" dirty="0"/>
              <a:t>. وقد بلغت اهمية تعرف ظاهرة الارهاب حدا كبيرا دفع الدول الى اقامة المؤتمرات والندوات تحديد مفهومه وعناصره ومسبباته وقد ظهر في هذا السبيل عدت اتجاهات منها الاتجاه المادي والاتجاه المعنوي حيث يقوم الاساس المادي في تعريف الارهاب على السلوك المكون لجريمه أو الافعال المكونة لها وطبقا له يعرف الارهاب بأنه (فعل أو مجموعه من الافعال المعينة التي تهدف الى تحقيق هدف معيا) وهذا الاتجاه يعتمد في تعريفه </a:t>
            </a:r>
            <a:r>
              <a:rPr lang="ar-SA" sz="2000" dirty="0" err="1" smtClean="0"/>
              <a:t>لل</a:t>
            </a:r>
            <a:r>
              <a:rPr lang="ar-IQ" sz="2000" dirty="0"/>
              <a:t>إ</a:t>
            </a:r>
            <a:r>
              <a:rPr lang="ar-SA" sz="2000" dirty="0" smtClean="0"/>
              <a:t>رهاب </a:t>
            </a:r>
            <a:r>
              <a:rPr lang="ar-SA" sz="2000" dirty="0"/>
              <a:t>على نوادر التي تعد ارهابيه </a:t>
            </a:r>
            <a:r>
              <a:rPr lang="ar-IQ" sz="2000" dirty="0" smtClean="0"/>
              <a:t>من </a:t>
            </a:r>
            <a:r>
              <a:rPr lang="ar-SA" sz="2000" dirty="0" smtClean="0"/>
              <a:t>دون </a:t>
            </a:r>
            <a:r>
              <a:rPr lang="ar-SA" sz="2000" dirty="0"/>
              <a:t>البحث في الاغراض أو الهدف من العمل الارهابي اما الاتجاه الثاني في تعريف الارهاب فقد استقر الرأي الغالب على القول بأنه الركن المعنوي يتجلى في غاية الارهاب ذاته وهو توظيف الرعب أو الفزع الشديد لتحقيق مئارب سياسية أي كان نوعها وعليه فأن هذه الاتجاه في تعريف الارهاب يركز على اساس الغاية أو الهدف الذي يسعى اليه الارهابي خلال عمله وانه انصار هذه الاتجاه يختلفون في طبيعة هذه الاهداف سياسية أو دنية أو فكرية. </a:t>
            </a:r>
            <a:endParaRPr lang="ar-IQ" sz="2000" dirty="0" smtClean="0"/>
          </a:p>
          <a:p>
            <a:pPr algn="just"/>
            <a:r>
              <a:rPr lang="ar-IQ" sz="2000" dirty="0" smtClean="0"/>
              <a:t>ـــــــــــــــــــــــــــــــــــــــــــــــ</a:t>
            </a:r>
            <a:endParaRPr lang="en-US" sz="2000" dirty="0"/>
          </a:p>
          <a:p>
            <a:pPr algn="just"/>
            <a:r>
              <a:rPr lang="ar-SA" sz="2000" dirty="0" smtClean="0"/>
              <a:t>(</a:t>
            </a:r>
            <a:r>
              <a:rPr lang="ar-IQ" sz="2000" dirty="0" smtClean="0"/>
              <a:t>1</a:t>
            </a:r>
            <a:r>
              <a:rPr lang="ar-SA" sz="2000" dirty="0" smtClean="0"/>
              <a:t>) </a:t>
            </a:r>
            <a:r>
              <a:rPr lang="ar-SA" sz="2000" dirty="0"/>
              <a:t>تنظر: المادة الاولى من قانون مكافحة الارهاب العراقي رقم 13 لسنة 2005.</a:t>
            </a:r>
            <a:endParaRPr lang="en-US" sz="2000" dirty="0"/>
          </a:p>
        </p:txBody>
      </p:sp>
      <p:sp>
        <p:nvSpPr>
          <p:cNvPr id="3" name="عنوان 2"/>
          <p:cNvSpPr>
            <a:spLocks noGrp="1"/>
          </p:cNvSpPr>
          <p:nvPr>
            <p:ph type="title"/>
          </p:nvPr>
        </p:nvSpPr>
        <p:spPr/>
        <p:txBody>
          <a:bodyPr/>
          <a:lstStyle/>
          <a:p>
            <a:r>
              <a:rPr lang="ar-SA" b="1" dirty="0"/>
              <a:t>دور المؤسسات المالية في مكافحة تمويل الإرهاب</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10</a:t>
            </a:fld>
            <a:endParaRPr lang="en-US" dirty="0"/>
          </a:p>
        </p:txBody>
      </p:sp>
    </p:spTree>
    <p:extLst>
      <p:ext uri="{BB962C8B-B14F-4D97-AF65-F5344CB8AC3E}">
        <p14:creationId xmlns:p14="http://schemas.microsoft.com/office/powerpoint/2010/main" val="823825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IQ" b="1" dirty="0">
                <a:solidFill>
                  <a:srgbClr val="FF0000"/>
                </a:solidFill>
              </a:rPr>
              <a:t>موقف </a:t>
            </a:r>
            <a:r>
              <a:rPr lang="ar-SA" b="1" dirty="0">
                <a:solidFill>
                  <a:srgbClr val="FF0000"/>
                </a:solidFill>
              </a:rPr>
              <a:t>قانون مكافحة غسيل الاموال العراق</a:t>
            </a:r>
            <a:r>
              <a:rPr lang="ar-IQ" b="1" dirty="0">
                <a:solidFill>
                  <a:srgbClr val="FF0000"/>
                </a:solidFill>
              </a:rPr>
              <a:t>ي</a:t>
            </a:r>
            <a:r>
              <a:rPr lang="ar-SA" b="1" dirty="0">
                <a:solidFill>
                  <a:srgbClr val="FF0000"/>
                </a:solidFill>
              </a:rPr>
              <a:t> </a:t>
            </a:r>
            <a:r>
              <a:rPr lang="ar-IQ" b="1" dirty="0">
                <a:solidFill>
                  <a:srgbClr val="FF0000"/>
                </a:solidFill>
              </a:rPr>
              <a:t>من تمويل الإرهاب</a:t>
            </a:r>
            <a:endParaRPr lang="en-US" b="1" dirty="0">
              <a:solidFill>
                <a:srgbClr val="FF0000"/>
              </a:solidFill>
            </a:endParaRPr>
          </a:p>
          <a:p>
            <a:pPr algn="just"/>
            <a:r>
              <a:rPr lang="ar-IQ" dirty="0" smtClean="0"/>
              <a:t>      </a:t>
            </a:r>
            <a:r>
              <a:rPr lang="ar-IQ" dirty="0" err="1" smtClean="0"/>
              <a:t>وأ</a:t>
            </a:r>
            <a:r>
              <a:rPr lang="ar-SA" dirty="0" smtClean="0"/>
              <a:t>ما </a:t>
            </a:r>
            <a:r>
              <a:rPr lang="ar-SA" dirty="0"/>
              <a:t>قانون مكافحة غسيل الاموال العراقي رقم 93 لسنة 2004 فقد عرف تمويل الارهاب بأنه كل من يقدم أو يدعو شخص اخر لتقديم مال أو دعم أو تمويل خدمات اخرى ذات صله بذلك قاصدا استعمالها أو عارفا انها من المحتمل ان تستعمل كلا أو جزئا لتنفيذ </a:t>
            </a:r>
            <a:r>
              <a:rPr lang="ar-SA" dirty="0" smtClean="0"/>
              <a:t>جزء</a:t>
            </a:r>
            <a:r>
              <a:rPr lang="ar-IQ" dirty="0" smtClean="0"/>
              <a:t>:</a:t>
            </a:r>
            <a:endParaRPr lang="en-US" dirty="0"/>
          </a:p>
          <a:p>
            <a:pPr lvl="0" algn="just"/>
            <a:r>
              <a:rPr lang="ar-IQ" dirty="0" smtClean="0"/>
              <a:t>أ- </a:t>
            </a:r>
            <a:r>
              <a:rPr lang="ar-SA" dirty="0" smtClean="0"/>
              <a:t>عمل </a:t>
            </a:r>
            <a:r>
              <a:rPr lang="ar-SA" dirty="0"/>
              <a:t>أو امتناع يقدم فائدة الى جماعة ارهابية.</a:t>
            </a:r>
            <a:endParaRPr lang="en-US" dirty="0"/>
          </a:p>
          <a:p>
            <a:pPr lvl="0" algn="just"/>
            <a:r>
              <a:rPr lang="ar-IQ" dirty="0" smtClean="0"/>
              <a:t>ب - </a:t>
            </a:r>
            <a:r>
              <a:rPr lang="ar-SA" dirty="0" smtClean="0"/>
              <a:t>أي </a:t>
            </a:r>
            <a:r>
              <a:rPr lang="ar-SA" dirty="0"/>
              <a:t>عمل أو متناع بقصد تسبب موت أو اذى بدني خطير لشخص مدني أو أي شخص اخر ليست لديه مساهمة فعالة في شحن وضع الصراع المسلخ اذا كان الغرض من العمل أو الامتناع هو ترويع العامة أو التضييق على منظمة حكومية أو دولية لغرض عمل أو الامتناع عن عمل أي نشاط يقوم بما لا يزيد عن 20 مليون دينار عراقي أو يحبس مدة لا تزيد على سنتين </a:t>
            </a:r>
            <a:r>
              <a:rPr lang="ar-SA" dirty="0" smtClean="0"/>
              <a:t>او</a:t>
            </a:r>
            <a:r>
              <a:rPr lang="ar-IQ" dirty="0" smtClean="0"/>
              <a:t> </a:t>
            </a:r>
            <a:r>
              <a:rPr lang="ar-SA" dirty="0" smtClean="0"/>
              <a:t>كلاهما</a:t>
            </a:r>
            <a:r>
              <a:rPr lang="ar-IQ" b="1" baseline="30000" dirty="0" smtClean="0"/>
              <a:t>(1)</a:t>
            </a:r>
            <a:r>
              <a:rPr lang="ar-SA" dirty="0"/>
              <a:t>. </a:t>
            </a:r>
            <a:endParaRPr lang="ar-IQ" dirty="0" smtClean="0"/>
          </a:p>
          <a:p>
            <a:pPr lvl="0" algn="just"/>
            <a:r>
              <a:rPr lang="ar-IQ" dirty="0" smtClean="0"/>
              <a:t>ــــــــــــــــــــــــــــــــــــــــــــــــــــ</a:t>
            </a:r>
            <a:endParaRPr lang="en-US" dirty="0"/>
          </a:p>
          <a:p>
            <a:pPr algn="just"/>
            <a:r>
              <a:rPr lang="ar-SA" dirty="0" smtClean="0"/>
              <a:t>(</a:t>
            </a:r>
            <a:r>
              <a:rPr lang="ar-IQ" dirty="0" smtClean="0"/>
              <a:t>1</a:t>
            </a:r>
            <a:r>
              <a:rPr lang="ar-SA" dirty="0" smtClean="0"/>
              <a:t>) </a:t>
            </a:r>
            <a:r>
              <a:rPr lang="ar-SA" dirty="0"/>
              <a:t>هناء غازي جودة، مفهوم الارهاب في القرآن والسنة والقانون، بحث غير منشور مقدم الى مجلس القضاء الاعلى، 2009 ، ص14.</a:t>
            </a:r>
            <a:endParaRPr lang="en-US" dirty="0"/>
          </a:p>
        </p:txBody>
      </p:sp>
      <p:sp>
        <p:nvSpPr>
          <p:cNvPr id="3" name="عنوان 2"/>
          <p:cNvSpPr>
            <a:spLocks noGrp="1"/>
          </p:cNvSpPr>
          <p:nvPr>
            <p:ph type="title"/>
          </p:nvPr>
        </p:nvSpPr>
        <p:spPr/>
        <p:txBody>
          <a:bodyPr/>
          <a:lstStyle/>
          <a:p>
            <a:r>
              <a:rPr lang="ar-SA" b="1" dirty="0"/>
              <a:t>دور المؤسسات المالية في مكافحة تمويل الإرهاب</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11</a:t>
            </a:fld>
            <a:endParaRPr lang="en-US" dirty="0"/>
          </a:p>
        </p:txBody>
      </p:sp>
    </p:spTree>
    <p:extLst>
      <p:ext uri="{BB962C8B-B14F-4D97-AF65-F5344CB8AC3E}">
        <p14:creationId xmlns:p14="http://schemas.microsoft.com/office/powerpoint/2010/main" val="2286008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IQ" sz="7200" b="1" dirty="0" smtClean="0">
                <a:solidFill>
                  <a:srgbClr val="FF0000"/>
                </a:solidFill>
              </a:rPr>
              <a:t>شكرا لحُسن إصغائكم</a:t>
            </a:r>
          </a:p>
          <a:p>
            <a:pPr algn="ctr"/>
            <a:r>
              <a:rPr lang="ar-IQ" sz="7200" b="1" dirty="0" smtClean="0">
                <a:solidFill>
                  <a:srgbClr val="00B050"/>
                </a:solidFill>
              </a:rPr>
              <a:t>مع تمنياتي للجميع بالنجاح </a:t>
            </a:r>
            <a:r>
              <a:rPr lang="ar-IQ" sz="7200" b="1" dirty="0" err="1" smtClean="0">
                <a:solidFill>
                  <a:srgbClr val="00B050"/>
                </a:solidFill>
              </a:rPr>
              <a:t>والموفقية</a:t>
            </a:r>
            <a:endParaRPr lang="ar-IQ" sz="7200" b="1" dirty="0">
              <a:solidFill>
                <a:srgbClr val="00B050"/>
              </a:solidFill>
            </a:endParaRPr>
          </a:p>
        </p:txBody>
      </p:sp>
      <p:sp>
        <p:nvSpPr>
          <p:cNvPr id="3" name="عنوان 2"/>
          <p:cNvSpPr>
            <a:spLocks noGrp="1"/>
          </p:cNvSpPr>
          <p:nvPr>
            <p:ph type="title"/>
          </p:nvPr>
        </p:nvSpPr>
        <p:spPr/>
        <p:txBody>
          <a:bodyPr/>
          <a:lstStyle/>
          <a:p>
            <a:r>
              <a:rPr lang="ar-SA" b="1" dirty="0"/>
              <a:t>دور المؤسسات المالية في مكافحة تمويل الإرهاب</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12</a:t>
            </a:fld>
            <a:endParaRPr lang="en-US" dirty="0"/>
          </a:p>
        </p:txBody>
      </p:sp>
    </p:spTree>
    <p:extLst>
      <p:ext uri="{BB962C8B-B14F-4D97-AF65-F5344CB8AC3E}">
        <p14:creationId xmlns:p14="http://schemas.microsoft.com/office/powerpoint/2010/main" val="64540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SA" sz="3200" b="1" dirty="0">
                <a:solidFill>
                  <a:srgbClr val="FF0000"/>
                </a:solidFill>
              </a:rPr>
              <a:t>مق</a:t>
            </a:r>
            <a:r>
              <a:rPr lang="ar-IQ" sz="3200" b="1" dirty="0">
                <a:solidFill>
                  <a:srgbClr val="FF0000"/>
                </a:solidFill>
              </a:rPr>
              <a:t>ـــــ</a:t>
            </a:r>
            <a:r>
              <a:rPr lang="ar-SA" sz="3200" b="1" dirty="0">
                <a:solidFill>
                  <a:srgbClr val="FF0000"/>
                </a:solidFill>
              </a:rPr>
              <a:t>دمة</a:t>
            </a:r>
            <a:endParaRPr lang="en-US" sz="3200" dirty="0">
              <a:solidFill>
                <a:srgbClr val="FF0000"/>
              </a:solidFill>
            </a:endParaRPr>
          </a:p>
          <a:p>
            <a:pPr algn="just"/>
            <a:r>
              <a:rPr lang="ar-SA" sz="3200" dirty="0"/>
              <a:t> </a:t>
            </a:r>
            <a:r>
              <a:rPr lang="ar-IQ" sz="3200" dirty="0" smtClean="0"/>
              <a:t>         </a:t>
            </a:r>
            <a:r>
              <a:rPr lang="ar-SA" sz="3200" dirty="0"/>
              <a:t>لقد تضمن </a:t>
            </a:r>
            <a:r>
              <a:rPr lang="ar-SA" sz="3200" dirty="0" smtClean="0"/>
              <a:t>دستور </a:t>
            </a:r>
            <a:r>
              <a:rPr lang="ar-IQ" sz="3200" dirty="0" smtClean="0"/>
              <a:t>جمهورية </a:t>
            </a:r>
            <a:r>
              <a:rPr lang="ar-SA" sz="3200" dirty="0" smtClean="0"/>
              <a:t>العراق</a:t>
            </a:r>
            <a:r>
              <a:rPr lang="ar-IQ" sz="3200" dirty="0" smtClean="0"/>
              <a:t> لسنة </a:t>
            </a:r>
            <a:r>
              <a:rPr lang="ar-SA" sz="3200" dirty="0" smtClean="0"/>
              <a:t>2005 </a:t>
            </a:r>
            <a:r>
              <a:rPr lang="ar-SA" sz="3200" dirty="0"/>
              <a:t>النص في مواضيع عديده على تجريم الارهاب حيث نص وبصراحة على محاربة الارهاب فقد ذكرت ديباجة الدستور (بأنه الارهاب لم يثني شعب العراق الناهض على المضي قدما في بناء دولة القانون) كما نص الدستور على ما يلي: </a:t>
            </a:r>
            <a:endParaRPr lang="en-US" sz="3200" dirty="0"/>
          </a:p>
          <a:p>
            <a:pPr marL="808038" indent="-731838" algn="just"/>
            <a:r>
              <a:rPr lang="ar-IQ" sz="3200" b="1" dirty="0"/>
              <a:t>أ</a:t>
            </a:r>
            <a:r>
              <a:rPr lang="ar-SA" sz="3200" b="1" dirty="0" smtClean="0"/>
              <a:t>ولا</a:t>
            </a:r>
            <a:r>
              <a:rPr lang="ar-IQ" sz="3200" b="1" dirty="0" smtClean="0"/>
              <a:t>ً.</a:t>
            </a:r>
            <a:r>
              <a:rPr lang="ar-SA" sz="3200" dirty="0" smtClean="0"/>
              <a:t> </a:t>
            </a:r>
            <a:r>
              <a:rPr lang="ar-SA" sz="3200" dirty="0"/>
              <a:t>يحظر كل كيان أو نهج تبنى العنصرية أو الارهاب أو التكفير أو التطهير الطائفي من يحضر أو يمهد بمجد أو يروج له يبر له.</a:t>
            </a:r>
            <a:endParaRPr lang="en-US" sz="3200" dirty="0"/>
          </a:p>
          <a:p>
            <a:pPr marL="808038" indent="-731838" algn="just"/>
            <a:r>
              <a:rPr lang="ar-SA" sz="3200" b="1" dirty="0" smtClean="0"/>
              <a:t>ثاني</a:t>
            </a:r>
            <a:r>
              <a:rPr lang="ar-IQ" sz="3200" b="1" dirty="0" smtClean="0"/>
              <a:t>اً.</a:t>
            </a:r>
            <a:r>
              <a:rPr lang="ar-SA" sz="3200" dirty="0" smtClean="0"/>
              <a:t> </a:t>
            </a:r>
            <a:r>
              <a:rPr lang="ar-SA" sz="3200" dirty="0"/>
              <a:t>تلتزم الدولة بم حاربه الارهاب بجميع اشكاله وتعمل على حماية اراضيها من ان تكون مقرا أو ممراً أو ساحة لنشاط</a:t>
            </a:r>
            <a:r>
              <a:rPr lang="ar-IQ" sz="3200" dirty="0" smtClean="0"/>
              <a:t>ة</a:t>
            </a:r>
            <a:r>
              <a:rPr lang="ar-IQ" sz="3200" b="1" baseline="30000" dirty="0" smtClean="0"/>
              <a:t>(1)</a:t>
            </a:r>
            <a:r>
              <a:rPr lang="ar-SA" sz="3200" dirty="0" smtClean="0"/>
              <a:t>.</a:t>
            </a:r>
            <a:endParaRPr lang="ar-IQ" sz="3200" dirty="0" smtClean="0"/>
          </a:p>
          <a:p>
            <a:r>
              <a:rPr lang="ar-IQ" sz="3200" dirty="0" smtClean="0"/>
              <a:t>ـــــــــــــــــــــــــــــــــــــ</a:t>
            </a:r>
            <a:r>
              <a:rPr lang="ar-SA" sz="3200" dirty="0" smtClean="0"/>
              <a:t> </a:t>
            </a:r>
            <a:endParaRPr lang="ar-IQ" sz="3200" dirty="0" smtClean="0"/>
          </a:p>
          <a:p>
            <a:r>
              <a:rPr lang="ar-SA" sz="2000" dirty="0" smtClean="0"/>
              <a:t>(</a:t>
            </a:r>
            <a:r>
              <a:rPr lang="ar-IQ" sz="2000" dirty="0" smtClean="0"/>
              <a:t>1</a:t>
            </a:r>
            <a:r>
              <a:rPr lang="ar-SA" sz="2000" dirty="0" smtClean="0"/>
              <a:t>) </a:t>
            </a:r>
            <a:r>
              <a:rPr lang="ar-IQ" sz="2000" dirty="0" smtClean="0"/>
              <a:t>ي</a:t>
            </a:r>
            <a:r>
              <a:rPr lang="ar-SA" sz="2000" dirty="0" smtClean="0"/>
              <a:t>نظر</a:t>
            </a:r>
            <a:r>
              <a:rPr lang="ar-SA" sz="2000" dirty="0"/>
              <a:t>: المادة (7) من دستور العراق لسنة 2005</a:t>
            </a:r>
            <a:endParaRPr lang="en-US" sz="2000" dirty="0"/>
          </a:p>
        </p:txBody>
      </p:sp>
      <p:sp>
        <p:nvSpPr>
          <p:cNvPr id="3" name="عنوان 2"/>
          <p:cNvSpPr>
            <a:spLocks noGrp="1"/>
          </p:cNvSpPr>
          <p:nvPr>
            <p:ph type="title"/>
          </p:nvPr>
        </p:nvSpPr>
        <p:spPr/>
        <p:txBody>
          <a:bodyPr/>
          <a:lstStyle/>
          <a:p>
            <a:r>
              <a:rPr lang="ar-SA" b="1" dirty="0"/>
              <a:t>دور المؤسسات المالية في مكافحة تمويل الإرهاب</a:t>
            </a:r>
            <a:endParaRPr lang="en-US" b="1"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2</a:t>
            </a:fld>
            <a:endParaRPr lang="en-US" dirty="0"/>
          </a:p>
        </p:txBody>
      </p:sp>
    </p:spTree>
    <p:extLst>
      <p:ext uri="{BB962C8B-B14F-4D97-AF65-F5344CB8AC3E}">
        <p14:creationId xmlns:p14="http://schemas.microsoft.com/office/powerpoint/2010/main" val="22154957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IQ" sz="3600" b="1" dirty="0" smtClean="0">
                <a:solidFill>
                  <a:srgbClr val="FF0000"/>
                </a:solidFill>
              </a:rPr>
              <a:t>ال</a:t>
            </a:r>
            <a:r>
              <a:rPr lang="ar-SA" sz="3600" b="1" dirty="0" smtClean="0">
                <a:solidFill>
                  <a:srgbClr val="FF0000"/>
                </a:solidFill>
              </a:rPr>
              <a:t>علاقة </a:t>
            </a:r>
            <a:r>
              <a:rPr lang="ar-SA" sz="3600" b="1" dirty="0">
                <a:solidFill>
                  <a:srgbClr val="FF0000"/>
                </a:solidFill>
              </a:rPr>
              <a:t>بين العمليات الارهابية وتمويلها</a:t>
            </a:r>
            <a:endParaRPr lang="ar-IQ" sz="3600" b="1" dirty="0" smtClean="0">
              <a:solidFill>
                <a:srgbClr val="FF0000"/>
              </a:solidFill>
            </a:endParaRPr>
          </a:p>
          <a:p>
            <a:pPr algn="just"/>
            <a:r>
              <a:rPr lang="ar-IQ" sz="3200" dirty="0" smtClean="0"/>
              <a:t>        </a:t>
            </a:r>
            <a:r>
              <a:rPr lang="ar-SA" sz="3200" dirty="0" smtClean="0"/>
              <a:t>هناك </a:t>
            </a:r>
            <a:r>
              <a:rPr lang="ar-SA" sz="3200" dirty="0"/>
              <a:t>علاقة بين العمليات الارهابية وتمويلها، بشكل لا يمكن تصور أن تحقق المنظمات الارهابية اهدافها من دون وجود تمويل مالي يتم من خلاله توفير الوسائل اللوجستية سواء من حيث اقتناء الاسلحة والمتفجرات، أو التنقل والمأكل</a:t>
            </a:r>
            <a:r>
              <a:rPr lang="en-US" sz="3200" dirty="0"/>
              <a:t>...</a:t>
            </a:r>
            <a:r>
              <a:rPr lang="ar-SA" sz="3200" dirty="0"/>
              <a:t>والخ، فضلاً عن تدريب عناصرهم، لذا فان المنظمات الارهابية تسعى دائماَ الى تنويع مصادرها ويكون ذلك من خلال إقامة مشاريع استثمارية في شتى مجالاتها، سواء كانت هذه المشاريع تتم بشكل مشروع، أو من مشاريع غير مشروعة وذلك من خلال استخدام طرق غسل الأموال المتحصلة من تلك المشاريع غير المشروعة، فضلا عن استلام مبالغ مالية من جمعيات أ أو جهات متنوعة تساندها</a:t>
            </a:r>
            <a:r>
              <a:rPr lang="en-US" sz="3200" dirty="0"/>
              <a:t>. </a:t>
            </a:r>
            <a:r>
              <a:rPr lang="ar-SA" sz="3200" dirty="0"/>
              <a:t>ويتم ذلك من خلال تحويل الاموال عن طريق المؤسسات المالية ومن ضمنها المصارف</a:t>
            </a:r>
            <a:r>
              <a:rPr lang="en-US" sz="3200" dirty="0"/>
              <a:t>.</a:t>
            </a:r>
            <a:endParaRPr lang="en-US" sz="3200" dirty="0"/>
          </a:p>
        </p:txBody>
      </p:sp>
      <p:sp>
        <p:nvSpPr>
          <p:cNvPr id="3" name="عنوان 2"/>
          <p:cNvSpPr>
            <a:spLocks noGrp="1"/>
          </p:cNvSpPr>
          <p:nvPr>
            <p:ph type="title"/>
          </p:nvPr>
        </p:nvSpPr>
        <p:spPr/>
        <p:txBody>
          <a:bodyPr/>
          <a:lstStyle/>
          <a:p>
            <a:r>
              <a:rPr lang="ar-SA" b="1" dirty="0"/>
              <a:t>دور المؤسسات المالية في مكافحة تمويل الإرهاب</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3</a:t>
            </a:fld>
            <a:endParaRPr lang="en-US" dirty="0"/>
          </a:p>
        </p:txBody>
      </p:sp>
    </p:spTree>
    <p:extLst>
      <p:ext uri="{BB962C8B-B14F-4D97-AF65-F5344CB8AC3E}">
        <p14:creationId xmlns:p14="http://schemas.microsoft.com/office/powerpoint/2010/main" val="3325341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marL="715963" indent="-639763" algn="ctr"/>
            <a:r>
              <a:rPr lang="ar-IQ" sz="4400" b="1" dirty="0" smtClean="0">
                <a:solidFill>
                  <a:srgbClr val="FF0000"/>
                </a:solidFill>
              </a:rPr>
              <a:t>فرضيات محتملة</a:t>
            </a:r>
          </a:p>
          <a:p>
            <a:pPr marL="715963" indent="-639763" algn="just"/>
            <a:r>
              <a:rPr lang="ar-IQ" sz="3600" dirty="0" smtClean="0"/>
              <a:t>       يمكن أن نفترض </a:t>
            </a:r>
            <a:r>
              <a:rPr lang="ar-SA" sz="3600" dirty="0" smtClean="0"/>
              <a:t>فرضيتين </a:t>
            </a:r>
            <a:r>
              <a:rPr lang="ar-IQ" sz="3600" dirty="0"/>
              <a:t>أ</a:t>
            </a:r>
            <a:r>
              <a:rPr lang="ar-SA" sz="3600" dirty="0" err="1" smtClean="0"/>
              <a:t>ساسيتين</a:t>
            </a:r>
            <a:r>
              <a:rPr lang="ar-SA" sz="3600" dirty="0" smtClean="0"/>
              <a:t> </a:t>
            </a:r>
            <a:r>
              <a:rPr lang="ar-SA" sz="3600" dirty="0"/>
              <a:t>هما</a:t>
            </a:r>
            <a:r>
              <a:rPr lang="en-US" sz="3600" dirty="0"/>
              <a:t>:</a:t>
            </a:r>
          </a:p>
          <a:p>
            <a:pPr marL="715963" indent="-639763" algn="just"/>
            <a:r>
              <a:rPr lang="ar-SA" sz="3600" dirty="0"/>
              <a:t>1- هناك علاقة وثيقة بين عملية التمويل من جهة وبين العمل الارهابي والأموال بأنواعها المختلفة من جهة أخرى</a:t>
            </a:r>
            <a:endParaRPr lang="en-US" sz="3600" dirty="0"/>
          </a:p>
          <a:p>
            <a:pPr marL="715963" indent="-639763" algn="just"/>
            <a:r>
              <a:rPr lang="ar-SA" sz="3600" dirty="0"/>
              <a:t>2- تلعب المؤسسات المصرفية دوراً هاماً في توفير تسهيلات عمليات تمويل الارهاب، وذلك من خلال كونهما وسيلة وسيطة ما بين الجهات الممولة للإرهاب والمنظمات الارهابية</a:t>
            </a:r>
            <a:r>
              <a:rPr lang="en-US" sz="3600" dirty="0" smtClean="0"/>
              <a:t>.</a:t>
            </a:r>
            <a:endParaRPr lang="en-US" sz="3600" dirty="0"/>
          </a:p>
        </p:txBody>
      </p:sp>
      <p:sp>
        <p:nvSpPr>
          <p:cNvPr id="3" name="عنوان 2"/>
          <p:cNvSpPr>
            <a:spLocks noGrp="1"/>
          </p:cNvSpPr>
          <p:nvPr>
            <p:ph type="title"/>
          </p:nvPr>
        </p:nvSpPr>
        <p:spPr/>
        <p:txBody>
          <a:bodyPr/>
          <a:lstStyle/>
          <a:p>
            <a:r>
              <a:rPr lang="ar-SA" b="1" dirty="0"/>
              <a:t>دور المؤسسات المالية في مكافحة تمويل الإرهاب</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4</a:t>
            </a:fld>
            <a:endParaRPr lang="en-US" dirty="0"/>
          </a:p>
        </p:txBody>
      </p:sp>
    </p:spTree>
    <p:extLst>
      <p:ext uri="{BB962C8B-B14F-4D97-AF65-F5344CB8AC3E}">
        <p14:creationId xmlns:p14="http://schemas.microsoft.com/office/powerpoint/2010/main" val="3883905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SA" sz="3600" b="1" dirty="0">
                <a:solidFill>
                  <a:srgbClr val="FF0000"/>
                </a:solidFill>
              </a:rPr>
              <a:t>مفهوم المؤسسات </a:t>
            </a:r>
            <a:r>
              <a:rPr lang="ar-SA" sz="3600" b="1" dirty="0" smtClean="0">
                <a:solidFill>
                  <a:srgbClr val="FF0000"/>
                </a:solidFill>
              </a:rPr>
              <a:t>المالية</a:t>
            </a:r>
            <a:endParaRPr lang="ar-IQ" sz="3600" b="1" dirty="0" smtClean="0">
              <a:solidFill>
                <a:srgbClr val="FF0000"/>
              </a:solidFill>
            </a:endParaRPr>
          </a:p>
          <a:p>
            <a:pPr algn="just"/>
            <a:r>
              <a:rPr lang="ar-IQ" dirty="0" smtClean="0"/>
              <a:t>          ي</a:t>
            </a:r>
            <a:r>
              <a:rPr lang="ar-SA" dirty="0" smtClean="0"/>
              <a:t>قصد </a:t>
            </a:r>
            <a:r>
              <a:rPr lang="ar-SA" dirty="0"/>
              <a:t>بالمؤسسة المالية وفق القانون العراقي بأنها</a:t>
            </a:r>
            <a:r>
              <a:rPr lang="en-US" dirty="0"/>
              <a:t>: " </a:t>
            </a:r>
            <a:r>
              <a:rPr lang="ar-SA" dirty="0"/>
              <a:t>أي شخص </a:t>
            </a:r>
            <a:r>
              <a:rPr lang="ar-SA" dirty="0" smtClean="0"/>
              <a:t>طبيعي </a:t>
            </a:r>
            <a:r>
              <a:rPr lang="ar-SA" dirty="0"/>
              <a:t>أو معنوي يزاول نشاطاً أو </a:t>
            </a:r>
            <a:r>
              <a:rPr lang="ar-SA" dirty="0" smtClean="0"/>
              <a:t>أكثر </a:t>
            </a:r>
            <a:r>
              <a:rPr lang="ar-SA" dirty="0"/>
              <a:t>من العمليات التالية لصالح أحد العملاء أو نيابة عنه:</a:t>
            </a:r>
            <a:endParaRPr lang="en-US" dirty="0"/>
          </a:p>
          <a:p>
            <a:pPr algn="just"/>
            <a:r>
              <a:rPr lang="ar-SA" dirty="0"/>
              <a:t>أ- تلقي الودائع وغيرها من الأموال القابلة للدفع من الجمهور كالخدمات المصرفية الخاصة. </a:t>
            </a:r>
            <a:endParaRPr lang="en-US" dirty="0"/>
          </a:p>
          <a:p>
            <a:pPr algn="just"/>
            <a:r>
              <a:rPr lang="ar-SA" dirty="0"/>
              <a:t>ب- الإقراض</a:t>
            </a:r>
            <a:r>
              <a:rPr lang="en-US" dirty="0"/>
              <a:t>. </a:t>
            </a:r>
          </a:p>
          <a:p>
            <a:pPr algn="just"/>
            <a:r>
              <a:rPr lang="ar-SA" dirty="0"/>
              <a:t>ج-التأجير التمويلي</a:t>
            </a:r>
            <a:r>
              <a:rPr lang="en-US" dirty="0"/>
              <a:t>. </a:t>
            </a:r>
          </a:p>
          <a:p>
            <a:pPr algn="just"/>
            <a:r>
              <a:rPr lang="ar-SA" dirty="0"/>
              <a:t>د خدمات تحويل الأموال أو القيمة. </a:t>
            </a:r>
            <a:endParaRPr lang="en-US" dirty="0"/>
          </a:p>
          <a:p>
            <a:pPr algn="just"/>
            <a:r>
              <a:rPr lang="ar-SA" dirty="0"/>
              <a:t>هـ. إصدار أو </a:t>
            </a:r>
            <a:r>
              <a:rPr lang="ar-IQ" dirty="0" smtClean="0"/>
              <a:t>إ</a:t>
            </a:r>
            <a:r>
              <a:rPr lang="ar-SA" dirty="0" smtClean="0"/>
              <a:t>دارة </a:t>
            </a:r>
            <a:r>
              <a:rPr lang="ar-SA" dirty="0"/>
              <a:t>وسائل الدفع كبطاقات الخصم وبطاقات الائتمان، والكمبيالات والصكوك السياحية والشيكات والأموال الإلكترونية وغيرها. </a:t>
            </a:r>
            <a:endParaRPr lang="en-US" dirty="0"/>
          </a:p>
          <a:p>
            <a:pPr algn="just"/>
            <a:r>
              <a:rPr lang="ar-SA" dirty="0"/>
              <a:t>و</a:t>
            </a:r>
            <a:r>
              <a:rPr lang="en-US" dirty="0"/>
              <a:t> -</a:t>
            </a:r>
            <a:r>
              <a:rPr lang="ar-SA" dirty="0"/>
              <a:t>الالتزامات والضمانات المالية</a:t>
            </a:r>
            <a:r>
              <a:rPr lang="en-US" dirty="0"/>
              <a:t>. </a:t>
            </a:r>
          </a:p>
        </p:txBody>
      </p:sp>
      <p:sp>
        <p:nvSpPr>
          <p:cNvPr id="3" name="عنوان 2"/>
          <p:cNvSpPr>
            <a:spLocks noGrp="1"/>
          </p:cNvSpPr>
          <p:nvPr>
            <p:ph type="title"/>
          </p:nvPr>
        </p:nvSpPr>
        <p:spPr/>
        <p:txBody>
          <a:bodyPr/>
          <a:lstStyle/>
          <a:p>
            <a:r>
              <a:rPr lang="ar-SA" b="1" dirty="0"/>
              <a:t>دور المؤسسات المالية في مكافحة تمويل الإرهاب</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5</a:t>
            </a:fld>
            <a:endParaRPr lang="en-US" dirty="0"/>
          </a:p>
        </p:txBody>
      </p:sp>
    </p:spTree>
    <p:extLst>
      <p:ext uri="{BB962C8B-B14F-4D97-AF65-F5344CB8AC3E}">
        <p14:creationId xmlns:p14="http://schemas.microsoft.com/office/powerpoint/2010/main" val="3697555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r>
              <a:rPr lang="ar-IQ" dirty="0" smtClean="0"/>
              <a:t>      </a:t>
            </a:r>
            <a:r>
              <a:rPr lang="ar-SA" dirty="0" smtClean="0"/>
              <a:t>ز- </a:t>
            </a:r>
            <a:r>
              <a:rPr lang="ar-SA" dirty="0"/>
              <a:t>التداول أو الاتجار فيما يأتي: </a:t>
            </a:r>
            <a:endParaRPr lang="en-US" dirty="0"/>
          </a:p>
          <a:p>
            <a:r>
              <a:rPr lang="ar-SA" dirty="0"/>
              <a:t>(1) أدوات السوق النقدي كالشيكات والكمبيالات وشهادات الإيداع </a:t>
            </a:r>
            <a:endParaRPr lang="en-US" dirty="0"/>
          </a:p>
          <a:p>
            <a:r>
              <a:rPr lang="ar-SA" dirty="0"/>
              <a:t>(2) المشتقات المالية </a:t>
            </a:r>
            <a:endParaRPr lang="en-US" dirty="0"/>
          </a:p>
          <a:p>
            <a:r>
              <a:rPr lang="ar-SA" dirty="0"/>
              <a:t>(3) الصرف الأجنبي </a:t>
            </a:r>
            <a:endParaRPr lang="en-US" dirty="0"/>
          </a:p>
          <a:p>
            <a:r>
              <a:rPr lang="ar-SA" dirty="0"/>
              <a:t>(4) أدوات صرف العملة، وأسعار الفائدة، والمؤشرات المالية </a:t>
            </a:r>
            <a:endParaRPr lang="en-US" dirty="0"/>
          </a:p>
          <a:p>
            <a:r>
              <a:rPr lang="ar-SA" dirty="0"/>
              <a:t>(5) الأوراق المالية القابلة للتداول </a:t>
            </a:r>
            <a:endParaRPr lang="en-US" dirty="0"/>
          </a:p>
          <a:p>
            <a:r>
              <a:rPr lang="ar-SA" dirty="0"/>
              <a:t>(6) العقود المستقبلية للسلع الأساسية</a:t>
            </a:r>
            <a:r>
              <a:rPr lang="en-US" dirty="0"/>
              <a:t>. </a:t>
            </a:r>
          </a:p>
        </p:txBody>
      </p:sp>
      <p:sp>
        <p:nvSpPr>
          <p:cNvPr id="3" name="عنوان 2"/>
          <p:cNvSpPr>
            <a:spLocks noGrp="1"/>
          </p:cNvSpPr>
          <p:nvPr>
            <p:ph type="title"/>
          </p:nvPr>
        </p:nvSpPr>
        <p:spPr/>
        <p:txBody>
          <a:bodyPr/>
          <a:lstStyle/>
          <a:p>
            <a:r>
              <a:rPr lang="ar-SA" b="1" dirty="0"/>
              <a:t>دور المؤسسات المالية في مكافحة تمويل الإرهاب</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6</a:t>
            </a:fld>
            <a:endParaRPr lang="en-US" dirty="0"/>
          </a:p>
        </p:txBody>
      </p:sp>
    </p:spTree>
    <p:extLst>
      <p:ext uri="{BB962C8B-B14F-4D97-AF65-F5344CB8AC3E}">
        <p14:creationId xmlns:p14="http://schemas.microsoft.com/office/powerpoint/2010/main" val="3411283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SA" dirty="0"/>
              <a:t>ح-  المشاركة في </a:t>
            </a:r>
            <a:r>
              <a:rPr lang="ar-IQ" dirty="0" smtClean="0"/>
              <a:t>إ</a:t>
            </a:r>
            <a:r>
              <a:rPr lang="ar-SA" dirty="0" smtClean="0"/>
              <a:t>صدار </a:t>
            </a:r>
            <a:r>
              <a:rPr lang="ar-SA" dirty="0"/>
              <a:t>الاوراق المالية وتقديم الخدمات المالية المتعلقة بهذه الإصدارات</a:t>
            </a:r>
            <a:r>
              <a:rPr lang="en-US" dirty="0"/>
              <a:t>. </a:t>
            </a:r>
          </a:p>
          <a:p>
            <a:pPr algn="just"/>
            <a:r>
              <a:rPr lang="ar-SA" dirty="0"/>
              <a:t>ط- إدارة المحافظ الفردية أو الجماعية</a:t>
            </a:r>
            <a:r>
              <a:rPr lang="en-US" dirty="0"/>
              <a:t>. </a:t>
            </a:r>
          </a:p>
          <a:p>
            <a:pPr algn="just"/>
            <a:r>
              <a:rPr lang="ar-SA" dirty="0"/>
              <a:t>ي- حفظ النقد أو الأوراق المالية</a:t>
            </a:r>
            <a:r>
              <a:rPr lang="en-US" dirty="0"/>
              <a:t>. </a:t>
            </a:r>
          </a:p>
          <a:p>
            <a:pPr algn="just"/>
            <a:r>
              <a:rPr lang="ar-SA" dirty="0"/>
              <a:t>ك-  استثمار الأموال أو النقود </a:t>
            </a:r>
            <a:r>
              <a:rPr lang="ar-SA" dirty="0" smtClean="0"/>
              <a:t>أو </a:t>
            </a:r>
            <a:r>
              <a:rPr lang="ar-SA" dirty="0"/>
              <a:t>إدارتها أو تشغيلها بالنيابة عن الغير</a:t>
            </a:r>
            <a:r>
              <a:rPr lang="en-US" dirty="0"/>
              <a:t>. </a:t>
            </a:r>
          </a:p>
          <a:p>
            <a:pPr marL="542925" indent="-466725" algn="just"/>
            <a:r>
              <a:rPr lang="ar-SA" dirty="0" smtClean="0"/>
              <a:t>ل</a:t>
            </a:r>
            <a:r>
              <a:rPr lang="ar-IQ" dirty="0" smtClean="0"/>
              <a:t>-</a:t>
            </a:r>
            <a:r>
              <a:rPr lang="ar-SA" dirty="0" smtClean="0"/>
              <a:t> </a:t>
            </a:r>
            <a:r>
              <a:rPr lang="ar-SA" dirty="0"/>
              <a:t>اصدار وثائق التأمين على الحياة وغيرها من أنواع التأمين المتصلة بالاستثمار بصفة مؤمن أو وسيط لعقد </a:t>
            </a:r>
            <a:r>
              <a:rPr lang="ar-SA" dirty="0" smtClean="0"/>
              <a:t>التأمين</a:t>
            </a:r>
            <a:r>
              <a:rPr lang="ar-IQ" dirty="0" smtClean="0"/>
              <a:t>.</a:t>
            </a:r>
            <a:endParaRPr lang="en-US" dirty="0"/>
          </a:p>
          <a:p>
            <a:pPr algn="just"/>
            <a:r>
              <a:rPr lang="ar-SA" dirty="0"/>
              <a:t>م- تبديل النقود أو العملات. </a:t>
            </a:r>
            <a:endParaRPr lang="en-US" dirty="0"/>
          </a:p>
          <a:p>
            <a:pPr algn="just"/>
            <a:r>
              <a:rPr lang="ar-SA" dirty="0"/>
              <a:t>ن- أي نشاط أو </a:t>
            </a:r>
            <a:r>
              <a:rPr lang="ar-SA" dirty="0" smtClean="0"/>
              <a:t>عملية </a:t>
            </a:r>
            <a:r>
              <a:rPr lang="ar-SA" dirty="0"/>
              <a:t>أخرى يصدر بتحديدها قرار من مجلس الوزراء، بناء على اقتراح المجلس وينشر في الجريدة الرسمية</a:t>
            </a:r>
            <a:r>
              <a:rPr lang="en-US" dirty="0" smtClean="0"/>
              <a:t>.</a:t>
            </a:r>
            <a:endParaRPr lang="en-US" dirty="0"/>
          </a:p>
        </p:txBody>
      </p:sp>
      <p:sp>
        <p:nvSpPr>
          <p:cNvPr id="3" name="عنوان 2"/>
          <p:cNvSpPr>
            <a:spLocks noGrp="1"/>
          </p:cNvSpPr>
          <p:nvPr>
            <p:ph type="title"/>
          </p:nvPr>
        </p:nvSpPr>
        <p:spPr/>
        <p:txBody>
          <a:bodyPr/>
          <a:lstStyle/>
          <a:p>
            <a:r>
              <a:rPr lang="ar-SA" b="1" dirty="0"/>
              <a:t>دور المؤسسات المالية في مكافحة تمويل الإرهاب</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7</a:t>
            </a:fld>
            <a:endParaRPr lang="en-US" dirty="0"/>
          </a:p>
        </p:txBody>
      </p:sp>
    </p:spTree>
    <p:extLst>
      <p:ext uri="{BB962C8B-B14F-4D97-AF65-F5344CB8AC3E}">
        <p14:creationId xmlns:p14="http://schemas.microsoft.com/office/powerpoint/2010/main" val="2136074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SA" sz="4000" b="1" dirty="0">
                <a:solidFill>
                  <a:srgbClr val="FF0000"/>
                </a:solidFill>
              </a:rPr>
              <a:t>مفهوم تمويل </a:t>
            </a:r>
            <a:r>
              <a:rPr lang="ar-SA" sz="4000" b="1" dirty="0" smtClean="0">
                <a:solidFill>
                  <a:srgbClr val="FF0000"/>
                </a:solidFill>
              </a:rPr>
              <a:t>الإرهاب</a:t>
            </a:r>
            <a:r>
              <a:rPr lang="ar-SA" sz="2400" dirty="0" smtClean="0"/>
              <a:t> </a:t>
            </a:r>
            <a:endParaRPr lang="ar-IQ" sz="2400" dirty="0" smtClean="0"/>
          </a:p>
          <a:p>
            <a:pPr algn="just"/>
            <a:r>
              <a:rPr lang="ar-IQ" sz="2400" dirty="0" smtClean="0"/>
              <a:t>        </a:t>
            </a:r>
            <a:r>
              <a:rPr lang="ar-SA" sz="2400" dirty="0" smtClean="0"/>
              <a:t>يقصد </a:t>
            </a:r>
            <a:r>
              <a:rPr lang="ar-SA" sz="2400" dirty="0"/>
              <a:t>بتمويل الارهاب بأنه عملية تهدف الى امداد الجماعات الارهابية بالموال والمعدات والادوات اللازمة لتنفيذ مخططاتهم الإرهابية، وعرّف أيضاً بأنه</a:t>
            </a:r>
            <a:r>
              <a:rPr lang="en-US" sz="2400" dirty="0"/>
              <a:t> "</a:t>
            </a:r>
            <a:r>
              <a:rPr lang="ar-SA" sz="2400" dirty="0"/>
              <a:t>تقديم او جمع وتحت اي مسمى مالً او خدمة ذات صلة بذلك</a:t>
            </a:r>
            <a:r>
              <a:rPr lang="en-US" sz="2400" dirty="0"/>
              <a:t>. </a:t>
            </a:r>
            <a:r>
              <a:rPr lang="ar-SA" sz="2400" dirty="0"/>
              <a:t>بقصد استعمالها، او انها سوف تستعمل كلا او جزءا في عمل يقدم فائدة الى اي مشروع ارهابي فردي او جماعي، سواء تحققت النتيجة ام لا وعرفته الاتفاقية الدولية لمكافحة تمويل الارهاب بأنه</a:t>
            </a:r>
            <a:r>
              <a:rPr lang="en-US" sz="2400" dirty="0"/>
              <a:t>" </a:t>
            </a:r>
            <a:r>
              <a:rPr lang="ar-SA" sz="2400" dirty="0"/>
              <a:t>يرتكب جريمة بمفهوم هذه الاتفاقية كل شخص يقوم بأية وسيلة كانت مباشرة او غير مباشرة، وبشكل غير مشروع وبإرادته بتقديم أو جمع أموال بنية استخدامها وهو يعلم أنها ستستخدم كلياً أو جزئياً للقيام: </a:t>
            </a:r>
            <a:endParaRPr lang="en-US" sz="2400" dirty="0"/>
          </a:p>
          <a:p>
            <a:pPr algn="just"/>
            <a:r>
              <a:rPr lang="ar-SA" sz="2400" dirty="0"/>
              <a:t>أ- بعمل يشكل جريمة في نطاق احدى المعاهدات الواردة في المرفق وبالتعريف المحدد في هذه المعاهدات</a:t>
            </a:r>
            <a:r>
              <a:rPr lang="en-US" sz="2400" dirty="0"/>
              <a:t> . </a:t>
            </a:r>
          </a:p>
          <a:p>
            <a:pPr algn="just"/>
            <a:r>
              <a:rPr lang="ar-SA" sz="2400" dirty="0"/>
              <a:t>ب-  بأي عمل اخر يهدف الى التسبب في موت شخص مدني او اي شخص اخر او اصابته بجروح بدنية جسيمة عندما يكون هذا الشخص غير مشترك في اعمال عدائية في حالة نشوب نزاع مسلح عندما يكون غرض هذا العمل بحكم طبيعته او في سياقه موجها لترويع السكان او لإرغام حكومة او منظمة دولية على القيام بأي عمل او امتناع عن القيام به</a:t>
            </a:r>
            <a:r>
              <a:rPr lang="ar-SA" sz="2400" dirty="0" smtClean="0"/>
              <a:t>.</a:t>
            </a:r>
            <a:endParaRPr lang="en-US" sz="2400" dirty="0"/>
          </a:p>
        </p:txBody>
      </p:sp>
      <p:sp>
        <p:nvSpPr>
          <p:cNvPr id="3" name="عنوان 2"/>
          <p:cNvSpPr>
            <a:spLocks noGrp="1"/>
          </p:cNvSpPr>
          <p:nvPr>
            <p:ph type="title"/>
          </p:nvPr>
        </p:nvSpPr>
        <p:spPr/>
        <p:txBody>
          <a:bodyPr/>
          <a:lstStyle/>
          <a:p>
            <a:r>
              <a:rPr lang="ar-SA" b="1" dirty="0"/>
              <a:t>دور المؤسسات المالية في مكافحة تمويل الإرهاب</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8</a:t>
            </a:fld>
            <a:endParaRPr lang="en-US" dirty="0"/>
          </a:p>
        </p:txBody>
      </p:sp>
    </p:spTree>
    <p:extLst>
      <p:ext uri="{BB962C8B-B14F-4D97-AF65-F5344CB8AC3E}">
        <p14:creationId xmlns:p14="http://schemas.microsoft.com/office/powerpoint/2010/main" val="111118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IQ" sz="4000" b="1" dirty="0">
                <a:solidFill>
                  <a:srgbClr val="FF0000"/>
                </a:solidFill>
              </a:rPr>
              <a:t>موقف </a:t>
            </a:r>
            <a:r>
              <a:rPr lang="ar-SA" sz="4000" b="1" dirty="0">
                <a:solidFill>
                  <a:srgbClr val="FF0000"/>
                </a:solidFill>
              </a:rPr>
              <a:t>قانون العقوبات العراقي </a:t>
            </a:r>
            <a:r>
              <a:rPr lang="ar-IQ" sz="4000" b="1" dirty="0">
                <a:solidFill>
                  <a:srgbClr val="FF0000"/>
                </a:solidFill>
              </a:rPr>
              <a:t>من تمويل الإرهاب</a:t>
            </a:r>
            <a:endParaRPr lang="en-US" sz="4000" b="1" dirty="0">
              <a:solidFill>
                <a:srgbClr val="FF0000"/>
              </a:solidFill>
            </a:endParaRPr>
          </a:p>
          <a:p>
            <a:pPr algn="just"/>
            <a:r>
              <a:rPr lang="ar-IQ" sz="4000" dirty="0" smtClean="0"/>
              <a:t>    أ</a:t>
            </a:r>
            <a:r>
              <a:rPr lang="ar-SA" sz="4000" dirty="0" smtClean="0"/>
              <a:t>ما </a:t>
            </a:r>
            <a:r>
              <a:rPr lang="ar-SA" sz="4000" dirty="0"/>
              <a:t>قانون العقوبات العراقي فلم يتضمن تعريفا للإرهاب لكنه اشار الى الجريمة الإرهابية حيث نص على انه (لا تعتبر من الجرائم السياسية  دون ان يحدد مفهومها) </a:t>
            </a:r>
            <a:r>
              <a:rPr lang="ar-SA" sz="4000" dirty="0" smtClean="0"/>
              <a:t>ويع</a:t>
            </a:r>
            <a:r>
              <a:rPr lang="ar-IQ" sz="4000" dirty="0" smtClean="0"/>
              <a:t>دّ </a:t>
            </a:r>
            <a:r>
              <a:rPr lang="ar-SA" sz="4000" dirty="0" smtClean="0"/>
              <a:t>هذا </a:t>
            </a:r>
            <a:r>
              <a:rPr lang="ar-SA" sz="4000" dirty="0"/>
              <a:t>نقصا في قانون العقوبات اقتضى من المشرع ان يلتفت الية عنده اشارته الى المصطلح فلا بد له من ان يحدد مفهومه</a:t>
            </a:r>
            <a:r>
              <a:rPr lang="ar-IQ" sz="4000" b="1" baseline="30000" dirty="0" smtClean="0"/>
              <a:t>(1)</a:t>
            </a:r>
            <a:r>
              <a:rPr lang="ar-SA" sz="4000" dirty="0" smtClean="0"/>
              <a:t>.</a:t>
            </a:r>
            <a:endParaRPr lang="ar-IQ" sz="4000" dirty="0" smtClean="0"/>
          </a:p>
          <a:p>
            <a:r>
              <a:rPr lang="ar-IQ" sz="4000" dirty="0" smtClean="0"/>
              <a:t>ـــــــــــــــــــــــــــــــــــــــــــ</a:t>
            </a:r>
            <a:r>
              <a:rPr lang="ar-SA" sz="4000" dirty="0" smtClean="0"/>
              <a:t> </a:t>
            </a:r>
            <a:endParaRPr lang="en-US" sz="4000" dirty="0"/>
          </a:p>
          <a:p>
            <a:r>
              <a:rPr lang="ar-SA" sz="2400" dirty="0" smtClean="0"/>
              <a:t>(</a:t>
            </a:r>
            <a:r>
              <a:rPr lang="ar-IQ" sz="2400" dirty="0" smtClean="0"/>
              <a:t>1</a:t>
            </a:r>
            <a:r>
              <a:rPr lang="ar-SA" sz="2400" dirty="0" smtClean="0"/>
              <a:t>) </a:t>
            </a:r>
            <a:r>
              <a:rPr lang="ar-IQ" sz="2400" dirty="0" smtClean="0"/>
              <a:t>ي</a:t>
            </a:r>
            <a:r>
              <a:rPr lang="ar-SA" sz="2400" dirty="0" smtClean="0"/>
              <a:t>نظر</a:t>
            </a:r>
            <a:r>
              <a:rPr lang="ar-SA" sz="2400" dirty="0"/>
              <a:t>: الفقرة ( أ ) من المادة (21) من قانون العقوبات </a:t>
            </a:r>
            <a:r>
              <a:rPr lang="ar-SA" sz="2400" dirty="0" smtClean="0"/>
              <a:t>العراقي</a:t>
            </a:r>
            <a:r>
              <a:rPr lang="ar-IQ" sz="2400" dirty="0" smtClean="0"/>
              <a:t> رقم 111 لسنة 1969</a:t>
            </a:r>
            <a:r>
              <a:rPr lang="ar-SA" sz="2400" dirty="0" smtClean="0"/>
              <a:t>.</a:t>
            </a:r>
            <a:endParaRPr lang="en-US" sz="2400" dirty="0"/>
          </a:p>
        </p:txBody>
      </p:sp>
      <p:sp>
        <p:nvSpPr>
          <p:cNvPr id="3" name="عنوان 2"/>
          <p:cNvSpPr>
            <a:spLocks noGrp="1"/>
          </p:cNvSpPr>
          <p:nvPr>
            <p:ph type="title"/>
          </p:nvPr>
        </p:nvSpPr>
        <p:spPr/>
        <p:txBody>
          <a:bodyPr/>
          <a:lstStyle/>
          <a:p>
            <a:r>
              <a:rPr lang="ar-SA" b="1" dirty="0"/>
              <a:t>دور المؤسسات المالية في مكافحة تمويل الإرهاب</a:t>
            </a:r>
            <a:endParaRPr lang="en-US" b="1"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9</a:t>
            </a:fld>
            <a:endParaRPr lang="en-US" dirty="0"/>
          </a:p>
        </p:txBody>
      </p:sp>
    </p:spTree>
    <p:extLst>
      <p:ext uri="{BB962C8B-B14F-4D97-AF65-F5344CB8AC3E}">
        <p14:creationId xmlns:p14="http://schemas.microsoft.com/office/powerpoint/2010/main" val="3649581179"/>
      </p:ext>
    </p:extLst>
  </p:cSld>
  <p:clrMapOvr>
    <a:masterClrMapping/>
  </p:clrMapOvr>
</p:sld>
</file>

<file path=ppt/theme/theme1.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566</TotalTime>
  <Words>1361</Words>
  <Application>Microsoft Office PowerPoint</Application>
  <PresentationFormat>ملء الشاشة</PresentationFormat>
  <Paragraphs>98</Paragraphs>
  <Slides>12</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12</vt:i4>
      </vt:variant>
    </vt:vector>
  </HeadingPairs>
  <TitlesOfParts>
    <vt:vector size="16" baseType="lpstr">
      <vt:lpstr>Arial</vt:lpstr>
      <vt:lpstr>Calibri</vt:lpstr>
      <vt:lpstr>Segoe UI Black</vt:lpstr>
      <vt:lpstr>Office Theme</vt:lpstr>
      <vt:lpstr>عرض تقديمي في PowerPoint</vt:lpstr>
      <vt:lpstr>دور المؤسسات المالية في مكافحة تمويل الإرهاب</vt:lpstr>
      <vt:lpstr>دور المؤسسات المالية في مكافحة تمويل الإرهاب</vt:lpstr>
      <vt:lpstr>دور المؤسسات المالية في مكافحة تمويل الإرهاب</vt:lpstr>
      <vt:lpstr>دور المؤسسات المالية في مكافحة تمويل الإرهاب</vt:lpstr>
      <vt:lpstr>دور المؤسسات المالية في مكافحة تمويل الإرهاب</vt:lpstr>
      <vt:lpstr>دور المؤسسات المالية في مكافحة تمويل الإرهاب</vt:lpstr>
      <vt:lpstr>دور المؤسسات المالية في مكافحة تمويل الإرهاب</vt:lpstr>
      <vt:lpstr>دور المؤسسات المالية في مكافحة تمويل الإرهاب</vt:lpstr>
      <vt:lpstr>دور المؤسسات المالية في مكافحة تمويل الإرهاب</vt:lpstr>
      <vt:lpstr>دور المؤسسات المالية في مكافحة تمويل الإرهاب</vt:lpstr>
      <vt:lpstr>دور المؤسسات المالية في مكافحة تمويل الإرهاب</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zahraa alkhawaja</dc:creator>
  <cp:lastModifiedBy>AL-AWWAL</cp:lastModifiedBy>
  <cp:revision>55</cp:revision>
  <dcterms:created xsi:type="dcterms:W3CDTF">2020-11-01T11:03:41Z</dcterms:created>
  <dcterms:modified xsi:type="dcterms:W3CDTF">2021-06-16T22:11:56Z</dcterms:modified>
</cp:coreProperties>
</file>