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handoutMasterIdLst>
    <p:handoutMasterId r:id="rId34"/>
  </p:handoutMasterIdLst>
  <p:sldIdLst>
    <p:sldId id="268" r:id="rId2"/>
    <p:sldId id="270" r:id="rId3"/>
    <p:sldId id="326" r:id="rId4"/>
    <p:sldId id="313" r:id="rId5"/>
    <p:sldId id="271" r:id="rId6"/>
    <p:sldId id="327" r:id="rId7"/>
    <p:sldId id="315" r:id="rId8"/>
    <p:sldId id="316" r:id="rId9"/>
    <p:sldId id="317" r:id="rId10"/>
    <p:sldId id="320" r:id="rId11"/>
    <p:sldId id="314" r:id="rId12"/>
    <p:sldId id="321" r:id="rId13"/>
    <p:sldId id="272" r:id="rId14"/>
    <p:sldId id="318" r:id="rId15"/>
    <p:sldId id="282" r:id="rId16"/>
    <p:sldId id="294" r:id="rId17"/>
    <p:sldId id="295" r:id="rId18"/>
    <p:sldId id="319" r:id="rId19"/>
    <p:sldId id="283" r:id="rId20"/>
    <p:sldId id="310" r:id="rId21"/>
    <p:sldId id="284" r:id="rId22"/>
    <p:sldId id="322" r:id="rId23"/>
    <p:sldId id="328" r:id="rId24"/>
    <p:sldId id="329" r:id="rId25"/>
    <p:sldId id="330" r:id="rId26"/>
    <p:sldId id="331" r:id="rId27"/>
    <p:sldId id="332" r:id="rId28"/>
    <p:sldId id="333" r:id="rId29"/>
    <p:sldId id="334" r:id="rId30"/>
    <p:sldId id="277" r:id="rId31"/>
    <p:sldId id="278" r:id="rId32"/>
  </p:sldIdLst>
  <p:sldSz cx="9144000" cy="5143500" type="screen16x9"/>
  <p:notesSz cx="6858000" cy="9144000"/>
  <p:embeddedFontLst>
    <p:embeddedFont>
      <p:font typeface="Segoe UI Black" panose="020B0A02040204020203" pitchFamily="34" charset="0"/>
      <p:bold r:id="rId35"/>
      <p:boldItalic r:id="rId36"/>
    </p:embeddedFont>
    <p:embeddedFont>
      <p:font typeface="MingLiU_HKSCS-ExtB" panose="02020500000000000000" pitchFamily="18" charset="-120"/>
      <p:regular r:id="rId37"/>
    </p:embeddedFont>
    <p:embeddedFont>
      <p:font typeface="Arv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C66"/>
    <a:srgbClr val="3F5378"/>
    <a:srgbClr val="1996D4"/>
    <a:srgbClr val="38833F"/>
    <a:srgbClr val="28A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20D5EA-D480-4313-B029-828053BC24F2}">
  <a:tblStyle styleId="{E420D5EA-D480-4313-B029-828053BC24F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291" autoAdjust="0"/>
  </p:normalViewPr>
  <p:slideViewPr>
    <p:cSldViewPr>
      <p:cViewPr varScale="1">
        <p:scale>
          <a:sx n="97" d="100"/>
          <a:sy n="97" d="100"/>
        </p:scale>
        <p:origin x="60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B6B512-AB72-48D1-9FE4-5344257B98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B161A-EC86-4EC4-A52C-5CD408CB0B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E3F13-411A-4013-B873-C1C16C9F208C}" type="datetimeFigureOut">
              <a:rPr lang="en-US" smtClean="0"/>
              <a:t>5/30/2021</a:t>
            </a:fld>
            <a:endParaRPr lang="en-US"/>
          </a:p>
        </p:txBody>
      </p:sp>
      <p:sp>
        <p:nvSpPr>
          <p:cNvPr id="4" name="Footer Placeholder 3">
            <a:extLst>
              <a:ext uri="{FF2B5EF4-FFF2-40B4-BE49-F238E27FC236}">
                <a16:creationId xmlns:a16="http://schemas.microsoft.com/office/drawing/2014/main" id="{21643BF6-68BA-4224-BBE4-6C863448BA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A8A9B1-25FD-49B8-BDC3-4C70CFA509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180C9-F922-4D1B-B86C-BB896C7C11AE}" type="slidenum">
              <a:rPr lang="en-US" smtClean="0"/>
              <a:t>‹#›</a:t>
            </a:fld>
            <a:endParaRPr lang="en-US"/>
          </a:p>
        </p:txBody>
      </p:sp>
    </p:spTree>
    <p:extLst>
      <p:ext uri="{BB962C8B-B14F-4D97-AF65-F5344CB8AC3E}">
        <p14:creationId xmlns:p14="http://schemas.microsoft.com/office/powerpoint/2010/main" val="341295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52686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IQ" dirty="0"/>
              <a:t>اعلنت  وزارة  الاتصالات  ،اليوم الثلاثاء، عن  بدء  المرحلة  الثانية  من المشروع  الوطني  للانترنت و المتضمن  نصب الكابينات  الخاصة  بالكيبل  الضوئي و التي  ستشمل  جميع  مناطق  العراق  التي امتد  فيها  الكيبل الضوئي على طول  4500 كم . </a:t>
            </a:r>
            <a:endParaRPr lang="en-US" dirty="0"/>
          </a:p>
        </p:txBody>
      </p:sp>
    </p:spTree>
    <p:extLst>
      <p:ext uri="{BB962C8B-B14F-4D97-AF65-F5344CB8AC3E}">
        <p14:creationId xmlns:p14="http://schemas.microsoft.com/office/powerpoint/2010/main" val="3267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IQ" dirty="0"/>
              <a:t>اعلنت  وزارة  الاتصالات  ،اليوم الثلاثاء، عن  بدء  المرحلة  الثانية  من المشروع  الوطني  للانترنت و المتضمن  نصب الكابينات  الخاصة  بالكيبل  الضوئي و التي  ستشمل  جميع  مناطق  العراق  التي امتد  فيها  الكيبل الضوئي على طول  4500 كم . </a:t>
            </a:r>
            <a:endParaRPr lang="en-US" dirty="0"/>
          </a:p>
        </p:txBody>
      </p:sp>
    </p:spTree>
    <p:extLst>
      <p:ext uri="{BB962C8B-B14F-4D97-AF65-F5344CB8AC3E}">
        <p14:creationId xmlns:p14="http://schemas.microsoft.com/office/powerpoint/2010/main" val="223242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61"/>
        <p:cNvGrpSpPr/>
        <p:nvPr/>
      </p:nvGrpSpPr>
      <p:grpSpPr>
        <a:xfrm>
          <a:off x="0" y="0"/>
          <a:ext cx="0" cy="0"/>
          <a:chOff x="0" y="0"/>
          <a:chExt cx="0" cy="0"/>
        </a:xfrm>
      </p:grpSpPr>
      <p:grpSp>
        <p:nvGrpSpPr>
          <p:cNvPr id="62" name="Google Shape;62;p5"/>
          <p:cNvGrpSpPr/>
          <p:nvPr/>
        </p:nvGrpSpPr>
        <p:grpSpPr>
          <a:xfrm rot="10800000" flipH="1" flipV="1">
            <a:off x="-12909" y="1"/>
            <a:ext cx="3792821" cy="699541"/>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pic>
        <p:nvPicPr>
          <p:cNvPr id="40" name="صورة 1">
            <a:extLst>
              <a:ext uri="{FF2B5EF4-FFF2-40B4-BE49-F238E27FC236}">
                <a16:creationId xmlns:a16="http://schemas.microsoft.com/office/drawing/2014/main" id="{BFA98B1F-F31C-4B18-8151-051DDFAF5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339502"/>
            <a:ext cx="2075653" cy="2139702"/>
          </a:xfrm>
          <a:prstGeom prst="rect">
            <a:avLst/>
          </a:prstGeom>
        </p:spPr>
      </p:pic>
      <p:grpSp>
        <p:nvGrpSpPr>
          <p:cNvPr id="42" name="Google Shape;164;p10">
            <a:extLst>
              <a:ext uri="{FF2B5EF4-FFF2-40B4-BE49-F238E27FC236}">
                <a16:creationId xmlns:a16="http://schemas.microsoft.com/office/drawing/2014/main" id="{8EEDF958-4014-4F41-B4E9-363E8CE5B871}"/>
              </a:ext>
            </a:extLst>
          </p:cNvPr>
          <p:cNvGrpSpPr/>
          <p:nvPr userDrawn="1"/>
        </p:nvGrpSpPr>
        <p:grpSpPr>
          <a:xfrm>
            <a:off x="7518655" y="4659964"/>
            <a:ext cx="1625345" cy="483536"/>
            <a:chOff x="5575241" y="4472728"/>
            <a:chExt cx="2202831" cy="670796"/>
          </a:xfrm>
        </p:grpSpPr>
        <p:sp>
          <p:nvSpPr>
            <p:cNvPr id="44" name="Google Shape;165;p10">
              <a:extLst>
                <a:ext uri="{FF2B5EF4-FFF2-40B4-BE49-F238E27FC236}">
                  <a16:creationId xmlns:a16="http://schemas.microsoft.com/office/drawing/2014/main" id="{EBBDA75E-ADD8-481F-BD39-0D1CB16EA255}"/>
                </a:ext>
              </a:extLst>
            </p:cNvPr>
            <p:cNvSpPr/>
            <p:nvPr/>
          </p:nvSpPr>
          <p:spPr>
            <a:xfrm rot="10800000">
              <a:off x="5575241" y="4948342"/>
              <a:ext cx="394200" cy="131400"/>
            </a:xfrm>
            <a:prstGeom prst="triangle">
              <a:avLst>
                <a:gd name="adj" fmla="val 32425"/>
              </a:avLst>
            </a:prstGeom>
            <a:solidFill>
              <a:srgbClr val="388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166;p10">
              <a:extLst>
                <a:ext uri="{FF2B5EF4-FFF2-40B4-BE49-F238E27FC236}">
                  <a16:creationId xmlns:a16="http://schemas.microsoft.com/office/drawing/2014/main" id="{63C1522F-D531-4D81-B1D4-7473261EC2A6}"/>
                </a:ext>
              </a:extLst>
            </p:cNvPr>
            <p:cNvGrpSpPr/>
            <p:nvPr/>
          </p:nvGrpSpPr>
          <p:grpSpPr>
            <a:xfrm flipH="1">
              <a:off x="5734849" y="4472728"/>
              <a:ext cx="2040837" cy="670796"/>
              <a:chOff x="1297954" y="330075"/>
              <a:chExt cx="5169293" cy="1699506"/>
            </a:xfrm>
          </p:grpSpPr>
          <p:sp>
            <p:nvSpPr>
              <p:cNvPr id="49" name="Google Shape;167;p10">
                <a:extLst>
                  <a:ext uri="{FF2B5EF4-FFF2-40B4-BE49-F238E27FC236}">
                    <a16:creationId xmlns:a16="http://schemas.microsoft.com/office/drawing/2014/main" id="{E5F29296-7129-41DE-BA2E-00D86CC9C345}"/>
                  </a:ext>
                </a:extLst>
              </p:cNvPr>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8;p10">
                <a:extLst>
                  <a:ext uri="{FF2B5EF4-FFF2-40B4-BE49-F238E27FC236}">
                    <a16:creationId xmlns:a16="http://schemas.microsoft.com/office/drawing/2014/main" id="{3608C188-5B7D-4F6B-9C67-1E2B455FB6A2}"/>
                  </a:ext>
                </a:extLst>
              </p:cNvPr>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69;p10">
              <a:extLst>
                <a:ext uri="{FF2B5EF4-FFF2-40B4-BE49-F238E27FC236}">
                  <a16:creationId xmlns:a16="http://schemas.microsoft.com/office/drawing/2014/main" id="{01439178-16C1-417E-8222-4D74522E6725}"/>
                </a:ext>
              </a:extLst>
            </p:cNvPr>
            <p:cNvGrpSpPr/>
            <p:nvPr userDrawn="1"/>
          </p:nvGrpSpPr>
          <p:grpSpPr>
            <a:xfrm flipH="1">
              <a:off x="5578209" y="4646738"/>
              <a:ext cx="2199863" cy="304563"/>
              <a:chOff x="-5827153" y="330075"/>
              <a:chExt cx="12276019" cy="1699569"/>
            </a:xfrm>
          </p:grpSpPr>
          <p:sp>
            <p:nvSpPr>
              <p:cNvPr id="47" name="Google Shape;170;p10">
                <a:extLst>
                  <a:ext uri="{FF2B5EF4-FFF2-40B4-BE49-F238E27FC236}">
                    <a16:creationId xmlns:a16="http://schemas.microsoft.com/office/drawing/2014/main" id="{79946A7A-1ED3-4370-BA88-54747FE1E656}"/>
                  </a:ext>
                </a:extLst>
              </p:cNvPr>
              <p:cNvSpPr/>
              <p:nvPr userDrawn="1"/>
            </p:nvSpPr>
            <p:spPr>
              <a:xfrm>
                <a:off x="-5827153" y="330144"/>
                <a:ext cx="10612200" cy="1699500"/>
              </a:xfrm>
              <a:prstGeom prst="rect">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1;p10">
                <a:extLst>
                  <a:ext uri="{FF2B5EF4-FFF2-40B4-BE49-F238E27FC236}">
                    <a16:creationId xmlns:a16="http://schemas.microsoft.com/office/drawing/2014/main" id="{243151BD-1AAD-4161-91C3-C497E8C003C5}"/>
                  </a:ext>
                </a:extLst>
              </p:cNvPr>
              <p:cNvSpPr/>
              <p:nvPr/>
            </p:nvSpPr>
            <p:spPr>
              <a:xfrm>
                <a:off x="4749366" y="330075"/>
                <a:ext cx="1699500" cy="1699500"/>
              </a:xfrm>
              <a:prstGeom prst="rtTriangle">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80;p5"/>
          <p:cNvSpPr txBox="1">
            <a:spLocks noGrp="1"/>
          </p:cNvSpPr>
          <p:nvPr>
            <p:ph type="sldNum" idx="12"/>
          </p:nvPr>
        </p:nvSpPr>
        <p:spPr>
          <a:xfrm>
            <a:off x="7726915" y="4781389"/>
            <a:ext cx="1410342" cy="231746"/>
          </a:xfrm>
          <a:prstGeom prst="rect">
            <a:avLst/>
          </a:prstGeom>
        </p:spPr>
        <p:txBody>
          <a:bodyPr spcFirstLastPara="1" wrap="square" lIns="91425" tIns="91425" rIns="91425" bIns="91425" anchor="ctr" anchorCtr="0">
            <a:noAutofit/>
          </a:bodyPr>
          <a:lstStyle>
            <a:lvl1pPr lvl="0" algn="ctr">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53" name="Google Shape;79;p5">
            <a:extLst>
              <a:ext uri="{FF2B5EF4-FFF2-40B4-BE49-F238E27FC236}">
                <a16:creationId xmlns:a16="http://schemas.microsoft.com/office/drawing/2014/main" id="{85B9CEE3-C549-4F43-817B-CDAC3A298D00}"/>
              </a:ext>
            </a:extLst>
          </p:cNvPr>
          <p:cNvSpPr txBox="1">
            <a:spLocks noGrp="1"/>
          </p:cNvSpPr>
          <p:nvPr>
            <p:ph type="body" idx="1" hasCustomPrompt="1"/>
          </p:nvPr>
        </p:nvSpPr>
        <p:spPr>
          <a:xfrm>
            <a:off x="1270974" y="2416530"/>
            <a:ext cx="6593700" cy="1091049"/>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sz="4400">
                <a:solidFill>
                  <a:srgbClr val="38833F"/>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dirty="0"/>
              <a:t>العنوان الرئيسي</a:t>
            </a:r>
            <a:endParaRPr dirty="0"/>
          </a:p>
        </p:txBody>
      </p:sp>
      <p:sp>
        <p:nvSpPr>
          <p:cNvPr id="22" name="Google Shape;79;p5">
            <a:extLst>
              <a:ext uri="{FF2B5EF4-FFF2-40B4-BE49-F238E27FC236}">
                <a16:creationId xmlns:a16="http://schemas.microsoft.com/office/drawing/2014/main" id="{D609DC27-84AD-46EB-B211-E6EC84D59593}"/>
              </a:ext>
            </a:extLst>
          </p:cNvPr>
          <p:cNvSpPr txBox="1">
            <a:spLocks noGrp="1"/>
          </p:cNvSpPr>
          <p:nvPr>
            <p:ph type="body" idx="13" hasCustomPrompt="1"/>
          </p:nvPr>
        </p:nvSpPr>
        <p:spPr>
          <a:xfrm>
            <a:off x="1270974" y="3538247"/>
            <a:ext cx="6593700" cy="1091049"/>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sz="2200">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dirty="0"/>
              <a:t>العنوان الفرعي</a:t>
            </a:r>
            <a:endParaRPr dirty="0"/>
          </a:p>
        </p:txBody>
      </p:sp>
    </p:spTree>
    <p:extLst>
      <p:ext uri="{BB962C8B-B14F-4D97-AF65-F5344CB8AC3E}">
        <p14:creationId xmlns:p14="http://schemas.microsoft.com/office/powerpoint/2010/main" val="33495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rot="10800000" flipV="1">
            <a:off x="3779912" y="1"/>
            <a:ext cx="5364088" cy="699541"/>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70" name="Google Shape;70;p5"/>
          <p:cNvGrpSpPr/>
          <p:nvPr/>
        </p:nvGrpSpPr>
        <p:grpSpPr>
          <a:xfrm rot="10800000">
            <a:off x="-12908" y="4633082"/>
            <a:ext cx="1676222" cy="51043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388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flipH="1">
              <a:off x="5578209" y="4646738"/>
              <a:ext cx="2199863" cy="304563"/>
              <a:chOff x="-5827154" y="330075"/>
              <a:chExt cx="12276020" cy="1699569"/>
            </a:xfrm>
          </p:grpSpPr>
          <p:sp>
            <p:nvSpPr>
              <p:cNvPr id="76" name="Google Shape;76;p5"/>
              <p:cNvSpPr/>
              <p:nvPr/>
            </p:nvSpPr>
            <p:spPr>
              <a:xfrm>
                <a:off x="-5827154" y="330142"/>
                <a:ext cx="10612203" cy="1699502"/>
              </a:xfrm>
              <a:prstGeom prst="rect">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4749366" y="330075"/>
                <a:ext cx="1699500" cy="1699500"/>
              </a:xfrm>
              <a:prstGeom prst="rtTriangle">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5"/>
          <p:cNvSpPr txBox="1">
            <a:spLocks noGrp="1"/>
          </p:cNvSpPr>
          <p:nvPr>
            <p:ph type="title" hasCustomPrompt="1"/>
          </p:nvPr>
        </p:nvSpPr>
        <p:spPr>
          <a:xfrm>
            <a:off x="4362793" y="200785"/>
            <a:ext cx="4313663" cy="406736"/>
          </a:xfrm>
          <a:prstGeom prst="rect">
            <a:avLst/>
          </a:prstGeom>
        </p:spPr>
        <p:txBody>
          <a:bodyPr spcFirstLastPara="1" wrap="square" lIns="91425" tIns="91425" rIns="91425" bIns="91425" anchor="ctr" anchorCtr="0"/>
          <a:lstStyle>
            <a:lvl1pPr lvl="0" algn="r">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ar-SA" dirty="0"/>
              <a:t>العنوان يكتب هنا</a:t>
            </a:r>
            <a:endParaRPr dirty="0"/>
          </a:p>
        </p:txBody>
      </p:sp>
      <p:sp>
        <p:nvSpPr>
          <p:cNvPr id="79" name="Google Shape;79;p5"/>
          <p:cNvSpPr txBox="1">
            <a:spLocks noGrp="1"/>
          </p:cNvSpPr>
          <p:nvPr>
            <p:ph type="body" idx="1" hasCustomPrompt="1"/>
          </p:nvPr>
        </p:nvSpPr>
        <p:spPr>
          <a:xfrm>
            <a:off x="107505" y="781897"/>
            <a:ext cx="8950842" cy="3851176"/>
          </a:xfrm>
          <a:prstGeom prst="rect">
            <a:avLst/>
          </a:prstGeom>
        </p:spPr>
        <p:txBody>
          <a:bodyPr spcFirstLastPara="1" wrap="square" lIns="91425" tIns="91425" rIns="91425" bIns="91425" anchor="ctr" anchorCtr="0"/>
          <a:lstStyle>
            <a:lvl1pPr marL="76200" lvl="0" indent="0" algn="r">
              <a:spcBef>
                <a:spcPts val="600"/>
              </a:spcBef>
              <a:spcAft>
                <a:spcPts val="0"/>
              </a:spcAft>
              <a:buSzPts val="2400"/>
              <a:buNone/>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SA" b="1" dirty="0"/>
              <a:t>التفاصيل</a:t>
            </a:r>
          </a:p>
        </p:txBody>
      </p:sp>
      <p:sp>
        <p:nvSpPr>
          <p:cNvPr id="80" name="Google Shape;80;p5"/>
          <p:cNvSpPr txBox="1">
            <a:spLocks noGrp="1"/>
          </p:cNvSpPr>
          <p:nvPr>
            <p:ph type="sldNum" idx="12"/>
          </p:nvPr>
        </p:nvSpPr>
        <p:spPr>
          <a:xfrm>
            <a:off x="16712" y="4779339"/>
            <a:ext cx="1410342" cy="231746"/>
          </a:xfrm>
          <a:prstGeom prst="rect">
            <a:avLst/>
          </a:prstGeom>
        </p:spPr>
        <p:txBody>
          <a:bodyPr spcFirstLastPara="1" wrap="square" lIns="91425" tIns="91425" rIns="91425" bIns="91425" anchor="ctr" anchorCtr="0">
            <a:noAutofit/>
          </a:bodyPr>
          <a:lstStyle>
            <a:lvl1pPr lvl="0" algn="ctr">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2" name="صورة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3" y="50770"/>
            <a:ext cx="709243" cy="731128"/>
          </a:xfrm>
          <a:prstGeom prst="rect">
            <a:avLst/>
          </a:prstGeom>
        </p:spPr>
      </p:pic>
      <p:grpSp>
        <p:nvGrpSpPr>
          <p:cNvPr id="22" name="Google Shape;239;p16">
            <a:extLst>
              <a:ext uri="{FF2B5EF4-FFF2-40B4-BE49-F238E27FC236}">
                <a16:creationId xmlns:a16="http://schemas.microsoft.com/office/drawing/2014/main" id="{525BFA40-882A-4FC9-8C80-AE57310CCC67}"/>
              </a:ext>
            </a:extLst>
          </p:cNvPr>
          <p:cNvGrpSpPr/>
          <p:nvPr userDrawn="1"/>
        </p:nvGrpSpPr>
        <p:grpSpPr>
          <a:xfrm>
            <a:off x="8748464" y="267494"/>
            <a:ext cx="349203" cy="288032"/>
            <a:chOff x="2594050" y="1631825"/>
            <a:chExt cx="439625" cy="439625"/>
          </a:xfrm>
        </p:grpSpPr>
        <p:sp>
          <p:nvSpPr>
            <p:cNvPr id="23" name="Google Shape;240;p16">
              <a:extLst>
                <a:ext uri="{FF2B5EF4-FFF2-40B4-BE49-F238E27FC236}">
                  <a16:creationId xmlns:a16="http://schemas.microsoft.com/office/drawing/2014/main" id="{27946C0E-1776-46C5-B3C7-99EAD910977E}"/>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1;p16">
              <a:extLst>
                <a:ext uri="{FF2B5EF4-FFF2-40B4-BE49-F238E27FC236}">
                  <a16:creationId xmlns:a16="http://schemas.microsoft.com/office/drawing/2014/main" id="{7D1B093F-EC42-4F79-A7EC-EA86D2827345}"/>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2;p16">
              <a:extLst>
                <a:ext uri="{FF2B5EF4-FFF2-40B4-BE49-F238E27FC236}">
                  <a16:creationId xmlns:a16="http://schemas.microsoft.com/office/drawing/2014/main" id="{82D88AE8-A62D-4BCE-8350-7FE6C4F94A8A}"/>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3;p16">
              <a:extLst>
                <a:ext uri="{FF2B5EF4-FFF2-40B4-BE49-F238E27FC236}">
                  <a16:creationId xmlns:a16="http://schemas.microsoft.com/office/drawing/2014/main" id="{EA83ABCC-E089-479A-9E6C-BA561E025030}"/>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46C3EC0E-39B6-45C9-98E8-56B97766DE5D}"/>
              </a:ext>
            </a:extLst>
          </p:cNvPr>
          <p:cNvPicPr>
            <a:picLocks noChangeAspect="1"/>
          </p:cNvPicPr>
          <p:nvPr userDrawn="1"/>
        </p:nvPicPr>
        <p:blipFill>
          <a:blip r:embed="rId3"/>
          <a:stretch>
            <a:fillRect/>
          </a:stretch>
        </p:blipFill>
        <p:spPr>
          <a:xfrm>
            <a:off x="8611897" y="4697082"/>
            <a:ext cx="382432" cy="382432"/>
          </a:xfrm>
          <a:prstGeom prst="rect">
            <a:avLst/>
          </a:prstGeom>
        </p:spPr>
      </p:pic>
      <p:sp>
        <p:nvSpPr>
          <p:cNvPr id="3" name="TextBox 2">
            <a:extLst>
              <a:ext uri="{FF2B5EF4-FFF2-40B4-BE49-F238E27FC236}">
                <a16:creationId xmlns:a16="http://schemas.microsoft.com/office/drawing/2014/main" id="{459B9C2E-2E33-4A36-9CD6-D95FF0A6AE11}"/>
              </a:ext>
            </a:extLst>
          </p:cNvPr>
          <p:cNvSpPr txBox="1"/>
          <p:nvPr userDrawn="1"/>
        </p:nvSpPr>
        <p:spPr>
          <a:xfrm>
            <a:off x="6495710" y="4741323"/>
            <a:ext cx="1460666" cy="261610"/>
          </a:xfrm>
          <a:prstGeom prst="rect">
            <a:avLst/>
          </a:prstGeom>
          <a:noFill/>
        </p:spPr>
        <p:txBody>
          <a:bodyPr wrap="square" rtlCol="0">
            <a:spAutoFit/>
          </a:bodyPr>
          <a:lstStyle/>
          <a:p>
            <a:r>
              <a:rPr lang="en-US" sz="1100" dirty="0">
                <a:solidFill>
                  <a:srgbClr val="002060"/>
                </a:solidFill>
              </a:rPr>
              <a:t>http://Alkafeel.edu.iq</a:t>
            </a:r>
          </a:p>
        </p:txBody>
      </p:sp>
      <p:sp>
        <p:nvSpPr>
          <p:cNvPr id="31" name="TextBox 30">
            <a:extLst>
              <a:ext uri="{FF2B5EF4-FFF2-40B4-BE49-F238E27FC236}">
                <a16:creationId xmlns:a16="http://schemas.microsoft.com/office/drawing/2014/main" id="{70C42266-86E8-40C4-96C4-6E020D663C47}"/>
              </a:ext>
            </a:extLst>
          </p:cNvPr>
          <p:cNvSpPr txBox="1"/>
          <p:nvPr userDrawn="1"/>
        </p:nvSpPr>
        <p:spPr>
          <a:xfrm>
            <a:off x="7780649" y="4741323"/>
            <a:ext cx="857640" cy="261610"/>
          </a:xfrm>
          <a:prstGeom prst="rect">
            <a:avLst/>
          </a:prstGeom>
          <a:noFill/>
        </p:spPr>
        <p:txBody>
          <a:bodyPr wrap="square" rtlCol="0">
            <a:spAutoFit/>
          </a:bodyPr>
          <a:lstStyle/>
          <a:p>
            <a:pPr algn="r"/>
            <a:r>
              <a:rPr lang="ar-IQ" sz="1100" dirty="0">
                <a:solidFill>
                  <a:srgbClr val="002060"/>
                </a:solidFill>
                <a:latin typeface="+mn-lt"/>
                <a:cs typeface="+mn-cs"/>
              </a:rPr>
              <a:t>الموقع الرسمي</a:t>
            </a:r>
            <a:r>
              <a:rPr lang="en-US" sz="1100" dirty="0">
                <a:solidFill>
                  <a:srgbClr val="002060"/>
                </a:solidFill>
                <a:latin typeface="+mn-lt"/>
                <a:cs typeface="+mn-cs"/>
              </a:rPr>
              <a:t> </a:t>
            </a:r>
          </a:p>
        </p:txBody>
      </p:sp>
      <p:grpSp>
        <p:nvGrpSpPr>
          <p:cNvPr id="9" name="Group 8">
            <a:extLst>
              <a:ext uri="{FF2B5EF4-FFF2-40B4-BE49-F238E27FC236}">
                <a16:creationId xmlns:a16="http://schemas.microsoft.com/office/drawing/2014/main" id="{ABCE29E6-FA10-4407-94FA-CD024609CAD4}"/>
              </a:ext>
            </a:extLst>
          </p:cNvPr>
          <p:cNvGrpSpPr/>
          <p:nvPr userDrawn="1"/>
        </p:nvGrpSpPr>
        <p:grpSpPr>
          <a:xfrm>
            <a:off x="3745454" y="4696229"/>
            <a:ext cx="2626746" cy="380661"/>
            <a:chOff x="3169390" y="4696229"/>
            <a:chExt cx="2626746" cy="383285"/>
          </a:xfrm>
        </p:grpSpPr>
        <p:pic>
          <p:nvPicPr>
            <p:cNvPr id="7" name="Picture 6">
              <a:extLst>
                <a:ext uri="{FF2B5EF4-FFF2-40B4-BE49-F238E27FC236}">
                  <a16:creationId xmlns:a16="http://schemas.microsoft.com/office/drawing/2014/main" id="{2D2C1D12-58E9-401D-BD64-6EFA41E7946E}"/>
                </a:ext>
              </a:extLst>
            </p:cNvPr>
            <p:cNvPicPr>
              <a:picLocks noChangeAspect="1"/>
            </p:cNvPicPr>
            <p:nvPr userDrawn="1"/>
          </p:nvPicPr>
          <p:blipFill>
            <a:blip r:embed="rId4"/>
            <a:stretch>
              <a:fillRect/>
            </a:stretch>
          </p:blipFill>
          <p:spPr>
            <a:xfrm>
              <a:off x="5412851" y="4696229"/>
              <a:ext cx="383285" cy="383285"/>
            </a:xfrm>
            <a:prstGeom prst="rect">
              <a:avLst/>
            </a:prstGeom>
          </p:spPr>
        </p:pic>
        <p:grpSp>
          <p:nvGrpSpPr>
            <p:cNvPr id="35" name="Group 34">
              <a:extLst>
                <a:ext uri="{FF2B5EF4-FFF2-40B4-BE49-F238E27FC236}">
                  <a16:creationId xmlns:a16="http://schemas.microsoft.com/office/drawing/2014/main" id="{C17BEDD5-7E8C-4A76-A890-EB6D384F648A}"/>
                </a:ext>
              </a:extLst>
            </p:cNvPr>
            <p:cNvGrpSpPr/>
            <p:nvPr userDrawn="1"/>
          </p:nvGrpSpPr>
          <p:grpSpPr>
            <a:xfrm>
              <a:off x="3169390" y="4741323"/>
              <a:ext cx="2174907" cy="261610"/>
              <a:chOff x="6463382" y="4741323"/>
              <a:chExt cx="2174907" cy="261610"/>
            </a:xfrm>
          </p:grpSpPr>
          <p:sp>
            <p:nvSpPr>
              <p:cNvPr id="36" name="TextBox 35">
                <a:extLst>
                  <a:ext uri="{FF2B5EF4-FFF2-40B4-BE49-F238E27FC236}">
                    <a16:creationId xmlns:a16="http://schemas.microsoft.com/office/drawing/2014/main" id="{DA349212-450B-46B8-9799-A58F111B13CA}"/>
                  </a:ext>
                </a:extLst>
              </p:cNvPr>
              <p:cNvSpPr txBox="1"/>
              <p:nvPr userDrawn="1"/>
            </p:nvSpPr>
            <p:spPr>
              <a:xfrm>
                <a:off x="6463382" y="4741323"/>
                <a:ext cx="1546626" cy="261610"/>
              </a:xfrm>
              <a:prstGeom prst="rect">
                <a:avLst/>
              </a:prstGeom>
              <a:noFill/>
            </p:spPr>
            <p:txBody>
              <a:bodyPr wrap="square" rtlCol="0">
                <a:spAutoFit/>
              </a:bodyPr>
              <a:lstStyle/>
              <a:p>
                <a:r>
                  <a:rPr lang="en-US" sz="1100" dirty="0">
                    <a:solidFill>
                      <a:srgbClr val="002060"/>
                    </a:solidFill>
                  </a:rPr>
                  <a:t>info@alkafeel.edu.iq</a:t>
                </a:r>
              </a:p>
            </p:txBody>
          </p:sp>
          <p:sp>
            <p:nvSpPr>
              <p:cNvPr id="37" name="TextBox 36">
                <a:extLst>
                  <a:ext uri="{FF2B5EF4-FFF2-40B4-BE49-F238E27FC236}">
                    <a16:creationId xmlns:a16="http://schemas.microsoft.com/office/drawing/2014/main" id="{5979FDF5-CD23-41B8-BD0B-741816AC1045}"/>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r>
                  <a:rPr lang="ar-IQ" sz="1100" b="0" i="0" u="none" strike="noStrike" cap="none" dirty="0">
                    <a:solidFill>
                      <a:srgbClr val="002060"/>
                    </a:solidFill>
                    <a:latin typeface="+mn-lt"/>
                    <a:ea typeface="Segoe UI Black" panose="020B0A02040204020203" pitchFamily="34" charset="0"/>
                    <a:cs typeface="+mn-cs"/>
                    <a:sym typeface="Arial"/>
                  </a:rPr>
                  <a:t>البريد الرسمي</a:t>
                </a: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8F58D-B406-49EC-B0F7-EAFE0BF329E9}"/>
              </a:ext>
            </a:extLst>
          </p:cNvPr>
          <p:cNvSpPr>
            <a:spLocks noGrp="1"/>
          </p:cNvSpPr>
          <p:nvPr>
            <p:ph type="sldNum" idx="12"/>
          </p:nvPr>
        </p:nvSpPr>
        <p:spPr/>
        <p:txBody>
          <a:bodyPr/>
          <a:lstStyle/>
          <a:p>
            <a:fld id="{00000000-1234-1234-1234-123412341234}" type="slidenum">
              <a:rPr lang="en" smtClean="0"/>
              <a:pPr/>
              <a:t>1</a:t>
            </a:fld>
            <a:endParaRPr lang="en" dirty="0"/>
          </a:p>
        </p:txBody>
      </p:sp>
      <p:sp>
        <p:nvSpPr>
          <p:cNvPr id="5" name="Text Placeholder 4">
            <a:extLst>
              <a:ext uri="{FF2B5EF4-FFF2-40B4-BE49-F238E27FC236}">
                <a16:creationId xmlns:a16="http://schemas.microsoft.com/office/drawing/2014/main" id="{E9853161-B314-47D6-B788-50BF78986CDB}"/>
              </a:ext>
            </a:extLst>
          </p:cNvPr>
          <p:cNvSpPr>
            <a:spLocks noGrp="1"/>
          </p:cNvSpPr>
          <p:nvPr>
            <p:ph type="body" idx="1"/>
          </p:nvPr>
        </p:nvSpPr>
        <p:spPr>
          <a:xfrm>
            <a:off x="107504" y="2416531"/>
            <a:ext cx="8856984" cy="659276"/>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Feasible WIMAX Link Budget Calibration</a:t>
            </a:r>
            <a:endParaRPr lang="ar-IQ" sz="3200" b="1" dirty="0">
              <a:solidFill>
                <a:schemeClr val="tx1"/>
              </a:solidFill>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idx="13"/>
          </p:nvPr>
        </p:nvSpPr>
        <p:spPr>
          <a:xfrm>
            <a:off x="1043608" y="3716992"/>
            <a:ext cx="6593700" cy="1296143"/>
          </a:xfrm>
        </p:spPr>
        <p:txBody>
          <a:bodyPr/>
          <a:lstStyle/>
          <a:p>
            <a:r>
              <a:rPr lang="ar-IQ" dirty="0"/>
              <a:t>المدرس المساعد محمد مهدي صالح</a:t>
            </a:r>
          </a:p>
          <a:p>
            <a:r>
              <a:rPr lang="ar-IQ" dirty="0"/>
              <a:t>قسم هندسة تقنيات الحاسوب</a:t>
            </a:r>
          </a:p>
          <a:p>
            <a:r>
              <a:rPr lang="ar-IQ" dirty="0"/>
              <a:t>كلية الهندسة التقنية</a:t>
            </a:r>
          </a:p>
          <a:p>
            <a:r>
              <a:rPr lang="en-US" sz="1600" dirty="0" smtClean="0">
                <a:solidFill>
                  <a:schemeClr val="tx1"/>
                </a:solidFill>
                <a:latin typeface="Times New Roman" panose="02020603050405020304" pitchFamily="18" charset="0"/>
                <a:cs typeface="Times New Roman" panose="02020603050405020304" pitchFamily="18" charset="0"/>
              </a:rPr>
              <a:t>Thirty First </a:t>
            </a:r>
            <a:r>
              <a:rPr lang="en-US" sz="1600" dirty="0">
                <a:solidFill>
                  <a:schemeClr val="tx1"/>
                </a:solidFill>
                <a:latin typeface="Times New Roman" panose="02020603050405020304" pitchFamily="18" charset="0"/>
                <a:cs typeface="Times New Roman" panose="02020603050405020304" pitchFamily="18" charset="0"/>
              </a:rPr>
              <a:t>of </a:t>
            </a:r>
            <a:r>
              <a:rPr lang="en-US" sz="1600" dirty="0" smtClean="0">
                <a:solidFill>
                  <a:schemeClr val="tx1"/>
                </a:solidFill>
                <a:latin typeface="Times New Roman" panose="02020603050405020304" pitchFamily="18" charset="0"/>
                <a:cs typeface="Times New Roman" panose="02020603050405020304" pitchFamily="18" charset="0"/>
              </a:rPr>
              <a:t>May - 2021</a:t>
            </a:r>
            <a:endParaRPr lang="ar-IQ" sz="1600" dirty="0">
              <a:solidFill>
                <a:schemeClr val="tx1"/>
              </a:solidFill>
              <a:latin typeface="Times New Roman" panose="02020603050405020304" pitchFamily="18" charset="0"/>
              <a:cs typeface="Times New Roman" panose="02020603050405020304" pitchFamily="18" charset="0"/>
            </a:endParaRPr>
          </a:p>
          <a:p>
            <a:endParaRPr lang="ar-IQ" dirty="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899592" y="195486"/>
            <a:ext cx="1584176"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Seminar</a:t>
            </a:r>
            <a:r>
              <a:rPr lang="ar-IQ" sz="2400" b="1" dirty="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650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6F6A-5277-4886-810C-A56FD58C1DAB}"/>
              </a:ext>
            </a:extLst>
          </p:cNvPr>
          <p:cNvSpPr>
            <a:spLocks noGrp="1"/>
          </p:cNvSpPr>
          <p:nvPr>
            <p:ph type="title"/>
          </p:nvPr>
        </p:nvSpPr>
        <p:spPr>
          <a:xfrm>
            <a:off x="4573301" y="195486"/>
            <a:ext cx="4313663" cy="406736"/>
          </a:xfrm>
        </p:spPr>
        <p:txBody>
          <a:bodyPr/>
          <a:lstStyle/>
          <a:p>
            <a:pPr algn="l"/>
            <a:r>
              <a:rPr lang="en-US" sz="2000" b="1" dirty="0">
                <a:latin typeface="Times New Roman" panose="02020603050405020304" pitchFamily="18" charset="0"/>
                <a:cs typeface="Times New Roman" panose="02020603050405020304" pitchFamily="18" charset="0"/>
              </a:rPr>
              <a:t>Antenna alignment</a:t>
            </a:r>
          </a:p>
        </p:txBody>
      </p:sp>
      <p:sp>
        <p:nvSpPr>
          <p:cNvPr id="4" name="Slide Number Placeholder 3">
            <a:extLst>
              <a:ext uri="{FF2B5EF4-FFF2-40B4-BE49-F238E27FC236}">
                <a16:creationId xmlns:a16="http://schemas.microsoft.com/office/drawing/2014/main" id="{15F274D1-4576-4766-9489-747B91E7D5C2}"/>
              </a:ext>
            </a:extLst>
          </p:cNvPr>
          <p:cNvSpPr>
            <a:spLocks noGrp="1"/>
          </p:cNvSpPr>
          <p:nvPr>
            <p:ph type="sldNum" idx="12"/>
          </p:nvPr>
        </p:nvSpPr>
        <p:spPr/>
        <p:txBody>
          <a:bodyPr/>
          <a:lstStyle/>
          <a:p>
            <a:fld id="{00000000-1234-1234-1234-123412341234}" type="slidenum">
              <a:rPr lang="en" smtClean="0"/>
              <a:pPr/>
              <a:t>10</a:t>
            </a:fld>
            <a:endParaRPr lang="en" dirty="0"/>
          </a:p>
        </p:txBody>
      </p:sp>
      <p:pic>
        <p:nvPicPr>
          <p:cNvPr id="5" name="Picture 4">
            <a:extLst>
              <a:ext uri="{FF2B5EF4-FFF2-40B4-BE49-F238E27FC236}">
                <a16:creationId xmlns:a16="http://schemas.microsoft.com/office/drawing/2014/main" id="{1153A4F4-0E84-4BAF-BDE6-865A0D241BFA}"/>
              </a:ext>
            </a:extLst>
          </p:cNvPr>
          <p:cNvPicPr>
            <a:picLocks noChangeAspect="1"/>
          </p:cNvPicPr>
          <p:nvPr/>
        </p:nvPicPr>
        <p:blipFill>
          <a:blip r:embed="rId2"/>
          <a:stretch>
            <a:fillRect/>
          </a:stretch>
        </p:blipFill>
        <p:spPr>
          <a:xfrm>
            <a:off x="2051720" y="843558"/>
            <a:ext cx="4104456" cy="3672408"/>
          </a:xfrm>
          <a:prstGeom prst="rect">
            <a:avLst/>
          </a:prstGeom>
        </p:spPr>
      </p:pic>
    </p:spTree>
    <p:extLst>
      <p:ext uri="{BB962C8B-B14F-4D97-AF65-F5344CB8AC3E}">
        <p14:creationId xmlns:p14="http://schemas.microsoft.com/office/powerpoint/2010/main" val="3160143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E3DD-F919-4EB0-8E8F-0540AC185719}"/>
              </a:ext>
            </a:extLst>
          </p:cNvPr>
          <p:cNvSpPr>
            <a:spLocks noGrp="1"/>
          </p:cNvSpPr>
          <p:nvPr>
            <p:ph type="title"/>
          </p:nvPr>
        </p:nvSpPr>
        <p:spPr/>
        <p:txBody>
          <a:bodyPr/>
          <a:lstStyle/>
          <a:p>
            <a:pPr algn="l"/>
            <a:r>
              <a:rPr lang="en-US" sz="2000" b="1" dirty="0">
                <a:latin typeface="Times New Roman" panose="02020603050405020304" pitchFamily="18" charset="0"/>
                <a:cs typeface="Times New Roman" panose="02020603050405020304" pitchFamily="18" charset="0"/>
              </a:rPr>
              <a:t>     Losses</a:t>
            </a:r>
          </a:p>
        </p:txBody>
      </p:sp>
      <p:sp>
        <p:nvSpPr>
          <p:cNvPr id="4" name="Slide Number Placeholder 3">
            <a:extLst>
              <a:ext uri="{FF2B5EF4-FFF2-40B4-BE49-F238E27FC236}">
                <a16:creationId xmlns:a16="http://schemas.microsoft.com/office/drawing/2014/main" id="{39DD6466-6A90-4EFF-92DA-D8B62266C270}"/>
              </a:ext>
            </a:extLst>
          </p:cNvPr>
          <p:cNvSpPr>
            <a:spLocks noGrp="1"/>
          </p:cNvSpPr>
          <p:nvPr>
            <p:ph type="sldNum" idx="12"/>
          </p:nvPr>
        </p:nvSpPr>
        <p:spPr/>
        <p:txBody>
          <a:bodyPr/>
          <a:lstStyle/>
          <a:p>
            <a:fld id="{00000000-1234-1234-1234-123412341234}" type="slidenum">
              <a:rPr lang="en" smtClean="0"/>
              <a:pPr/>
              <a:t>11</a:t>
            </a:fld>
            <a:endParaRPr lang="en" dirty="0"/>
          </a:p>
        </p:txBody>
      </p:sp>
      <p:sp>
        <p:nvSpPr>
          <p:cNvPr id="6" name="TextBox 5">
            <a:extLst>
              <a:ext uri="{FF2B5EF4-FFF2-40B4-BE49-F238E27FC236}">
                <a16:creationId xmlns:a16="http://schemas.microsoft.com/office/drawing/2014/main" id="{E1BA33AA-AFD6-455E-A027-8A36D569F2D4}"/>
              </a:ext>
            </a:extLst>
          </p:cNvPr>
          <p:cNvSpPr txBox="1"/>
          <p:nvPr/>
        </p:nvSpPr>
        <p:spPr>
          <a:xfrm>
            <a:off x="1043608" y="842295"/>
            <a:ext cx="7704856" cy="400110"/>
          </a:xfrm>
          <a:prstGeom prst="rect">
            <a:avLst/>
          </a:prstGeom>
          <a:noFill/>
        </p:spPr>
        <p:txBody>
          <a:bodyPr wrap="square">
            <a:spAutoFit/>
          </a:bodyPr>
          <a:lstStyle/>
          <a:p>
            <a:pPr algn="l" rtl="0"/>
            <a:r>
              <a:rPr lang="en-US" sz="2000" b="1" i="0" u="none" strike="noStrike" baseline="0" dirty="0">
                <a:solidFill>
                  <a:srgbClr val="000000"/>
                </a:solidFill>
                <a:latin typeface="Times New Roman" panose="02020603050405020304" pitchFamily="18" charset="0"/>
              </a:rPr>
              <a:t>Losses = </a:t>
            </a:r>
            <a:r>
              <a:rPr lang="en-US" sz="2000" i="0" u="none" strike="noStrike" baseline="0" dirty="0">
                <a:solidFill>
                  <a:srgbClr val="000000"/>
                </a:solidFill>
                <a:latin typeface="Times New Roman" panose="02020603050405020304" pitchFamily="18" charset="0"/>
              </a:rPr>
              <a:t>Transmitter Cable losses + Receiver cable losses + Path Loss </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3839E6F-7D77-4616-B140-69E15AA13D31}"/>
              </a:ext>
            </a:extLst>
          </p:cNvPr>
          <p:cNvPicPr>
            <a:picLocks noChangeAspect="1"/>
          </p:cNvPicPr>
          <p:nvPr/>
        </p:nvPicPr>
        <p:blipFill>
          <a:blip r:embed="rId2"/>
          <a:stretch>
            <a:fillRect/>
          </a:stretch>
        </p:blipFill>
        <p:spPr>
          <a:xfrm>
            <a:off x="1427054" y="1371643"/>
            <a:ext cx="5419048" cy="3278457"/>
          </a:xfrm>
          <a:prstGeom prst="rect">
            <a:avLst/>
          </a:prstGeom>
        </p:spPr>
      </p:pic>
      <p:sp>
        <p:nvSpPr>
          <p:cNvPr id="3" name="Right Brace 2">
            <a:extLst>
              <a:ext uri="{FF2B5EF4-FFF2-40B4-BE49-F238E27FC236}">
                <a16:creationId xmlns:a16="http://schemas.microsoft.com/office/drawing/2014/main" id="{B4BF2C9D-7451-40EE-B2E7-8E526CA33F2F}"/>
              </a:ext>
            </a:extLst>
          </p:cNvPr>
          <p:cNvSpPr/>
          <p:nvPr/>
        </p:nvSpPr>
        <p:spPr>
          <a:xfrm rot="5400000">
            <a:off x="4268129" y="-1208723"/>
            <a:ext cx="607742" cy="513101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C75BD84-3074-46AF-BD32-9A032BAC60EC}"/>
              </a:ext>
            </a:extLst>
          </p:cNvPr>
          <p:cNvCxnSpPr>
            <a:cxnSpLocks/>
            <a:stCxn id="3" idx="1"/>
          </p:cNvCxnSpPr>
          <p:nvPr/>
        </p:nvCxnSpPr>
        <p:spPr>
          <a:xfrm flipH="1">
            <a:off x="2987824" y="1660657"/>
            <a:ext cx="1584176" cy="10551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79045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6359-6B7C-475E-A011-47116C66CB4A}"/>
              </a:ext>
            </a:extLst>
          </p:cNvPr>
          <p:cNvSpPr>
            <a:spLocks noGrp="1"/>
          </p:cNvSpPr>
          <p:nvPr>
            <p:ph type="title"/>
          </p:nvPr>
        </p:nvSpPr>
        <p:spPr>
          <a:xfrm>
            <a:off x="4803156" y="211330"/>
            <a:ext cx="4313663" cy="406736"/>
          </a:xfrm>
        </p:spPr>
        <p:txBody>
          <a:bodyPr/>
          <a:lstStyle/>
          <a:p>
            <a:pPr algn="l"/>
            <a:r>
              <a:rPr lang="en-US" sz="1800" b="1" i="0" u="none" strike="noStrike" baseline="0" dirty="0">
                <a:latin typeface="Times New Roman" panose="02020603050405020304" pitchFamily="18" charset="0"/>
              </a:rPr>
              <a:t/>
            </a:r>
            <a:br>
              <a:rPr lang="en-US" sz="1800" b="1" i="0" u="none" strike="noStrike" baseline="0" dirty="0">
                <a:latin typeface="Times New Roman" panose="02020603050405020304" pitchFamily="18" charset="0"/>
              </a:rPr>
            </a:br>
            <a:r>
              <a:rPr lang="en-US" sz="1800" b="1" i="0" u="none" strike="noStrike" baseline="0" dirty="0">
                <a:latin typeface="Times New Roman" panose="02020603050405020304" pitchFamily="18" charset="0"/>
              </a:rPr>
              <a:t>Cable Losses </a:t>
            </a:r>
            <a:r>
              <a:rPr lang="en-US" sz="1800" b="0" i="0" u="none" strike="noStrike" baseline="0" dirty="0">
                <a:latin typeface="Times New Roman" panose="02020603050405020304" pitchFamily="18" charset="0"/>
              </a:rPr>
              <a:t/>
            </a:r>
            <a:br>
              <a:rPr lang="en-US" sz="1800" b="0" i="0" u="none" strike="noStrike" baseline="0" dirty="0">
                <a:latin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E3CD3DF1-8107-4F6C-A6FC-76DD34996068}"/>
              </a:ext>
            </a:extLst>
          </p:cNvPr>
          <p:cNvSpPr>
            <a:spLocks noGrp="1"/>
          </p:cNvSpPr>
          <p:nvPr>
            <p:ph type="sldNum" idx="12"/>
          </p:nvPr>
        </p:nvSpPr>
        <p:spPr/>
        <p:txBody>
          <a:bodyPr/>
          <a:lstStyle/>
          <a:p>
            <a:fld id="{00000000-1234-1234-1234-123412341234}" type="slidenum">
              <a:rPr lang="en" smtClean="0"/>
              <a:pPr/>
              <a:t>12</a:t>
            </a:fld>
            <a:endParaRPr lang="en" dirty="0"/>
          </a:p>
        </p:txBody>
      </p:sp>
      <p:sp>
        <p:nvSpPr>
          <p:cNvPr id="6" name="TextBox 5">
            <a:extLst>
              <a:ext uri="{FF2B5EF4-FFF2-40B4-BE49-F238E27FC236}">
                <a16:creationId xmlns:a16="http://schemas.microsoft.com/office/drawing/2014/main" id="{920BADA2-4994-4C47-8C06-6A46E4C8B333}"/>
              </a:ext>
            </a:extLst>
          </p:cNvPr>
          <p:cNvSpPr txBox="1"/>
          <p:nvPr/>
        </p:nvSpPr>
        <p:spPr>
          <a:xfrm>
            <a:off x="467544" y="1131590"/>
            <a:ext cx="8424936" cy="2610908"/>
          </a:xfrm>
          <a:prstGeom prst="rect">
            <a:avLst/>
          </a:prstGeom>
          <a:noFill/>
        </p:spPr>
        <p:txBody>
          <a:bodyPr wrap="square">
            <a:spAutoFit/>
          </a:bodyPr>
          <a:lstStyle/>
          <a:p>
            <a:pPr algn="just"/>
            <a:r>
              <a:rPr lang="en-US" sz="2400" b="1" i="0" u="none" strike="noStrike" baseline="0" dirty="0">
                <a:solidFill>
                  <a:srgbClr val="000000"/>
                </a:solidFill>
                <a:latin typeface="Times New Roman" panose="02020603050405020304" pitchFamily="18" charset="0"/>
              </a:rPr>
              <a:t>Cable Losses </a:t>
            </a:r>
            <a:endParaRPr lang="en-US" sz="2400" b="0" i="0" u="none" strike="noStrike" baseline="0" dirty="0">
              <a:solidFill>
                <a:srgbClr val="000000"/>
              </a:solidFill>
              <a:latin typeface="Times New Roman" panose="02020603050405020304" pitchFamily="18" charset="0"/>
            </a:endParaRPr>
          </a:p>
          <a:p>
            <a:pPr algn="just">
              <a:lnSpc>
                <a:spcPct val="150000"/>
              </a:lnSpc>
            </a:pPr>
            <a:r>
              <a:rPr lang="en-US" sz="2400" b="0" i="0" u="none" strike="noStrike" baseline="0" dirty="0">
                <a:solidFill>
                  <a:srgbClr val="000000"/>
                </a:solidFill>
                <a:latin typeface="Times New Roman" panose="02020603050405020304" pitchFamily="18" charset="0"/>
              </a:rPr>
              <a:t>Some of the signal energy is lost in the cables, the connectors and other devices, going from the radios to the antennas. </a:t>
            </a:r>
          </a:p>
          <a:p>
            <a:pPr algn="just">
              <a:lnSpc>
                <a:spcPct val="150000"/>
              </a:lnSpc>
            </a:pPr>
            <a:r>
              <a:rPr lang="en-US" sz="2400" b="0" i="0" u="none" strike="noStrike" baseline="0" dirty="0">
                <a:solidFill>
                  <a:srgbClr val="000000"/>
                </a:solidFill>
                <a:latin typeface="Times New Roman" panose="02020603050405020304" pitchFamily="18" charset="0"/>
              </a:rPr>
              <a:t>The loss depends on the type of cable used and on its length</a:t>
            </a:r>
            <a:r>
              <a:rPr lang="en-US" sz="2400" dirty="0">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in the range of 2-3 </a:t>
            </a:r>
            <a:r>
              <a:rPr lang="en-US" sz="2400" b="0" i="0" u="none" strike="noStrike" baseline="0" dirty="0" err="1">
                <a:solidFill>
                  <a:srgbClr val="000000"/>
                </a:solidFill>
                <a:latin typeface="Times New Roman" panose="02020603050405020304" pitchFamily="18" charset="0"/>
              </a:rPr>
              <a:t>dB.</a:t>
            </a:r>
            <a:r>
              <a:rPr lang="en-US" sz="2400" b="0" i="0" u="none" strike="noStrike" baseline="0" dirty="0">
                <a:solidFill>
                  <a:srgbClr val="000000"/>
                </a:solidFill>
                <a:latin typeface="Times New Roman" panose="02020603050405020304" pitchFamily="18" charset="0"/>
              </a:rPr>
              <a:t> It is better to have cables as short as possible. </a:t>
            </a:r>
            <a:endParaRPr lang="en-US" sz="2400" dirty="0"/>
          </a:p>
        </p:txBody>
      </p:sp>
    </p:spTree>
    <p:extLst>
      <p:ext uri="{BB962C8B-B14F-4D97-AF65-F5344CB8AC3E}">
        <p14:creationId xmlns:p14="http://schemas.microsoft.com/office/powerpoint/2010/main" val="395305782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59" y="781897"/>
            <a:ext cx="7848873" cy="3851176"/>
          </a:xfrm>
        </p:spPr>
        <p:txBody>
          <a:bodyPr/>
          <a:lstStyle/>
          <a:p>
            <a:pPr algn="l" rtl="0"/>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dirty="0"/>
          </a:p>
        </p:txBody>
      </p:sp>
      <p:sp>
        <p:nvSpPr>
          <p:cNvPr id="2" name="Rectangle 1"/>
          <p:cNvSpPr/>
          <p:nvPr/>
        </p:nvSpPr>
        <p:spPr>
          <a:xfrm>
            <a:off x="395536" y="732991"/>
            <a:ext cx="8280920" cy="3970318"/>
          </a:xfrm>
          <a:prstGeom prst="rect">
            <a:avLst/>
          </a:prstGeom>
        </p:spPr>
        <p:txBody>
          <a:bodyPr wrap="square">
            <a:spAutoFit/>
          </a:bodyPr>
          <a:lstStyle/>
          <a:p>
            <a:pPr algn="l"/>
            <a:endParaRPr lang="en-US" sz="1800" b="1" i="0" u="none" strike="noStrike" baseline="0" dirty="0">
              <a:solidFill>
                <a:srgbClr val="000000"/>
              </a:solidFill>
              <a:latin typeface="Times New Roman" panose="02020603050405020304" pitchFamily="18" charset="0"/>
            </a:endParaRPr>
          </a:p>
          <a:p>
            <a:endParaRPr lang="en-US" sz="1800" dirty="0">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Path Loss represents the single greatest source of loss in a wireless system. </a:t>
            </a:r>
            <a:endParaRPr lang="en-US" sz="2400" dirty="0">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Path loss in wireless systems can be mainly returned to three sources: </a:t>
            </a:r>
          </a:p>
          <a:p>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Free Space Path Loss </a:t>
            </a:r>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Signal power is diminished by geometric spreading of the wave front, commonly known as free space loss. </a:t>
            </a:r>
          </a:p>
          <a:p>
            <a:endParaRPr lang="en-US" sz="2400" dirty="0">
              <a:latin typeface="Times New Roman" panose="02020603050405020304" pitchFamily="18" charset="0"/>
            </a:endParaRPr>
          </a:p>
        </p:txBody>
      </p:sp>
      <p:sp>
        <p:nvSpPr>
          <p:cNvPr id="8" name="TextBox 7">
            <a:extLst>
              <a:ext uri="{FF2B5EF4-FFF2-40B4-BE49-F238E27FC236}">
                <a16:creationId xmlns:a16="http://schemas.microsoft.com/office/drawing/2014/main" id="{607056DB-6DF5-4C0D-A1D6-2E33C14ABAB8}"/>
              </a:ext>
            </a:extLst>
          </p:cNvPr>
          <p:cNvSpPr txBox="1"/>
          <p:nvPr/>
        </p:nvSpPr>
        <p:spPr>
          <a:xfrm>
            <a:off x="4716016" y="240136"/>
            <a:ext cx="3168352" cy="400110"/>
          </a:xfrm>
          <a:prstGeom prst="rect">
            <a:avLst/>
          </a:prstGeom>
          <a:noFill/>
        </p:spPr>
        <p:txBody>
          <a:bodyPr wrap="square">
            <a:spAutoFit/>
          </a:bodyPr>
          <a:lstStyle/>
          <a:p>
            <a:r>
              <a:rPr lang="en-US" sz="2000" b="1" dirty="0">
                <a:solidFill>
                  <a:schemeClr val="bg1"/>
                </a:solidFill>
                <a:latin typeface="Times New Roman" panose="02020603050405020304" pitchFamily="18" charset="0"/>
                <a:cs typeface="Times New Roman" panose="02020603050405020304" pitchFamily="18" charset="0"/>
              </a:rPr>
              <a:t>Path Loss</a:t>
            </a:r>
            <a:endParaRPr lang="en-US" sz="2000" dirty="0">
              <a:solidFill>
                <a:schemeClr val="bg1"/>
              </a:solidFill>
            </a:endParaRPr>
          </a:p>
        </p:txBody>
      </p:sp>
      <p:sp>
        <p:nvSpPr>
          <p:cNvPr id="9" name="Rectangle: Rounded Corners 8">
            <a:extLst>
              <a:ext uri="{FF2B5EF4-FFF2-40B4-BE49-F238E27FC236}">
                <a16:creationId xmlns:a16="http://schemas.microsoft.com/office/drawing/2014/main" id="{F7D4AA5E-C666-4B23-A93A-36130327B5B4}"/>
              </a:ext>
            </a:extLst>
          </p:cNvPr>
          <p:cNvSpPr/>
          <p:nvPr/>
        </p:nvSpPr>
        <p:spPr>
          <a:xfrm>
            <a:off x="1043608" y="732991"/>
            <a:ext cx="1872208" cy="5040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i="0" u="none" strike="noStrike" baseline="0" dirty="0">
                <a:solidFill>
                  <a:srgbClr val="000000"/>
                </a:solidFill>
                <a:latin typeface="Times New Roman" panose="02020603050405020304" pitchFamily="18" charset="0"/>
              </a:rPr>
              <a:t>Path Loss </a:t>
            </a:r>
            <a:endParaRPr lang="en-US"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17430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89C0D-7B95-4258-8403-C600A28091E9}"/>
              </a:ext>
            </a:extLst>
          </p:cNvPr>
          <p:cNvSpPr>
            <a:spLocks noGrp="1"/>
          </p:cNvSpPr>
          <p:nvPr>
            <p:ph type="sldNum" idx="12"/>
          </p:nvPr>
        </p:nvSpPr>
        <p:spPr/>
        <p:txBody>
          <a:bodyPr/>
          <a:lstStyle/>
          <a:p>
            <a:fld id="{00000000-1234-1234-1234-123412341234}" type="slidenum">
              <a:rPr lang="en" smtClean="0"/>
              <a:pPr/>
              <a:t>14</a:t>
            </a:fld>
            <a:endParaRPr lang="en" dirty="0"/>
          </a:p>
        </p:txBody>
      </p:sp>
      <p:pic>
        <p:nvPicPr>
          <p:cNvPr id="6" name="Picture 5">
            <a:extLst>
              <a:ext uri="{FF2B5EF4-FFF2-40B4-BE49-F238E27FC236}">
                <a16:creationId xmlns:a16="http://schemas.microsoft.com/office/drawing/2014/main" id="{B2A85D13-B96D-45CA-A0D7-DA126B51469F}"/>
              </a:ext>
            </a:extLst>
          </p:cNvPr>
          <p:cNvPicPr>
            <a:picLocks noChangeAspect="1"/>
          </p:cNvPicPr>
          <p:nvPr/>
        </p:nvPicPr>
        <p:blipFill>
          <a:blip r:embed="rId2"/>
          <a:stretch>
            <a:fillRect/>
          </a:stretch>
        </p:blipFill>
        <p:spPr>
          <a:xfrm>
            <a:off x="323528" y="771550"/>
            <a:ext cx="8676456" cy="3839052"/>
          </a:xfrm>
          <a:prstGeom prst="rect">
            <a:avLst/>
          </a:prstGeom>
        </p:spPr>
      </p:pic>
      <p:sp>
        <p:nvSpPr>
          <p:cNvPr id="5" name="Title 4">
            <a:extLst>
              <a:ext uri="{FF2B5EF4-FFF2-40B4-BE49-F238E27FC236}">
                <a16:creationId xmlns:a16="http://schemas.microsoft.com/office/drawing/2014/main" id="{BAFD8972-0D24-414A-AB55-13CF65351A4B}"/>
              </a:ext>
            </a:extLst>
          </p:cNvPr>
          <p:cNvSpPr txBox="1">
            <a:spLocks noGrp="1"/>
          </p:cNvSpPr>
          <p:nvPr>
            <p:ph type="title"/>
          </p:nvPr>
        </p:nvSpPr>
        <p:spPr>
          <a:xfrm>
            <a:off x="4658744" y="143719"/>
            <a:ext cx="4313238" cy="492412"/>
          </a:xfrm>
          <a:prstGeom prst="rect">
            <a:avLst/>
          </a:prstGeom>
          <a:noFill/>
        </p:spPr>
        <p:txBody>
          <a:bodyPr wrap="square">
            <a:spAutoFit/>
          </a:bodyPr>
          <a:lstStyle/>
          <a:p>
            <a:pPr algn="l"/>
            <a:r>
              <a:rPr lang="en-US" sz="2000" b="1" dirty="0">
                <a:solidFill>
                  <a:schemeClr val="bg1"/>
                </a:solidFill>
                <a:latin typeface="Times New Roman" panose="02020603050405020304" pitchFamily="18" charset="0"/>
                <a:cs typeface="Times New Roman" panose="02020603050405020304" pitchFamily="18" charset="0"/>
              </a:rPr>
              <a:t>Path Loss</a:t>
            </a:r>
            <a:endParaRPr lang="en-US" sz="2000" dirty="0">
              <a:solidFill>
                <a:schemeClr val="bg1"/>
              </a:solidFill>
            </a:endParaRPr>
          </a:p>
        </p:txBody>
      </p:sp>
    </p:spTree>
    <p:extLst>
      <p:ext uri="{BB962C8B-B14F-4D97-AF65-F5344CB8AC3E}">
        <p14:creationId xmlns:p14="http://schemas.microsoft.com/office/powerpoint/2010/main" val="26819866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1800" y="195486"/>
            <a:ext cx="4313663" cy="406736"/>
          </a:xfrm>
        </p:spPr>
        <p:txBody>
          <a:bodyPr/>
          <a:lstStyle/>
          <a:p>
            <a:r>
              <a:rPr lang="en-US" sz="2000" b="1" dirty="0">
                <a:latin typeface="Times New Roman" panose="02020603050405020304" pitchFamily="18" charset="0"/>
                <a:cs typeface="Times New Roman" panose="02020603050405020304" pitchFamily="18" charset="0"/>
              </a:rPr>
              <a:t>Free Space Path Loss</a:t>
            </a:r>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dirty="0"/>
          </a:p>
        </p:txBody>
      </p:sp>
      <p:pic>
        <p:nvPicPr>
          <p:cNvPr id="5" name="Picture 4">
            <a:extLst>
              <a:ext uri="{FF2B5EF4-FFF2-40B4-BE49-F238E27FC236}">
                <a16:creationId xmlns:a16="http://schemas.microsoft.com/office/drawing/2014/main" id="{78A9543C-93EB-499C-8A4C-AF653100005B}"/>
              </a:ext>
            </a:extLst>
          </p:cNvPr>
          <p:cNvPicPr>
            <a:picLocks noChangeAspect="1"/>
          </p:cNvPicPr>
          <p:nvPr/>
        </p:nvPicPr>
        <p:blipFill>
          <a:blip r:embed="rId2"/>
          <a:stretch>
            <a:fillRect/>
          </a:stretch>
        </p:blipFill>
        <p:spPr>
          <a:xfrm>
            <a:off x="2596240" y="1347614"/>
            <a:ext cx="4136000" cy="1477328"/>
          </a:xfrm>
          <a:prstGeom prst="rect">
            <a:avLst/>
          </a:prstGeom>
        </p:spPr>
      </p:pic>
      <p:sp>
        <p:nvSpPr>
          <p:cNvPr id="8" name="TextBox 7">
            <a:extLst>
              <a:ext uri="{FF2B5EF4-FFF2-40B4-BE49-F238E27FC236}">
                <a16:creationId xmlns:a16="http://schemas.microsoft.com/office/drawing/2014/main" id="{F0FB780B-ECAA-4095-959B-35F913A2266B}"/>
              </a:ext>
            </a:extLst>
          </p:cNvPr>
          <p:cNvSpPr txBox="1"/>
          <p:nvPr/>
        </p:nvSpPr>
        <p:spPr>
          <a:xfrm>
            <a:off x="832044" y="2875504"/>
            <a:ext cx="7848872" cy="1477328"/>
          </a:xfrm>
          <a:prstGeom prst="rect">
            <a:avLst/>
          </a:prstGeom>
          <a:noFill/>
        </p:spPr>
        <p:txBody>
          <a:bodyPr wrap="square">
            <a:spAutoFit/>
          </a:bodyPr>
          <a:lstStyle/>
          <a:p>
            <a:r>
              <a:rPr lang="en-US" sz="1800" b="1" i="0" u="none" strike="noStrike" baseline="0" dirty="0">
                <a:solidFill>
                  <a:srgbClr val="000000"/>
                </a:solidFill>
                <a:latin typeface="Times New Roman" panose="02020603050405020304" pitchFamily="18" charset="0"/>
              </a:rPr>
              <a:t>Where: </a:t>
            </a:r>
          </a:p>
          <a:p>
            <a:r>
              <a:rPr lang="en-US" sz="1800" b="0" i="0" u="none" strike="noStrike" baseline="0" dirty="0">
                <a:solidFill>
                  <a:srgbClr val="000000"/>
                </a:solidFill>
                <a:latin typeface="Times New Roman" panose="02020603050405020304" pitchFamily="18" charset="0"/>
              </a:rPr>
              <a:t>- λ	 is the signal wavelength (in meters). </a:t>
            </a:r>
          </a:p>
          <a:p>
            <a:r>
              <a:rPr lang="en-US" sz="1800" b="0" i="0" u="none" strike="noStrike" baseline="0" dirty="0">
                <a:solidFill>
                  <a:srgbClr val="000000"/>
                </a:solidFill>
                <a:latin typeface="Times New Roman" panose="02020603050405020304" pitchFamily="18" charset="0"/>
              </a:rPr>
              <a:t>- f	 is the signal frequency (in Hertz). </a:t>
            </a:r>
          </a:p>
          <a:p>
            <a:r>
              <a:rPr lang="en-US" sz="1800" b="0" i="0" u="none" strike="noStrike" baseline="0" dirty="0">
                <a:solidFill>
                  <a:srgbClr val="000000"/>
                </a:solidFill>
                <a:latin typeface="Times New Roman" panose="02020603050405020304" pitchFamily="18" charset="0"/>
              </a:rPr>
              <a:t>- d	 is the distance from the transmitter (in meters). </a:t>
            </a:r>
          </a:p>
          <a:p>
            <a:r>
              <a:rPr lang="en-US" sz="1800" b="0" i="0" u="none" strike="noStrike" baseline="0" dirty="0">
                <a:solidFill>
                  <a:srgbClr val="000000"/>
                </a:solidFill>
                <a:latin typeface="Times New Roman" panose="02020603050405020304" pitchFamily="18" charset="0"/>
              </a:rPr>
              <a:t>- c 	is the speed of light in a vacuum, 2.99792458 × 108 meters per second. </a:t>
            </a:r>
          </a:p>
        </p:txBody>
      </p:sp>
      <p:sp>
        <p:nvSpPr>
          <p:cNvPr id="7" name="TextBox 6">
            <a:extLst>
              <a:ext uri="{FF2B5EF4-FFF2-40B4-BE49-F238E27FC236}">
                <a16:creationId xmlns:a16="http://schemas.microsoft.com/office/drawing/2014/main" id="{4A576051-088B-4520-A82D-55B72643D34B}"/>
              </a:ext>
            </a:extLst>
          </p:cNvPr>
          <p:cNvSpPr txBox="1"/>
          <p:nvPr/>
        </p:nvSpPr>
        <p:spPr>
          <a:xfrm>
            <a:off x="1064609" y="811156"/>
            <a:ext cx="6020854" cy="400110"/>
          </a:xfrm>
          <a:prstGeom prst="rect">
            <a:avLst/>
          </a:prstGeom>
          <a:noFill/>
        </p:spPr>
        <p:txBody>
          <a:bodyPr wrap="square">
            <a:spAutoFit/>
          </a:bodyPr>
          <a:lstStyle/>
          <a:p>
            <a:r>
              <a:rPr lang="en-US" sz="2000" b="0" i="0" u="none" strike="noStrike" baseline="0" dirty="0">
                <a:solidFill>
                  <a:srgbClr val="000000"/>
                </a:solidFill>
                <a:latin typeface="Times New Roman" panose="02020603050405020304" pitchFamily="18" charset="0"/>
              </a:rPr>
              <a:t>The formula for Free Space Path Loss LFS (in dB) is: </a:t>
            </a:r>
            <a:endParaRPr lang="en-US" sz="2000" dirty="0"/>
          </a:p>
        </p:txBody>
      </p:sp>
    </p:spTree>
    <p:extLst>
      <p:ext uri="{BB962C8B-B14F-4D97-AF65-F5344CB8AC3E}">
        <p14:creationId xmlns:p14="http://schemas.microsoft.com/office/powerpoint/2010/main" val="1783344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7984" y="195486"/>
            <a:ext cx="4313663" cy="406736"/>
          </a:xfrm>
        </p:spPr>
        <p:txBody>
          <a:bodyPr/>
          <a:lstStyle/>
          <a:p>
            <a:pPr algn="l"/>
            <a:r>
              <a:rPr lang="en-US" sz="2000" b="1" dirty="0">
                <a:latin typeface="Times New Roman" panose="02020603050405020304" pitchFamily="18" charset="0"/>
                <a:cs typeface="Times New Roman" panose="02020603050405020304" pitchFamily="18" charset="0"/>
              </a:rPr>
              <a:t>Attenuation</a:t>
            </a:r>
          </a:p>
        </p:txBody>
      </p:sp>
      <p:sp>
        <p:nvSpPr>
          <p:cNvPr id="4" name="Slide Number Placeholder 3"/>
          <p:cNvSpPr>
            <a:spLocks noGrp="1"/>
          </p:cNvSpPr>
          <p:nvPr>
            <p:ph type="sldNum" idx="12"/>
          </p:nvPr>
        </p:nvSpPr>
        <p:spPr/>
        <p:txBody>
          <a:bodyPr/>
          <a:lstStyle/>
          <a:p>
            <a:fld id="{00000000-1234-1234-1234-123412341234}" type="slidenum">
              <a:rPr lang="en" smtClean="0"/>
              <a:pPr/>
              <a:t>16</a:t>
            </a:fld>
            <a:endParaRPr lang="en" dirty="0"/>
          </a:p>
        </p:txBody>
      </p:sp>
      <p:sp>
        <p:nvSpPr>
          <p:cNvPr id="7" name="TextBox 6">
            <a:extLst>
              <a:ext uri="{FF2B5EF4-FFF2-40B4-BE49-F238E27FC236}">
                <a16:creationId xmlns:a16="http://schemas.microsoft.com/office/drawing/2014/main" id="{CDE1C8A4-2CA9-4402-A342-E2EA69F34286}"/>
              </a:ext>
            </a:extLst>
          </p:cNvPr>
          <p:cNvSpPr txBox="1"/>
          <p:nvPr/>
        </p:nvSpPr>
        <p:spPr>
          <a:xfrm>
            <a:off x="721882" y="915566"/>
            <a:ext cx="8170597" cy="3231654"/>
          </a:xfrm>
          <a:prstGeom prst="rect">
            <a:avLst/>
          </a:prstGeom>
          <a:noFill/>
        </p:spPr>
        <p:txBody>
          <a:bodyPr wrap="square">
            <a:spAutoFit/>
          </a:bodyPr>
          <a:lstStyle/>
          <a:p>
            <a:pPr algn="l"/>
            <a:endParaRPr lang="en-US" sz="1200" b="0" i="0" u="none" strike="noStrike" baseline="0" dirty="0">
              <a:solidFill>
                <a:srgbClr val="000000"/>
              </a:solidFill>
              <a:latin typeface="Wingdings" panose="05000000000000000000" pitchFamily="2" charset="2"/>
            </a:endParaRPr>
          </a:p>
          <a:p>
            <a:pPr algn="just"/>
            <a:r>
              <a:rPr lang="en-US" sz="2400" b="0" i="0" u="none" strike="noStrike" baseline="0" dirty="0">
                <a:solidFill>
                  <a:srgbClr val="000000"/>
                </a:solidFill>
                <a:latin typeface="Times New Roman" panose="02020603050405020304" pitchFamily="18" charset="0"/>
              </a:rPr>
              <a:t>The second contribution to the path loss is given by attenuation. This takes place as some of the signal power is absorbed when the wave passes through solid objects such as </a:t>
            </a:r>
            <a:r>
              <a:rPr lang="en-US" sz="2400" b="0" i="0" u="none" strike="noStrike" baseline="0" dirty="0">
                <a:solidFill>
                  <a:srgbClr val="000000"/>
                </a:solidFill>
                <a:highlight>
                  <a:srgbClr val="FFFFFF"/>
                </a:highlight>
                <a:latin typeface="Times New Roman" panose="02020603050405020304" pitchFamily="18" charset="0"/>
              </a:rPr>
              <a:t>trees</a:t>
            </a:r>
            <a:r>
              <a:rPr lang="en-US" sz="24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highlight>
                  <a:srgbClr val="FFFFFF"/>
                </a:highlight>
                <a:latin typeface="Times New Roman" panose="02020603050405020304" pitchFamily="18" charset="0"/>
              </a:rPr>
              <a:t>walls</a:t>
            </a:r>
            <a:r>
              <a:rPr lang="en-US" sz="2400" b="0" i="0" u="none" strike="noStrike" baseline="0" dirty="0">
                <a:solidFill>
                  <a:srgbClr val="000000"/>
                </a:solidFill>
                <a:latin typeface="Times New Roman" panose="02020603050405020304" pitchFamily="18" charset="0"/>
              </a:rPr>
              <a:t>, </a:t>
            </a:r>
            <a:r>
              <a:rPr lang="en-US" sz="2400" b="0" i="0" u="none" strike="noStrike" baseline="0" dirty="0">
                <a:solidFill>
                  <a:srgbClr val="000000"/>
                </a:solidFill>
                <a:highlight>
                  <a:srgbClr val="FFFFFF"/>
                </a:highlight>
                <a:latin typeface="Times New Roman" panose="02020603050405020304" pitchFamily="18" charset="0"/>
              </a:rPr>
              <a:t>windows</a:t>
            </a:r>
            <a:r>
              <a:rPr lang="en-US" sz="2400" b="0" i="0" u="none" strike="noStrike" baseline="0" dirty="0">
                <a:solidFill>
                  <a:srgbClr val="000000"/>
                </a:solidFill>
                <a:latin typeface="Times New Roman" panose="02020603050405020304" pitchFamily="18" charset="0"/>
              </a:rPr>
              <a:t> and </a:t>
            </a:r>
            <a:r>
              <a:rPr lang="en-US" sz="2400" b="0" i="0" u="none" strike="noStrike" baseline="0" dirty="0">
                <a:solidFill>
                  <a:srgbClr val="000000"/>
                </a:solidFill>
                <a:highlight>
                  <a:srgbClr val="FFFFFF"/>
                </a:highlight>
                <a:latin typeface="Times New Roman" panose="02020603050405020304" pitchFamily="18" charset="0"/>
              </a:rPr>
              <a:t>floors</a:t>
            </a:r>
            <a:r>
              <a:rPr lang="en-US" sz="2400" b="0" i="0" u="none" strike="noStrike" baseline="0" dirty="0">
                <a:solidFill>
                  <a:srgbClr val="000000"/>
                </a:solidFill>
                <a:latin typeface="Times New Roman" panose="02020603050405020304" pitchFamily="18" charset="0"/>
              </a:rPr>
              <a:t> of buildings. Attenuation can vary greatly depending upon the structure of the object the signal is passing through, and it is very difficult to quantify. The most convenient way to express its contribution to the total loss is by adding an “allowed loss” to the free space. </a:t>
            </a:r>
            <a:endParaRPr lang="en-US" sz="2400" dirty="0"/>
          </a:p>
        </p:txBody>
      </p:sp>
      <p:sp>
        <p:nvSpPr>
          <p:cNvPr id="5" name="Rectangle: Rounded Corners 4">
            <a:extLst>
              <a:ext uri="{FF2B5EF4-FFF2-40B4-BE49-F238E27FC236}">
                <a16:creationId xmlns:a16="http://schemas.microsoft.com/office/drawing/2014/main" id="{D3CDD510-C87E-481B-BB03-214D4A63EDDC}"/>
              </a:ext>
            </a:extLst>
          </p:cNvPr>
          <p:cNvSpPr/>
          <p:nvPr/>
        </p:nvSpPr>
        <p:spPr>
          <a:xfrm>
            <a:off x="971600" y="542436"/>
            <a:ext cx="1872208" cy="5040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0" u="none" strike="noStrike" baseline="0" dirty="0">
                <a:solidFill>
                  <a:srgbClr val="000000"/>
                </a:solidFill>
                <a:latin typeface="Times New Roman" panose="02020603050405020304" pitchFamily="18" charset="0"/>
              </a:rPr>
              <a:t>Attenuation </a:t>
            </a:r>
            <a:endParaRPr lang="en-US"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3778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95486"/>
            <a:ext cx="2088232" cy="406736"/>
          </a:xfrm>
        </p:spPr>
        <p:txBody>
          <a:bodyPr/>
          <a:lstStyle/>
          <a:p>
            <a:r>
              <a:rPr lang="en-US" sz="2000" b="1" dirty="0">
                <a:latin typeface="Times New Roman" panose="02020603050405020304" pitchFamily="18" charset="0"/>
                <a:cs typeface="Times New Roman" panose="02020603050405020304" pitchFamily="18" charset="0"/>
              </a:rPr>
              <a:t>Link Obstacles</a:t>
            </a: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 smtClean="0"/>
              <a:pPr/>
              <a:t>17</a:t>
            </a:fld>
            <a:endParaRPr lang="en" dirty="0"/>
          </a:p>
        </p:txBody>
      </p:sp>
      <p:pic>
        <p:nvPicPr>
          <p:cNvPr id="6" name="Picture 5">
            <a:extLst>
              <a:ext uri="{FF2B5EF4-FFF2-40B4-BE49-F238E27FC236}">
                <a16:creationId xmlns:a16="http://schemas.microsoft.com/office/drawing/2014/main" id="{D61059C2-9C55-4006-8ABB-3CA7EEB6FD4E}"/>
              </a:ext>
            </a:extLst>
          </p:cNvPr>
          <p:cNvPicPr>
            <a:picLocks noChangeAspect="1"/>
          </p:cNvPicPr>
          <p:nvPr/>
        </p:nvPicPr>
        <p:blipFill>
          <a:blip r:embed="rId2"/>
          <a:stretch>
            <a:fillRect/>
          </a:stretch>
        </p:blipFill>
        <p:spPr>
          <a:xfrm>
            <a:off x="825081" y="2139702"/>
            <a:ext cx="7493838" cy="2088232"/>
          </a:xfrm>
          <a:prstGeom prst="rect">
            <a:avLst/>
          </a:prstGeom>
        </p:spPr>
      </p:pic>
      <p:sp>
        <p:nvSpPr>
          <p:cNvPr id="7" name="TextBox 6">
            <a:extLst>
              <a:ext uri="{FF2B5EF4-FFF2-40B4-BE49-F238E27FC236}">
                <a16:creationId xmlns:a16="http://schemas.microsoft.com/office/drawing/2014/main" id="{0710500C-03E0-4C59-AFA3-4B7AED9E15DE}"/>
              </a:ext>
            </a:extLst>
          </p:cNvPr>
          <p:cNvSpPr txBox="1"/>
          <p:nvPr/>
        </p:nvSpPr>
        <p:spPr>
          <a:xfrm>
            <a:off x="825080" y="1060173"/>
            <a:ext cx="7995392" cy="707886"/>
          </a:xfrm>
          <a:prstGeom prst="rect">
            <a:avLst/>
          </a:prstGeom>
          <a:noFill/>
        </p:spPr>
        <p:txBody>
          <a:bodyPr wrap="square">
            <a:spAutoFit/>
          </a:bodyPr>
          <a:lstStyle/>
          <a:p>
            <a:r>
              <a:rPr lang="en-US" sz="2000" b="0" i="0" u="none" strike="noStrike" baseline="0" dirty="0">
                <a:solidFill>
                  <a:srgbClr val="000000"/>
                </a:solidFill>
                <a:latin typeface="Times New Roman" panose="02020603050405020304" pitchFamily="18" charset="0"/>
              </a:rPr>
              <a:t>Typical attenuations through the different obstacles are presented in the following table. </a:t>
            </a:r>
            <a:endParaRPr lang="en-US" sz="2000" dirty="0"/>
          </a:p>
        </p:txBody>
      </p:sp>
    </p:spTree>
    <p:extLst>
      <p:ext uri="{BB962C8B-B14F-4D97-AF65-F5344CB8AC3E}">
        <p14:creationId xmlns:p14="http://schemas.microsoft.com/office/powerpoint/2010/main" val="1519891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7A4F-786D-402A-BD91-CB62C84A46DC}"/>
              </a:ext>
            </a:extLst>
          </p:cNvPr>
          <p:cNvSpPr>
            <a:spLocks noGrp="1"/>
          </p:cNvSpPr>
          <p:nvPr>
            <p:ph type="title"/>
          </p:nvPr>
        </p:nvSpPr>
        <p:spPr>
          <a:xfrm>
            <a:off x="4716016" y="169328"/>
            <a:ext cx="4313663" cy="406736"/>
          </a:xfrm>
        </p:spPr>
        <p:txBody>
          <a:bodyPr/>
          <a:lstStyle/>
          <a:p>
            <a:pPr algn="l"/>
            <a:r>
              <a:rPr lang="en-US" sz="1800" b="1" dirty="0">
                <a:latin typeface="Times New Roman" panose="02020603050405020304" pitchFamily="18" charset="0"/>
                <a:cs typeface="Times New Roman" panose="02020603050405020304" pitchFamily="18" charset="0"/>
              </a:rPr>
              <a:t>Link Obstacles</a:t>
            </a:r>
            <a:endParaRPr lang="en-US" dirty="0"/>
          </a:p>
        </p:txBody>
      </p:sp>
      <p:sp>
        <p:nvSpPr>
          <p:cNvPr id="4" name="Slide Number Placeholder 3">
            <a:extLst>
              <a:ext uri="{FF2B5EF4-FFF2-40B4-BE49-F238E27FC236}">
                <a16:creationId xmlns:a16="http://schemas.microsoft.com/office/drawing/2014/main" id="{E0397412-74AC-418F-B165-4073CCEC6CA6}"/>
              </a:ext>
            </a:extLst>
          </p:cNvPr>
          <p:cNvSpPr>
            <a:spLocks noGrp="1"/>
          </p:cNvSpPr>
          <p:nvPr>
            <p:ph type="sldNum" idx="12"/>
          </p:nvPr>
        </p:nvSpPr>
        <p:spPr/>
        <p:txBody>
          <a:bodyPr/>
          <a:lstStyle/>
          <a:p>
            <a:fld id="{00000000-1234-1234-1234-123412341234}" type="slidenum">
              <a:rPr lang="en" smtClean="0"/>
              <a:pPr/>
              <a:t>18</a:t>
            </a:fld>
            <a:endParaRPr lang="en" dirty="0"/>
          </a:p>
        </p:txBody>
      </p:sp>
      <p:pic>
        <p:nvPicPr>
          <p:cNvPr id="8" name="Picture 7">
            <a:extLst>
              <a:ext uri="{FF2B5EF4-FFF2-40B4-BE49-F238E27FC236}">
                <a16:creationId xmlns:a16="http://schemas.microsoft.com/office/drawing/2014/main" id="{0CA85AFD-AF88-4F2A-82D5-A1D29BDB80B8}"/>
              </a:ext>
            </a:extLst>
          </p:cNvPr>
          <p:cNvPicPr>
            <a:picLocks noChangeAspect="1"/>
          </p:cNvPicPr>
          <p:nvPr/>
        </p:nvPicPr>
        <p:blipFill>
          <a:blip r:embed="rId2"/>
          <a:stretch>
            <a:fillRect/>
          </a:stretch>
        </p:blipFill>
        <p:spPr>
          <a:xfrm>
            <a:off x="575836" y="771550"/>
            <a:ext cx="7992328" cy="3795886"/>
          </a:xfrm>
          <a:prstGeom prst="rect">
            <a:avLst/>
          </a:prstGeom>
        </p:spPr>
      </p:pic>
    </p:spTree>
    <p:extLst>
      <p:ext uri="{BB962C8B-B14F-4D97-AF65-F5344CB8AC3E}">
        <p14:creationId xmlns:p14="http://schemas.microsoft.com/office/powerpoint/2010/main" val="813843225"/>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8682" y="195486"/>
            <a:ext cx="4313663" cy="406736"/>
          </a:xfrm>
        </p:spPr>
        <p:txBody>
          <a:bodyPr/>
          <a:lstStyle/>
          <a:p>
            <a:pPr algn="l"/>
            <a:r>
              <a:rPr lang="en-US" sz="2000" b="1" dirty="0">
                <a:latin typeface="Times New Roman" panose="02020603050405020304" pitchFamily="18" charset="0"/>
                <a:cs typeface="Times New Roman" panose="02020603050405020304" pitchFamily="18" charset="0"/>
              </a:rPr>
              <a:t>Scattering</a:t>
            </a:r>
          </a:p>
        </p:txBody>
      </p:sp>
      <p:sp>
        <p:nvSpPr>
          <p:cNvPr id="4" name="Slide Number Placeholder 3"/>
          <p:cNvSpPr>
            <a:spLocks noGrp="1"/>
          </p:cNvSpPr>
          <p:nvPr>
            <p:ph type="sldNum" idx="12"/>
          </p:nvPr>
        </p:nvSpPr>
        <p:spPr/>
        <p:txBody>
          <a:bodyPr/>
          <a:lstStyle/>
          <a:p>
            <a:fld id="{00000000-1234-1234-1234-123412341234}" type="slidenum">
              <a:rPr lang="en" smtClean="0"/>
              <a:pPr/>
              <a:t>19</a:t>
            </a:fld>
            <a:endParaRPr lang="en" dirty="0"/>
          </a:p>
        </p:txBody>
      </p:sp>
      <p:sp>
        <p:nvSpPr>
          <p:cNvPr id="6" name="TextBox 5">
            <a:extLst>
              <a:ext uri="{FF2B5EF4-FFF2-40B4-BE49-F238E27FC236}">
                <a16:creationId xmlns:a16="http://schemas.microsoft.com/office/drawing/2014/main" id="{93F2D006-02F5-499C-9697-A1E2713AE185}"/>
              </a:ext>
            </a:extLst>
          </p:cNvPr>
          <p:cNvSpPr txBox="1"/>
          <p:nvPr/>
        </p:nvSpPr>
        <p:spPr>
          <a:xfrm>
            <a:off x="486214" y="1786920"/>
            <a:ext cx="8424936" cy="1569660"/>
          </a:xfrm>
          <a:prstGeom prst="rect">
            <a:avLst/>
          </a:prstGeom>
          <a:noFill/>
        </p:spPr>
        <p:txBody>
          <a:bodyPr wrap="square">
            <a:spAutoFit/>
          </a:bodyPr>
          <a:lstStyle/>
          <a:p>
            <a:pPr algn="just"/>
            <a:r>
              <a:rPr lang="en-US" sz="2400" b="0" i="0" u="none" strike="noStrike" baseline="0" dirty="0">
                <a:solidFill>
                  <a:srgbClr val="000000"/>
                </a:solidFill>
                <a:latin typeface="Times New Roman" panose="02020603050405020304" pitchFamily="18" charset="0"/>
                <a:cs typeface="Times New Roman" panose="02020603050405020304" pitchFamily="18" charset="0"/>
              </a:rPr>
              <a:t>Practically, an exponent of 1.5 can be used in an outdoor environment with trees, while one of 2 can be used for an indoor environment. </a:t>
            </a:r>
          </a:p>
          <a:p>
            <a:pPr algn="just"/>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C7707AF-6CFB-41EA-9392-961451B7035C}"/>
              </a:ext>
            </a:extLst>
          </p:cNvPr>
          <p:cNvSpPr/>
          <p:nvPr/>
        </p:nvSpPr>
        <p:spPr>
          <a:xfrm>
            <a:off x="971600" y="542436"/>
            <a:ext cx="1872208" cy="5040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0" u="none" strike="noStrike" baseline="0" dirty="0">
                <a:solidFill>
                  <a:srgbClr val="000000"/>
                </a:solidFill>
                <a:latin typeface="Times New Roman" panose="02020603050405020304" pitchFamily="18" charset="0"/>
              </a:rPr>
              <a:t>Scattering </a:t>
            </a:r>
            <a:endParaRPr lang="en-US"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10326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624" y="555526"/>
            <a:ext cx="6768752" cy="3851176"/>
          </a:xfrm>
        </p:spPr>
        <p:txBody>
          <a:bodyPr/>
          <a:lstStyle/>
          <a:p>
            <a:pPr algn="l" rtl="0"/>
            <a:r>
              <a:rPr lang="en-US" sz="2400" b="1" dirty="0">
                <a:solidFill>
                  <a:schemeClr val="tx1"/>
                </a:solidFill>
                <a:latin typeface="Times New Roman" panose="02020603050405020304" pitchFamily="18" charset="0"/>
                <a:cs typeface="Times New Roman" panose="02020603050405020304" pitchFamily="18" charset="0"/>
              </a:rPr>
              <a:t>The lecture aims:</a:t>
            </a:r>
          </a:p>
          <a:p>
            <a:pPr algn="l" rtl="0"/>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Illustrate the WIMAX Technology</a:t>
            </a:r>
          </a:p>
          <a:p>
            <a:pPr marL="419100" indent="-342900" algn="l" rtl="0">
              <a:buFontTx/>
              <a:buChar char="-"/>
            </a:pPr>
            <a:r>
              <a:rPr lang="en-US" sz="2400" dirty="0">
                <a:solidFill>
                  <a:schemeClr val="tx1"/>
                </a:solidFill>
                <a:latin typeface="Times New Roman" panose="02020603050405020304" pitchFamily="18" charset="0"/>
                <a:cs typeface="Times New Roman" panose="02020603050405020304" pitchFamily="18" charset="0"/>
              </a:rPr>
              <a:t>Antennas gains</a:t>
            </a:r>
          </a:p>
          <a:p>
            <a:pPr marL="419100" indent="-342900" algn="l" rtl="0">
              <a:buFontTx/>
              <a:buChar char="-"/>
            </a:pPr>
            <a:r>
              <a:rPr lang="en-US" sz="2400" dirty="0">
                <a:solidFill>
                  <a:schemeClr val="tx1"/>
                </a:solidFill>
                <a:latin typeface="Times New Roman" panose="02020603050405020304" pitchFamily="18" charset="0"/>
                <a:cs typeface="Times New Roman" panose="02020603050405020304" pitchFamily="18" charset="0"/>
              </a:rPr>
              <a:t>WIMAX Link Budget</a:t>
            </a:r>
          </a:p>
          <a:p>
            <a:pPr marL="419100" indent="-342900" algn="l" rtl="0">
              <a:buFontTx/>
              <a:buChar char="-"/>
            </a:pPr>
            <a:r>
              <a:rPr lang="en-US" sz="2400" dirty="0">
                <a:solidFill>
                  <a:schemeClr val="tx1"/>
                </a:solidFill>
                <a:latin typeface="Times New Roman" panose="02020603050405020304" pitchFamily="18" charset="0"/>
                <a:cs typeface="Times New Roman" panose="02020603050405020304" pitchFamily="18" charset="0"/>
              </a:rPr>
              <a:t>Link Impairments</a:t>
            </a:r>
          </a:p>
          <a:p>
            <a:pPr marL="419100" indent="-342900" algn="l" rtl="0">
              <a:buFontTx/>
              <a:buChar char="-"/>
            </a:pPr>
            <a:r>
              <a:rPr lang="en-US" sz="2400" dirty="0">
                <a:solidFill>
                  <a:schemeClr val="tx1"/>
                </a:solidFill>
                <a:latin typeface="Times New Roman" panose="02020603050405020304" pitchFamily="18" charset="0"/>
                <a:cs typeface="Times New Roman" panose="02020603050405020304" pitchFamily="18" charset="0"/>
              </a:rPr>
              <a:t>Link Budget Calculation</a:t>
            </a:r>
          </a:p>
        </p:txBody>
      </p:sp>
      <p:sp>
        <p:nvSpPr>
          <p:cNvPr id="4" name="Slide Number Placeholder 3"/>
          <p:cNvSpPr>
            <a:spLocks noGrp="1"/>
          </p:cNvSpPr>
          <p:nvPr>
            <p:ph type="sldNum" idx="12"/>
          </p:nvPr>
        </p:nvSpPr>
        <p:spPr/>
        <p:txBody>
          <a:bodyPr/>
          <a:lstStyle/>
          <a:p>
            <a:fld id="{00000000-1234-1234-1234-123412341234}" type="slidenum">
              <a:rPr lang="en" smtClean="0"/>
              <a:pPr/>
              <a:t>2</a:t>
            </a:fld>
            <a:endParaRPr lang="en" dirty="0"/>
          </a:p>
        </p:txBody>
      </p:sp>
      <p:sp>
        <p:nvSpPr>
          <p:cNvPr id="5" name="Title 1"/>
          <p:cNvSpPr>
            <a:spLocks noGrp="1"/>
          </p:cNvSpPr>
          <p:nvPr>
            <p:ph type="title"/>
          </p:nvPr>
        </p:nvSpPr>
        <p:spPr>
          <a:xfrm>
            <a:off x="1547664" y="352158"/>
            <a:ext cx="4313663" cy="406736"/>
          </a:xfrm>
        </p:spPr>
        <p:txBody>
          <a:bodyPr/>
          <a:lstStyle/>
          <a:p>
            <a:r>
              <a:rPr lang="en-US" altLang="en-US" sz="2400" dirty="0">
                <a:latin typeface="Times New Roman" panose="02020603050405020304" pitchFamily="18" charset="0"/>
                <a:cs typeface="Times New Roman" panose="02020603050405020304" pitchFamily="18" charset="0"/>
              </a:rPr>
              <a:t>Aims</a:t>
            </a:r>
            <a:r>
              <a:rPr lang="en-US" altLang="en-US" dirty="0"/>
              <a:t/>
            </a:r>
            <a:br>
              <a:rPr lang="en-US" altLang="en-US" dirty="0"/>
            </a:br>
            <a:endParaRPr lang="en-US" dirty="0"/>
          </a:p>
        </p:txBody>
      </p:sp>
    </p:spTree>
    <p:extLst>
      <p:ext uri="{BB962C8B-B14F-4D97-AF65-F5344CB8AC3E}">
        <p14:creationId xmlns:p14="http://schemas.microsoft.com/office/powerpoint/2010/main" val="250110142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20</a:t>
            </a:fld>
            <a:endParaRPr lang="en" dirty="0"/>
          </a:p>
        </p:txBody>
      </p:sp>
      <p:sp>
        <p:nvSpPr>
          <p:cNvPr id="6" name="TextBox 5">
            <a:extLst>
              <a:ext uri="{FF2B5EF4-FFF2-40B4-BE49-F238E27FC236}">
                <a16:creationId xmlns:a16="http://schemas.microsoft.com/office/drawing/2014/main" id="{6D73CF9B-1789-471F-8E84-F562E2F9DFDC}"/>
              </a:ext>
            </a:extLst>
          </p:cNvPr>
          <p:cNvSpPr txBox="1"/>
          <p:nvPr/>
        </p:nvSpPr>
        <p:spPr>
          <a:xfrm>
            <a:off x="611560" y="987574"/>
            <a:ext cx="8244916" cy="3046988"/>
          </a:xfrm>
          <a:prstGeom prst="rect">
            <a:avLst/>
          </a:prstGeom>
          <a:noFill/>
        </p:spPr>
        <p:txBody>
          <a:bodyPr wrap="square">
            <a:spAutoFit/>
          </a:bodyPr>
          <a:lstStyle/>
          <a:p>
            <a:pPr algn="just"/>
            <a:r>
              <a:rPr lang="en-US" sz="2400" b="1" i="0" u="none" strike="noStrike" baseline="0" dirty="0">
                <a:solidFill>
                  <a:srgbClr val="000000"/>
                </a:solidFill>
                <a:latin typeface="Times New Roman" panose="02020603050405020304" pitchFamily="18" charset="0"/>
              </a:rPr>
              <a:t>Minimum Received Signal Level </a:t>
            </a:r>
          </a:p>
          <a:p>
            <a:pPr algn="just"/>
            <a:endParaRPr lang="en-US" sz="2400" b="0" i="0" u="none" strike="noStrike" baseline="0" dirty="0">
              <a:solidFill>
                <a:srgbClr val="000000"/>
              </a:solidFill>
              <a:latin typeface="Times New Roman" panose="02020603050405020304" pitchFamily="18" charset="0"/>
            </a:endParaRPr>
          </a:p>
          <a:p>
            <a:pPr algn="just"/>
            <a:r>
              <a:rPr lang="en-US" sz="2400" b="0" i="0" u="none" strike="noStrike" baseline="0" dirty="0">
                <a:solidFill>
                  <a:srgbClr val="000000"/>
                </a:solidFill>
                <a:latin typeface="Times New Roman" panose="02020603050405020304" pitchFamily="18" charset="0"/>
              </a:rPr>
              <a:t>The minimum RSL, or simply, the sensitivity of the receiver is always expressed as a negative dBm and is the lowest power of signal the radio can distinguish. </a:t>
            </a:r>
          </a:p>
          <a:p>
            <a:pPr algn="just"/>
            <a:endParaRPr lang="en-US" sz="2400" dirty="0">
              <a:latin typeface="Times New Roman" panose="02020603050405020304" pitchFamily="18" charset="0"/>
            </a:endParaRPr>
          </a:p>
          <a:p>
            <a:pPr algn="just"/>
            <a:r>
              <a:rPr lang="en-US" sz="2400" b="0" i="0" u="none" strike="noStrike" baseline="0" dirty="0">
                <a:solidFill>
                  <a:srgbClr val="000000"/>
                </a:solidFill>
                <a:latin typeface="Times New Roman" panose="02020603050405020304" pitchFamily="18" charset="0"/>
              </a:rPr>
              <a:t>The minimum RSL will be typically in the range of -75 to -95 dBm. </a:t>
            </a:r>
          </a:p>
        </p:txBody>
      </p:sp>
    </p:spTree>
    <p:extLst>
      <p:ext uri="{BB962C8B-B14F-4D97-AF65-F5344CB8AC3E}">
        <p14:creationId xmlns:p14="http://schemas.microsoft.com/office/powerpoint/2010/main" val="34748239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9712" y="218785"/>
            <a:ext cx="4313663" cy="406736"/>
          </a:xfrm>
        </p:spPr>
        <p:txBody>
          <a:bodyPr/>
          <a:lstStyle/>
          <a:p>
            <a:r>
              <a:rPr lang="en-US" sz="2000" b="1" dirty="0">
                <a:latin typeface="Times New Roman" panose="02020603050405020304" pitchFamily="18" charset="0"/>
                <a:cs typeface="Times New Roman" panose="02020603050405020304" pitchFamily="18" charset="0"/>
              </a:rPr>
              <a:t>Fade Margin</a:t>
            </a:r>
          </a:p>
        </p:txBody>
      </p:sp>
      <p:sp>
        <p:nvSpPr>
          <p:cNvPr id="4" name="Slide Number Placeholder 3"/>
          <p:cNvSpPr>
            <a:spLocks noGrp="1"/>
          </p:cNvSpPr>
          <p:nvPr>
            <p:ph type="sldNum" idx="12"/>
          </p:nvPr>
        </p:nvSpPr>
        <p:spPr/>
        <p:txBody>
          <a:bodyPr/>
          <a:lstStyle/>
          <a:p>
            <a:fld id="{00000000-1234-1234-1234-123412341234}" type="slidenum">
              <a:rPr lang="en" smtClean="0"/>
              <a:pPr/>
              <a:t>21</a:t>
            </a:fld>
            <a:endParaRPr lang="en" dirty="0"/>
          </a:p>
        </p:txBody>
      </p:sp>
      <p:sp>
        <p:nvSpPr>
          <p:cNvPr id="6" name="TextBox 5">
            <a:extLst>
              <a:ext uri="{FF2B5EF4-FFF2-40B4-BE49-F238E27FC236}">
                <a16:creationId xmlns:a16="http://schemas.microsoft.com/office/drawing/2014/main" id="{08F7074E-7E09-453E-AEE9-D4948E9D2904}"/>
              </a:ext>
            </a:extLst>
          </p:cNvPr>
          <p:cNvSpPr txBox="1"/>
          <p:nvPr/>
        </p:nvSpPr>
        <p:spPr>
          <a:xfrm>
            <a:off x="539552" y="625521"/>
            <a:ext cx="8352928" cy="3785652"/>
          </a:xfrm>
          <a:prstGeom prst="rect">
            <a:avLst/>
          </a:prstGeom>
          <a:noFill/>
        </p:spPr>
        <p:txBody>
          <a:bodyPr wrap="square">
            <a:spAutoFit/>
          </a:bodyPr>
          <a:lstStyle/>
          <a:p>
            <a:pPr algn="just"/>
            <a:r>
              <a:rPr lang="en-US" sz="2400" b="1" i="0" u="none" strike="noStrike" baseline="0" dirty="0">
                <a:solidFill>
                  <a:srgbClr val="000000"/>
                </a:solidFill>
                <a:latin typeface="Times New Roman" panose="02020603050405020304" pitchFamily="18" charset="0"/>
              </a:rPr>
              <a:t>Fade Margin </a:t>
            </a:r>
            <a:endParaRPr lang="en-US" sz="2400" b="0" i="0" u="none" strike="noStrike" baseline="0" dirty="0">
              <a:solidFill>
                <a:srgbClr val="000000"/>
              </a:solidFill>
              <a:latin typeface="Times New Roman" panose="02020603050405020304" pitchFamily="18" charset="0"/>
            </a:endParaRPr>
          </a:p>
          <a:p>
            <a:pPr algn="just"/>
            <a:r>
              <a:rPr lang="en-US" sz="2400" b="0" i="0" u="none" strike="noStrike" baseline="0" dirty="0">
                <a:solidFill>
                  <a:srgbClr val="000000"/>
                </a:solidFill>
                <a:latin typeface="Times New Roman" panose="02020603050405020304" pitchFamily="18" charset="0"/>
              </a:rPr>
              <a:t>To give some space for attenuation and multipath in the received radio signal, a margin of 15- 20 dB usually being safe enough. It is the amount of signal above the sensitivity of radio that should be received in order to ensure a stable, high quality radio link during bad weather and other atmospheric disturbances. So, if the resulting signal level is greater than the minimum RSL by at least magnitude of the fade margin, then the link is feasible. </a:t>
            </a:r>
          </a:p>
          <a:p>
            <a:pPr algn="just"/>
            <a:r>
              <a:rPr lang="en-US" sz="2400" b="1" i="0" u="none" strike="noStrike" baseline="0" dirty="0">
                <a:solidFill>
                  <a:srgbClr val="000000"/>
                </a:solidFill>
                <a:latin typeface="Times New Roman" panose="02020603050405020304" pitchFamily="18" charset="0"/>
              </a:rPr>
              <a:t>NOTE: </a:t>
            </a:r>
            <a:r>
              <a:rPr lang="en-US" sz="2400" b="0" i="0" u="none" strike="noStrike" baseline="0" dirty="0">
                <a:solidFill>
                  <a:srgbClr val="000000"/>
                </a:solidFill>
                <a:latin typeface="Times New Roman" panose="02020603050405020304" pitchFamily="18" charset="0"/>
              </a:rPr>
              <a:t>A link is said to be feasible if it is feasible in both directions. </a:t>
            </a:r>
          </a:p>
        </p:txBody>
      </p:sp>
    </p:spTree>
    <p:extLst>
      <p:ext uri="{BB962C8B-B14F-4D97-AF65-F5344CB8AC3E}">
        <p14:creationId xmlns:p14="http://schemas.microsoft.com/office/powerpoint/2010/main" val="7250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26C3-8333-4C51-9304-EA97E23C132E}"/>
              </a:ext>
            </a:extLst>
          </p:cNvPr>
          <p:cNvSpPr>
            <a:spLocks noGrp="1"/>
          </p:cNvSpPr>
          <p:nvPr>
            <p:ph type="title"/>
          </p:nvPr>
        </p:nvSpPr>
        <p:spPr>
          <a:xfrm>
            <a:off x="4802548" y="195486"/>
            <a:ext cx="4313663" cy="406736"/>
          </a:xfrm>
        </p:spPr>
        <p:txBody>
          <a:bodyPr/>
          <a:lstStyle/>
          <a:p>
            <a:pPr algn="l"/>
            <a:r>
              <a:rPr lang="en-US" b="1" dirty="0">
                <a:latin typeface="Times New Roman" panose="02020603050405020304" pitchFamily="18" charset="0"/>
                <a:cs typeface="Times New Roman" panose="02020603050405020304" pitchFamily="18" charset="0"/>
              </a:rPr>
              <a:t> Factual Example</a:t>
            </a:r>
          </a:p>
        </p:txBody>
      </p:sp>
      <p:sp>
        <p:nvSpPr>
          <p:cNvPr id="4" name="Slide Number Placeholder 3">
            <a:extLst>
              <a:ext uri="{FF2B5EF4-FFF2-40B4-BE49-F238E27FC236}">
                <a16:creationId xmlns:a16="http://schemas.microsoft.com/office/drawing/2014/main" id="{3C260B06-293D-462E-BA08-5194B1159DAB}"/>
              </a:ext>
            </a:extLst>
          </p:cNvPr>
          <p:cNvSpPr>
            <a:spLocks noGrp="1"/>
          </p:cNvSpPr>
          <p:nvPr>
            <p:ph type="sldNum" idx="12"/>
          </p:nvPr>
        </p:nvSpPr>
        <p:spPr/>
        <p:txBody>
          <a:bodyPr/>
          <a:lstStyle/>
          <a:p>
            <a:fld id="{00000000-1234-1234-1234-123412341234}" type="slidenum">
              <a:rPr lang="en" smtClean="0"/>
              <a:pPr/>
              <a:t>22</a:t>
            </a:fld>
            <a:endParaRPr lang="en" dirty="0"/>
          </a:p>
        </p:txBody>
      </p:sp>
      <p:sp>
        <p:nvSpPr>
          <p:cNvPr id="6" name="TextBox 5">
            <a:extLst>
              <a:ext uri="{FF2B5EF4-FFF2-40B4-BE49-F238E27FC236}">
                <a16:creationId xmlns:a16="http://schemas.microsoft.com/office/drawing/2014/main" id="{F721AF00-BD6F-4ED9-98C1-4D8C4505FFFD}"/>
              </a:ext>
            </a:extLst>
          </p:cNvPr>
          <p:cNvSpPr txBox="1"/>
          <p:nvPr/>
        </p:nvSpPr>
        <p:spPr>
          <a:xfrm>
            <a:off x="442178" y="771550"/>
            <a:ext cx="8259644" cy="3785652"/>
          </a:xfrm>
          <a:prstGeom prst="rect">
            <a:avLst/>
          </a:prstGeom>
          <a:noFill/>
        </p:spPr>
        <p:txBody>
          <a:bodyPr wrap="square">
            <a:spAutoFit/>
          </a:bodyPr>
          <a:lstStyle/>
          <a:p>
            <a:pPr algn="just"/>
            <a:r>
              <a:rPr lang="en-US" sz="2400" b="1" i="0" u="none" strike="noStrike" baseline="0" dirty="0">
                <a:solidFill>
                  <a:srgbClr val="000000"/>
                </a:solidFill>
                <a:latin typeface="Times New Roman" panose="02020603050405020304" pitchFamily="18" charset="0"/>
              </a:rPr>
              <a:t>EXAMPLE: </a:t>
            </a:r>
            <a:r>
              <a:rPr lang="en-US" sz="2400" b="0" i="0" u="none" strike="noStrike" baseline="0" dirty="0">
                <a:solidFill>
                  <a:srgbClr val="000000"/>
                </a:solidFill>
                <a:latin typeface="Times New Roman" panose="02020603050405020304" pitchFamily="18" charset="0"/>
              </a:rPr>
              <a:t>A 350 m IEEE 802.11g link operates at 2.45 GHz frequency with one access point and one client radio. </a:t>
            </a:r>
          </a:p>
          <a:p>
            <a:pPr algn="just"/>
            <a:endParaRPr lang="en-US" sz="2400" dirty="0">
              <a:latin typeface="Times New Roman" panose="02020603050405020304" pitchFamily="18" charset="0"/>
            </a:endParaRPr>
          </a:p>
          <a:p>
            <a:pPr algn="just"/>
            <a:r>
              <a:rPr lang="en-US" sz="2400" b="0" i="0" u="none" strike="noStrike" baseline="0" dirty="0">
                <a:solidFill>
                  <a:srgbClr val="000000"/>
                </a:solidFill>
                <a:latin typeface="Times New Roman" panose="02020603050405020304" pitchFamily="18" charset="0"/>
              </a:rPr>
              <a:t>The access point is connected to an omnidirectional antenna with 10 </a:t>
            </a:r>
            <a:r>
              <a:rPr lang="en-US" sz="2400" b="0" i="0" u="none" strike="noStrike" baseline="0" dirty="0" err="1">
                <a:solidFill>
                  <a:srgbClr val="000000"/>
                </a:solidFill>
                <a:latin typeface="Times New Roman" panose="02020603050405020304" pitchFamily="18" charset="0"/>
              </a:rPr>
              <a:t>dBi</a:t>
            </a:r>
            <a:r>
              <a:rPr lang="en-US" sz="2400" b="0" i="0" u="none" strike="noStrike" baseline="0" dirty="0">
                <a:solidFill>
                  <a:srgbClr val="000000"/>
                </a:solidFill>
                <a:latin typeface="Times New Roman" panose="02020603050405020304" pitchFamily="18" charset="0"/>
              </a:rPr>
              <a:t> gain, while the client is connected to a sectorial antenna with 14 </a:t>
            </a:r>
            <a:r>
              <a:rPr lang="en-US" sz="2400" b="0" i="0" u="none" strike="noStrike" baseline="0" dirty="0" err="1">
                <a:solidFill>
                  <a:srgbClr val="000000"/>
                </a:solidFill>
                <a:latin typeface="Times New Roman" panose="02020603050405020304" pitchFamily="18" charset="0"/>
              </a:rPr>
              <a:t>dBi</a:t>
            </a:r>
            <a:r>
              <a:rPr lang="en-US" sz="2400" b="0" i="0" u="none" strike="noStrike" baseline="0" dirty="0">
                <a:solidFill>
                  <a:srgbClr val="000000"/>
                </a:solidFill>
                <a:latin typeface="Times New Roman" panose="02020603050405020304" pitchFamily="18" charset="0"/>
              </a:rPr>
              <a:t> gain. The transmitting power of the AP is 100 </a:t>
            </a:r>
            <a:r>
              <a:rPr lang="en-US" sz="2400" b="0" i="0" u="none" strike="noStrike" baseline="0" dirty="0" err="1">
                <a:solidFill>
                  <a:srgbClr val="000000"/>
                </a:solidFill>
                <a:latin typeface="Times New Roman" panose="02020603050405020304" pitchFamily="18" charset="0"/>
              </a:rPr>
              <a:t>mW</a:t>
            </a:r>
            <a:r>
              <a:rPr lang="en-US" sz="2400" b="0" i="0" u="none" strike="noStrike" baseline="0" dirty="0">
                <a:solidFill>
                  <a:srgbClr val="000000"/>
                </a:solidFill>
                <a:latin typeface="Times New Roman" panose="02020603050405020304" pitchFamily="18" charset="0"/>
              </a:rPr>
              <a:t> and its sensitivity is -89 dBm. The transmitting power of the client is 30 </a:t>
            </a:r>
            <a:r>
              <a:rPr lang="en-US" sz="2400" b="0" i="0" u="none" strike="noStrike" baseline="0" dirty="0" err="1">
                <a:solidFill>
                  <a:srgbClr val="000000"/>
                </a:solidFill>
                <a:latin typeface="Times New Roman" panose="02020603050405020304" pitchFamily="18" charset="0"/>
              </a:rPr>
              <a:t>mW</a:t>
            </a:r>
            <a:r>
              <a:rPr lang="en-US" sz="2400" b="0" i="0" u="none" strike="noStrike" baseline="0" dirty="0">
                <a:solidFill>
                  <a:srgbClr val="000000"/>
                </a:solidFill>
                <a:latin typeface="Times New Roman" panose="02020603050405020304" pitchFamily="18" charset="0"/>
              </a:rPr>
              <a:t> and its sensitivity is -82 dBm. The cables are short, with a loss of 2 dB at each side. Estimate the feasibility of this link considering a fade margin of 15 </a:t>
            </a:r>
            <a:r>
              <a:rPr lang="en-US" sz="2400" b="0" i="0" u="none" strike="noStrike" baseline="0" dirty="0" err="1">
                <a:solidFill>
                  <a:srgbClr val="000000"/>
                </a:solidFill>
                <a:latin typeface="Times New Roman" panose="02020603050405020304" pitchFamily="18" charset="0"/>
              </a:rPr>
              <a:t>dB.</a:t>
            </a:r>
            <a:r>
              <a:rPr lang="en-US" sz="2400" b="0" i="0" u="none" strike="noStrike" baseline="0" dirty="0">
                <a:solidFill>
                  <a:srgbClr val="000000"/>
                </a:solidFill>
                <a:latin typeface="Times New Roman" panose="02020603050405020304" pitchFamily="18" charset="0"/>
              </a:rPr>
              <a:t> </a:t>
            </a:r>
            <a:endParaRPr lang="en-US" sz="2400" dirty="0"/>
          </a:p>
        </p:txBody>
      </p:sp>
    </p:spTree>
    <p:extLst>
      <p:ext uri="{BB962C8B-B14F-4D97-AF65-F5344CB8AC3E}">
        <p14:creationId xmlns:p14="http://schemas.microsoft.com/office/powerpoint/2010/main" val="257617128"/>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4BAE2-5240-4B34-A84A-FB5EA82AAC60}"/>
              </a:ext>
            </a:extLst>
          </p:cNvPr>
          <p:cNvSpPr>
            <a:spLocks noGrp="1"/>
          </p:cNvSpPr>
          <p:nvPr>
            <p:ph type="sldNum" idx="12"/>
          </p:nvPr>
        </p:nvSpPr>
        <p:spPr/>
        <p:txBody>
          <a:bodyPr/>
          <a:lstStyle/>
          <a:p>
            <a:fld id="{00000000-1234-1234-1234-123412341234}" type="slidenum">
              <a:rPr lang="en" smtClean="0"/>
              <a:pPr/>
              <a:t>23</a:t>
            </a:fld>
            <a:endParaRPr lang="en" dirty="0"/>
          </a:p>
        </p:txBody>
      </p:sp>
      <p:pic>
        <p:nvPicPr>
          <p:cNvPr id="6" name="Picture 5">
            <a:extLst>
              <a:ext uri="{FF2B5EF4-FFF2-40B4-BE49-F238E27FC236}">
                <a16:creationId xmlns:a16="http://schemas.microsoft.com/office/drawing/2014/main" id="{3A21DCE2-2B8B-40A9-84B4-14433E5A4F6C}"/>
              </a:ext>
            </a:extLst>
          </p:cNvPr>
          <p:cNvPicPr>
            <a:picLocks noChangeAspect="1"/>
          </p:cNvPicPr>
          <p:nvPr/>
        </p:nvPicPr>
        <p:blipFill>
          <a:blip r:embed="rId2"/>
          <a:stretch>
            <a:fillRect/>
          </a:stretch>
        </p:blipFill>
        <p:spPr>
          <a:xfrm>
            <a:off x="742073" y="771550"/>
            <a:ext cx="7758238" cy="3900394"/>
          </a:xfrm>
          <a:prstGeom prst="rect">
            <a:avLst/>
          </a:prstGeom>
        </p:spPr>
      </p:pic>
    </p:spTree>
    <p:extLst>
      <p:ext uri="{BB962C8B-B14F-4D97-AF65-F5344CB8AC3E}">
        <p14:creationId xmlns:p14="http://schemas.microsoft.com/office/powerpoint/2010/main" val="256431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059EC-A78E-4562-9CD6-E0DA8C8D8F37}"/>
              </a:ext>
            </a:extLst>
          </p:cNvPr>
          <p:cNvSpPr>
            <a:spLocks noGrp="1"/>
          </p:cNvSpPr>
          <p:nvPr>
            <p:ph type="sldNum" idx="12"/>
          </p:nvPr>
        </p:nvSpPr>
        <p:spPr/>
        <p:txBody>
          <a:bodyPr/>
          <a:lstStyle/>
          <a:p>
            <a:fld id="{00000000-1234-1234-1234-123412341234}" type="slidenum">
              <a:rPr lang="en" smtClean="0"/>
              <a:pPr/>
              <a:t>24</a:t>
            </a:fld>
            <a:endParaRPr lang="en" dirty="0"/>
          </a:p>
        </p:txBody>
      </p:sp>
      <p:pic>
        <p:nvPicPr>
          <p:cNvPr id="6" name="Picture 5">
            <a:extLst>
              <a:ext uri="{FF2B5EF4-FFF2-40B4-BE49-F238E27FC236}">
                <a16:creationId xmlns:a16="http://schemas.microsoft.com/office/drawing/2014/main" id="{73FF9D83-776C-4E06-8C1F-94480AE68DF5}"/>
              </a:ext>
            </a:extLst>
          </p:cNvPr>
          <p:cNvPicPr>
            <a:picLocks noChangeAspect="1"/>
          </p:cNvPicPr>
          <p:nvPr/>
        </p:nvPicPr>
        <p:blipFill>
          <a:blip r:embed="rId2"/>
          <a:stretch>
            <a:fillRect/>
          </a:stretch>
        </p:blipFill>
        <p:spPr>
          <a:xfrm>
            <a:off x="564624" y="771550"/>
            <a:ext cx="8399863" cy="3818999"/>
          </a:xfrm>
          <a:prstGeom prst="rect">
            <a:avLst/>
          </a:prstGeom>
        </p:spPr>
      </p:pic>
    </p:spTree>
    <p:extLst>
      <p:ext uri="{BB962C8B-B14F-4D97-AF65-F5344CB8AC3E}">
        <p14:creationId xmlns:p14="http://schemas.microsoft.com/office/powerpoint/2010/main" val="1367408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3D56D0-383E-4F45-B908-C06ADB3268F9}"/>
              </a:ext>
            </a:extLst>
          </p:cNvPr>
          <p:cNvSpPr>
            <a:spLocks noGrp="1"/>
          </p:cNvSpPr>
          <p:nvPr>
            <p:ph type="sldNum" idx="12"/>
          </p:nvPr>
        </p:nvSpPr>
        <p:spPr/>
        <p:txBody>
          <a:bodyPr/>
          <a:lstStyle/>
          <a:p>
            <a:fld id="{00000000-1234-1234-1234-123412341234}" type="slidenum">
              <a:rPr lang="en" smtClean="0"/>
              <a:pPr/>
              <a:t>25</a:t>
            </a:fld>
            <a:endParaRPr lang="en" dirty="0"/>
          </a:p>
        </p:txBody>
      </p:sp>
      <p:pic>
        <p:nvPicPr>
          <p:cNvPr id="6" name="Picture 5">
            <a:extLst>
              <a:ext uri="{FF2B5EF4-FFF2-40B4-BE49-F238E27FC236}">
                <a16:creationId xmlns:a16="http://schemas.microsoft.com/office/drawing/2014/main" id="{454D258B-F849-49B7-9D5F-E2D95DCEE8C9}"/>
              </a:ext>
            </a:extLst>
          </p:cNvPr>
          <p:cNvPicPr>
            <a:picLocks noChangeAspect="1"/>
          </p:cNvPicPr>
          <p:nvPr/>
        </p:nvPicPr>
        <p:blipFill>
          <a:blip r:embed="rId2"/>
          <a:stretch>
            <a:fillRect/>
          </a:stretch>
        </p:blipFill>
        <p:spPr>
          <a:xfrm>
            <a:off x="521804" y="706930"/>
            <a:ext cx="8100392" cy="4072409"/>
          </a:xfrm>
          <a:prstGeom prst="rect">
            <a:avLst/>
          </a:prstGeom>
        </p:spPr>
      </p:pic>
    </p:spTree>
    <p:extLst>
      <p:ext uri="{BB962C8B-B14F-4D97-AF65-F5344CB8AC3E}">
        <p14:creationId xmlns:p14="http://schemas.microsoft.com/office/powerpoint/2010/main" val="2557807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217FB4-32DA-4DF4-B8DE-66E594C5CBB6}"/>
              </a:ext>
            </a:extLst>
          </p:cNvPr>
          <p:cNvSpPr>
            <a:spLocks noGrp="1"/>
          </p:cNvSpPr>
          <p:nvPr>
            <p:ph type="sldNum" idx="12"/>
          </p:nvPr>
        </p:nvSpPr>
        <p:spPr/>
        <p:txBody>
          <a:bodyPr/>
          <a:lstStyle/>
          <a:p>
            <a:fld id="{00000000-1234-1234-1234-123412341234}" type="slidenum">
              <a:rPr lang="en" smtClean="0"/>
              <a:pPr/>
              <a:t>26</a:t>
            </a:fld>
            <a:endParaRPr lang="en" dirty="0"/>
          </a:p>
        </p:txBody>
      </p:sp>
      <p:pic>
        <p:nvPicPr>
          <p:cNvPr id="6" name="Picture 5">
            <a:extLst>
              <a:ext uri="{FF2B5EF4-FFF2-40B4-BE49-F238E27FC236}">
                <a16:creationId xmlns:a16="http://schemas.microsoft.com/office/drawing/2014/main" id="{AB02FBCB-29FC-4CBB-B26B-58FFB2879C93}"/>
              </a:ext>
            </a:extLst>
          </p:cNvPr>
          <p:cNvPicPr>
            <a:picLocks noChangeAspect="1"/>
          </p:cNvPicPr>
          <p:nvPr/>
        </p:nvPicPr>
        <p:blipFill>
          <a:blip r:embed="rId2"/>
          <a:stretch>
            <a:fillRect/>
          </a:stretch>
        </p:blipFill>
        <p:spPr>
          <a:xfrm>
            <a:off x="438882" y="607521"/>
            <a:ext cx="7956376" cy="4000006"/>
          </a:xfrm>
          <a:prstGeom prst="rect">
            <a:avLst/>
          </a:prstGeom>
        </p:spPr>
      </p:pic>
    </p:spTree>
    <p:extLst>
      <p:ext uri="{BB962C8B-B14F-4D97-AF65-F5344CB8AC3E}">
        <p14:creationId xmlns:p14="http://schemas.microsoft.com/office/powerpoint/2010/main" val="4035690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939847-5F11-41FD-8265-88673D801337}"/>
              </a:ext>
            </a:extLst>
          </p:cNvPr>
          <p:cNvSpPr>
            <a:spLocks noGrp="1"/>
          </p:cNvSpPr>
          <p:nvPr>
            <p:ph type="sldNum" idx="12"/>
          </p:nvPr>
        </p:nvSpPr>
        <p:spPr/>
        <p:txBody>
          <a:bodyPr/>
          <a:lstStyle/>
          <a:p>
            <a:fld id="{00000000-1234-1234-1234-123412341234}" type="slidenum">
              <a:rPr lang="en" smtClean="0"/>
              <a:pPr/>
              <a:t>27</a:t>
            </a:fld>
            <a:endParaRPr lang="en" dirty="0"/>
          </a:p>
        </p:txBody>
      </p:sp>
      <p:pic>
        <p:nvPicPr>
          <p:cNvPr id="6" name="Picture 5">
            <a:extLst>
              <a:ext uri="{FF2B5EF4-FFF2-40B4-BE49-F238E27FC236}">
                <a16:creationId xmlns:a16="http://schemas.microsoft.com/office/drawing/2014/main" id="{0E755025-A13F-4321-98C7-7D1D91222194}"/>
              </a:ext>
            </a:extLst>
          </p:cNvPr>
          <p:cNvPicPr>
            <a:picLocks noChangeAspect="1"/>
          </p:cNvPicPr>
          <p:nvPr/>
        </p:nvPicPr>
        <p:blipFill>
          <a:blip r:embed="rId2"/>
          <a:stretch>
            <a:fillRect/>
          </a:stretch>
        </p:blipFill>
        <p:spPr>
          <a:xfrm>
            <a:off x="606094" y="699542"/>
            <a:ext cx="7931811" cy="3987656"/>
          </a:xfrm>
          <a:prstGeom prst="rect">
            <a:avLst/>
          </a:prstGeom>
        </p:spPr>
      </p:pic>
    </p:spTree>
    <p:extLst>
      <p:ext uri="{BB962C8B-B14F-4D97-AF65-F5344CB8AC3E}">
        <p14:creationId xmlns:p14="http://schemas.microsoft.com/office/powerpoint/2010/main" val="3484389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517B9-D436-4148-8315-C33063FBF17E}"/>
              </a:ext>
            </a:extLst>
          </p:cNvPr>
          <p:cNvSpPr>
            <a:spLocks noGrp="1"/>
          </p:cNvSpPr>
          <p:nvPr>
            <p:ph type="sldNum" idx="12"/>
          </p:nvPr>
        </p:nvSpPr>
        <p:spPr/>
        <p:txBody>
          <a:bodyPr/>
          <a:lstStyle/>
          <a:p>
            <a:fld id="{00000000-1234-1234-1234-123412341234}" type="slidenum">
              <a:rPr lang="en" smtClean="0"/>
              <a:pPr/>
              <a:t>28</a:t>
            </a:fld>
            <a:endParaRPr lang="en" dirty="0"/>
          </a:p>
        </p:txBody>
      </p:sp>
      <p:pic>
        <p:nvPicPr>
          <p:cNvPr id="6" name="Picture 5">
            <a:extLst>
              <a:ext uri="{FF2B5EF4-FFF2-40B4-BE49-F238E27FC236}">
                <a16:creationId xmlns:a16="http://schemas.microsoft.com/office/drawing/2014/main" id="{101CEBEB-6A3F-4EE3-8D36-BAC56B8D443D}"/>
              </a:ext>
            </a:extLst>
          </p:cNvPr>
          <p:cNvPicPr>
            <a:picLocks noChangeAspect="1"/>
          </p:cNvPicPr>
          <p:nvPr/>
        </p:nvPicPr>
        <p:blipFill>
          <a:blip r:embed="rId2"/>
          <a:stretch>
            <a:fillRect/>
          </a:stretch>
        </p:blipFill>
        <p:spPr>
          <a:xfrm>
            <a:off x="611560" y="699542"/>
            <a:ext cx="7524328" cy="3782797"/>
          </a:xfrm>
          <a:prstGeom prst="rect">
            <a:avLst/>
          </a:prstGeom>
        </p:spPr>
      </p:pic>
    </p:spTree>
    <p:extLst>
      <p:ext uri="{BB962C8B-B14F-4D97-AF65-F5344CB8AC3E}">
        <p14:creationId xmlns:p14="http://schemas.microsoft.com/office/powerpoint/2010/main" val="412433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idx="12"/>
          </p:nvPr>
        </p:nvSpPr>
        <p:spPr/>
        <p:txBody>
          <a:bodyPr/>
          <a:lstStyle/>
          <a:p>
            <a:fld id="{00000000-1234-1234-1234-123412341234}" type="slidenum">
              <a:rPr lang="en" smtClean="0"/>
              <a:pPr/>
              <a:t>29</a:t>
            </a:fld>
            <a:endParaRPr lang="en"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22" y="699542"/>
            <a:ext cx="8242605" cy="3888432"/>
          </a:xfrm>
          <a:prstGeom prst="rect">
            <a:avLst/>
          </a:prstGeom>
        </p:spPr>
      </p:pic>
    </p:spTree>
    <p:extLst>
      <p:ext uri="{BB962C8B-B14F-4D97-AF65-F5344CB8AC3E}">
        <p14:creationId xmlns:p14="http://schemas.microsoft.com/office/powerpoint/2010/main" val="291419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3925-B176-40E3-B24B-F30F4267B6F3}"/>
              </a:ext>
            </a:extLst>
          </p:cNvPr>
          <p:cNvSpPr>
            <a:spLocks noGrp="1"/>
          </p:cNvSpPr>
          <p:nvPr>
            <p:ph type="title"/>
          </p:nvPr>
        </p:nvSpPr>
        <p:spPr>
          <a:xfrm>
            <a:off x="4644008" y="195486"/>
            <a:ext cx="4313663" cy="406736"/>
          </a:xfrm>
        </p:spPr>
        <p:txBody>
          <a:bodyPr/>
          <a:lstStyle/>
          <a:p>
            <a:pPr algn="l"/>
            <a:r>
              <a:rPr lang="en-US" sz="2000" b="1" dirty="0">
                <a:latin typeface="Times New Roman" panose="02020603050405020304" pitchFamily="18" charset="0"/>
                <a:cs typeface="Times New Roman" panose="02020603050405020304" pitchFamily="18" charset="0"/>
              </a:rPr>
              <a:t>What is WIMAX Technology</a:t>
            </a:r>
          </a:p>
        </p:txBody>
      </p:sp>
      <p:sp>
        <p:nvSpPr>
          <p:cNvPr id="4" name="Slide Number Placeholder 3">
            <a:extLst>
              <a:ext uri="{FF2B5EF4-FFF2-40B4-BE49-F238E27FC236}">
                <a16:creationId xmlns:a16="http://schemas.microsoft.com/office/drawing/2014/main" id="{0E4CDC81-DC9C-4A09-AFE9-140984787B4A}"/>
              </a:ext>
            </a:extLst>
          </p:cNvPr>
          <p:cNvSpPr>
            <a:spLocks noGrp="1"/>
          </p:cNvSpPr>
          <p:nvPr>
            <p:ph type="sldNum" idx="12"/>
          </p:nvPr>
        </p:nvSpPr>
        <p:spPr/>
        <p:txBody>
          <a:bodyPr/>
          <a:lstStyle/>
          <a:p>
            <a:fld id="{00000000-1234-1234-1234-123412341234}" type="slidenum">
              <a:rPr lang="en" smtClean="0"/>
              <a:pPr/>
              <a:t>3</a:t>
            </a:fld>
            <a:endParaRPr lang="en" dirty="0"/>
          </a:p>
        </p:txBody>
      </p:sp>
      <p:sp>
        <p:nvSpPr>
          <p:cNvPr id="3" name="مستطيل 2"/>
          <p:cNvSpPr/>
          <p:nvPr/>
        </p:nvSpPr>
        <p:spPr>
          <a:xfrm>
            <a:off x="647564" y="709242"/>
            <a:ext cx="7992888" cy="1323439"/>
          </a:xfrm>
          <a:prstGeom prst="rect">
            <a:avLst/>
          </a:prstGeom>
        </p:spPr>
        <p:txBody>
          <a:bodyPr wrap="square">
            <a:spAutoFit/>
          </a:bodyPr>
          <a:lstStyle/>
          <a:p>
            <a:pPr algn="just"/>
            <a:r>
              <a:rPr lang="en-US" sz="2000" b="1" dirty="0">
                <a:solidFill>
                  <a:schemeClr val="tx1"/>
                </a:solidFill>
                <a:latin typeface="Times New Roman" panose="02020603050405020304" pitchFamily="18" charset="0"/>
                <a:cs typeface="Times New Roman" panose="02020603050405020304" pitchFamily="18" charset="0"/>
              </a:rPr>
              <a:t>WiMAX</a:t>
            </a: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Worldwide Interoperability for Microwave Access</a:t>
            </a:r>
            <a:r>
              <a:rPr lang="en-US" sz="2000" dirty="0">
                <a:solidFill>
                  <a:schemeClr val="tx1"/>
                </a:solidFill>
                <a:latin typeface="Times New Roman" panose="02020603050405020304" pitchFamily="18" charset="0"/>
                <a:cs typeface="Times New Roman" panose="02020603050405020304" pitchFamily="18" charset="0"/>
              </a:rPr>
              <a:t>) is a family of </a:t>
            </a:r>
            <a:r>
              <a:rPr lang="en-US" sz="2000" dirty="0" smtClean="0">
                <a:solidFill>
                  <a:schemeClr val="tx1"/>
                </a:solidFill>
                <a:latin typeface="Times New Roman" panose="02020603050405020304" pitchFamily="18" charset="0"/>
                <a:cs typeface="Times New Roman" panose="02020603050405020304" pitchFamily="18" charset="0"/>
              </a:rPr>
              <a:t>wireless broadband </a:t>
            </a:r>
            <a:r>
              <a:rPr lang="en-US" sz="2000" dirty="0">
                <a:solidFill>
                  <a:schemeClr val="tx1"/>
                </a:solidFill>
                <a:latin typeface="Times New Roman" panose="02020603050405020304" pitchFamily="18" charset="0"/>
                <a:cs typeface="Times New Roman" panose="02020603050405020304" pitchFamily="18" charset="0"/>
              </a:rPr>
              <a:t>communication standards based on the </a:t>
            </a:r>
            <a:r>
              <a:rPr lang="en-US" sz="2000" dirty="0" smtClean="0">
                <a:solidFill>
                  <a:schemeClr val="tx1"/>
                </a:solidFill>
                <a:latin typeface="Times New Roman" panose="02020603050405020304" pitchFamily="18" charset="0"/>
                <a:cs typeface="Times New Roman" panose="02020603050405020304" pitchFamily="18" charset="0"/>
              </a:rPr>
              <a:t>IEEE 802.16 set </a:t>
            </a:r>
            <a:r>
              <a:rPr lang="en-US" sz="2000" dirty="0">
                <a:solidFill>
                  <a:schemeClr val="tx1"/>
                </a:solidFill>
                <a:latin typeface="Times New Roman" panose="02020603050405020304" pitchFamily="18" charset="0"/>
                <a:cs typeface="Times New Roman" panose="02020603050405020304" pitchFamily="18" charset="0"/>
              </a:rPr>
              <a:t>of standards, which provide multiple physical layer (PHY) and Media Access Control (MAC) options.</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032681"/>
            <a:ext cx="5256584" cy="2746658"/>
          </a:xfrm>
          <a:prstGeom prst="rect">
            <a:avLst/>
          </a:prstGeom>
        </p:spPr>
      </p:pic>
    </p:spTree>
    <p:extLst>
      <p:ext uri="{BB962C8B-B14F-4D97-AF65-F5344CB8AC3E}">
        <p14:creationId xmlns:p14="http://schemas.microsoft.com/office/powerpoint/2010/main" val="2800955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8313" y="483518"/>
            <a:ext cx="8525687" cy="3851176"/>
          </a:xfrm>
        </p:spPr>
        <p:txBody>
          <a:bodyPr/>
          <a:lstStyle/>
          <a:p>
            <a:pPr marL="419100" indent="-342900" algn="l" rtl="0">
              <a:lnSpc>
                <a:spcPct val="200000"/>
              </a:lnSpc>
              <a:buFontTx/>
              <a:buChar char="-"/>
            </a:pPr>
            <a:r>
              <a:rPr lang="en-US" sz="2000" dirty="0">
                <a:solidFill>
                  <a:schemeClr val="tx1"/>
                </a:solidFill>
                <a:latin typeface="Times New Roman" panose="02020603050405020304" pitchFamily="18" charset="0"/>
                <a:cs typeface="Times New Roman" panose="02020603050405020304" pitchFamily="18" charset="0"/>
              </a:rPr>
              <a:t>Recommended for home antenna configuration for robust WIMAX link. </a:t>
            </a:r>
          </a:p>
          <a:p>
            <a:pPr marL="419100" indent="-342900" algn="l" rtl="0">
              <a:lnSpc>
                <a:spcPct val="200000"/>
              </a:lnSpc>
              <a:buFontTx/>
              <a:buChar char="-"/>
            </a:pPr>
            <a:r>
              <a:rPr lang="en-US" sz="2000" dirty="0">
                <a:solidFill>
                  <a:schemeClr val="tx1"/>
                </a:solidFill>
                <a:latin typeface="Times New Roman" panose="02020603050405020304" pitchFamily="18" charset="0"/>
                <a:cs typeface="Times New Roman" panose="02020603050405020304" pitchFamily="18" charset="0"/>
              </a:rPr>
              <a:t>Highly advisable shortening unnecessary cable length along with its quality periodic check.</a:t>
            </a:r>
          </a:p>
          <a:p>
            <a:pPr marL="419100" indent="-342900" algn="l" rtl="0">
              <a:lnSpc>
                <a:spcPct val="200000"/>
              </a:lnSpc>
              <a:buFontTx/>
              <a:buChar char="-"/>
            </a:pPr>
            <a:r>
              <a:rPr lang="en-US" sz="2000" dirty="0">
                <a:latin typeface="Times New Roman" panose="02020603050405020304" pitchFamily="18" charset="0"/>
                <a:cs typeface="Times New Roman" panose="02020603050405020304" pitchFamily="18" charset="0"/>
              </a:rPr>
              <a:t>Link budget patently clarifies pivotal originators of Link breakdown.</a:t>
            </a:r>
          </a:p>
        </p:txBody>
      </p:sp>
      <p:sp>
        <p:nvSpPr>
          <p:cNvPr id="4" name="Slide Number Placeholder 3"/>
          <p:cNvSpPr>
            <a:spLocks noGrp="1"/>
          </p:cNvSpPr>
          <p:nvPr>
            <p:ph type="sldNum" idx="12"/>
          </p:nvPr>
        </p:nvSpPr>
        <p:spPr/>
        <p:txBody>
          <a:bodyPr/>
          <a:lstStyle/>
          <a:p>
            <a:fld id="{00000000-1234-1234-1234-123412341234}" type="slidenum">
              <a:rPr lang="en" smtClean="0"/>
              <a:pPr/>
              <a:t>30</a:t>
            </a:fld>
            <a:endParaRPr lang="en" dirty="0"/>
          </a:p>
        </p:txBody>
      </p:sp>
      <p:sp>
        <p:nvSpPr>
          <p:cNvPr id="2" name="Rectangle 1"/>
          <p:cNvSpPr/>
          <p:nvPr/>
        </p:nvSpPr>
        <p:spPr>
          <a:xfrm>
            <a:off x="4860032" y="195486"/>
            <a:ext cx="2206053" cy="400110"/>
          </a:xfrm>
          <a:prstGeom prst="rect">
            <a:avLst/>
          </a:prstGeom>
        </p:spPr>
        <p:txBody>
          <a:bodyPr wrap="none">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Recommendations</a:t>
            </a:r>
            <a:endParaRPr lang="ar-IQ"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48326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rtl="0"/>
            <a:r>
              <a:rPr lang="en-US" sz="2800" b="1" dirty="0">
                <a:solidFill>
                  <a:schemeClr val="tx1"/>
                </a:solidFill>
                <a:latin typeface="Times New Roman" panose="02020603050405020304" pitchFamily="18" charset="0"/>
                <a:ea typeface="MingLiU_HKSCS-ExtB" panose="02020500000000000000" pitchFamily="18" charset="-120"/>
                <a:cs typeface="Times New Roman" panose="02020603050405020304" pitchFamily="18" charset="0"/>
              </a:rPr>
              <a:t>I appreciate your attendance </a:t>
            </a:r>
          </a:p>
          <a:p>
            <a:pPr algn="ctr" rtl="0"/>
            <a:endParaRPr lang="en-US" sz="2800" b="1" dirty="0">
              <a:solidFill>
                <a:schemeClr val="tx1"/>
              </a:solidFill>
              <a:latin typeface="Times New Roman" panose="02020603050405020304" pitchFamily="18" charset="0"/>
              <a:ea typeface="MingLiU_HKSCS-ExtB" panose="02020500000000000000" pitchFamily="18" charset="-120"/>
              <a:cs typeface="Times New Roman" panose="02020603050405020304" pitchFamily="18" charset="0"/>
            </a:endParaRPr>
          </a:p>
          <a:p>
            <a:pPr algn="ctr" rtl="0"/>
            <a:r>
              <a:rPr lang="en-US" sz="2800" b="1" dirty="0">
                <a:solidFill>
                  <a:schemeClr val="tx1"/>
                </a:solidFill>
                <a:latin typeface="Times New Roman" panose="02020603050405020304" pitchFamily="18" charset="0"/>
                <a:ea typeface="MingLiU_HKSCS-ExtB" panose="02020500000000000000" pitchFamily="18" charset="-120"/>
                <a:cs typeface="Times New Roman" panose="02020603050405020304" pitchFamily="18" charset="0"/>
              </a:rPr>
              <a:t>Any questionnaires ? </a:t>
            </a:r>
            <a:endParaRPr lang="ar-IQ" sz="2800" b="1" dirty="0">
              <a:solidFill>
                <a:schemeClr val="tx1"/>
              </a:solidFill>
              <a:latin typeface="Times New Roman" panose="02020603050405020304" pitchFamily="18" charset="0"/>
              <a:ea typeface="MingLiU_HKSCS-ExtB" panose="02020500000000000000" pitchFamily="18" charset="-120"/>
              <a:cs typeface="Times New Roman" panose="02020603050405020304" pitchFamily="18" charset="0"/>
            </a:endParaRPr>
          </a:p>
          <a:p>
            <a:pPr algn="l" rtl="0"/>
            <a:endParaRPr lang="en-US" sz="2800"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1614456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33C4-CEF0-48DA-B91D-A18ED649769B}"/>
              </a:ext>
            </a:extLst>
          </p:cNvPr>
          <p:cNvSpPr>
            <a:spLocks noGrp="1"/>
          </p:cNvSpPr>
          <p:nvPr>
            <p:ph type="title"/>
          </p:nvPr>
        </p:nvSpPr>
        <p:spPr>
          <a:xfrm>
            <a:off x="4575854" y="183455"/>
            <a:ext cx="4313663" cy="406736"/>
          </a:xfrm>
        </p:spPr>
        <p:txBody>
          <a:bodyPr/>
          <a:lstStyle/>
          <a:p>
            <a:pPr algn="l"/>
            <a:r>
              <a:rPr lang="en-US" sz="2000" b="1" dirty="0">
                <a:latin typeface="Times New Roman" panose="02020603050405020304" pitchFamily="18" charset="0"/>
                <a:cs typeface="Times New Roman" panose="02020603050405020304" pitchFamily="18" charset="0"/>
              </a:rPr>
              <a:t>WIMAX Architecture in Iraq</a:t>
            </a:r>
          </a:p>
        </p:txBody>
      </p:sp>
      <p:sp>
        <p:nvSpPr>
          <p:cNvPr id="4" name="Slide Number Placeholder 3">
            <a:extLst>
              <a:ext uri="{FF2B5EF4-FFF2-40B4-BE49-F238E27FC236}">
                <a16:creationId xmlns:a16="http://schemas.microsoft.com/office/drawing/2014/main" id="{54130B90-D75C-4BA9-9CA0-EE924478E1BB}"/>
              </a:ext>
            </a:extLst>
          </p:cNvPr>
          <p:cNvSpPr>
            <a:spLocks noGrp="1"/>
          </p:cNvSpPr>
          <p:nvPr>
            <p:ph type="sldNum" idx="12"/>
          </p:nvPr>
        </p:nvSpPr>
        <p:spPr/>
        <p:txBody>
          <a:bodyPr/>
          <a:lstStyle/>
          <a:p>
            <a:fld id="{00000000-1234-1234-1234-123412341234}" type="slidenum">
              <a:rPr lang="en" smtClean="0"/>
              <a:pPr/>
              <a:t>4</a:t>
            </a:fld>
            <a:endParaRPr lang="en" dirty="0"/>
          </a:p>
        </p:txBody>
      </p:sp>
      <p:pic>
        <p:nvPicPr>
          <p:cNvPr id="8" name="Picture 7">
            <a:extLst>
              <a:ext uri="{FF2B5EF4-FFF2-40B4-BE49-F238E27FC236}">
                <a16:creationId xmlns:a16="http://schemas.microsoft.com/office/drawing/2014/main" id="{6623995E-3527-4A84-950E-3FDA6A580E2C}"/>
              </a:ext>
            </a:extLst>
          </p:cNvPr>
          <p:cNvPicPr>
            <a:picLocks noChangeAspect="1"/>
          </p:cNvPicPr>
          <p:nvPr/>
        </p:nvPicPr>
        <p:blipFill>
          <a:blip r:embed="rId2"/>
          <a:stretch>
            <a:fillRect/>
          </a:stretch>
        </p:blipFill>
        <p:spPr>
          <a:xfrm>
            <a:off x="179512" y="771550"/>
            <a:ext cx="8784976" cy="3826430"/>
          </a:xfrm>
          <a:prstGeom prst="rect">
            <a:avLst/>
          </a:prstGeom>
        </p:spPr>
      </p:pic>
    </p:spTree>
    <p:extLst>
      <p:ext uri="{BB962C8B-B14F-4D97-AF65-F5344CB8AC3E}">
        <p14:creationId xmlns:p14="http://schemas.microsoft.com/office/powerpoint/2010/main" val="23429761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699542"/>
            <a:ext cx="8374779" cy="3851176"/>
          </a:xfrm>
        </p:spPr>
        <p:txBody>
          <a:bodyPr/>
          <a:lstStyle/>
          <a:p>
            <a:pPr algn="l" rtl="0"/>
            <a:r>
              <a:rPr lang="en-US" sz="1800" b="0" i="0" u="none" strike="noStrike" baseline="0" dirty="0">
                <a:solidFill>
                  <a:srgbClr val="000000"/>
                </a:solidFill>
                <a:latin typeface="Times New Roman" panose="02020603050405020304" pitchFamily="18" charset="0"/>
              </a:rPr>
              <a:t>A link budget is the accounting of all of the gains and losses from the transmitter, through the medium to the receiver in a telecommunication system. </a:t>
            </a:r>
          </a:p>
          <a:p>
            <a:pPr algn="l" rtl="0"/>
            <a:endParaRPr lang="en-US" sz="1800" dirty="0">
              <a:latin typeface="Times New Roman" panose="02020603050405020304" pitchFamily="18" charset="0"/>
            </a:endParaRPr>
          </a:p>
          <a:p>
            <a:pPr algn="l" rtl="0"/>
            <a:r>
              <a:rPr lang="en-US" sz="1800" b="0" i="0" u="none" strike="noStrike" baseline="0" dirty="0">
                <a:solidFill>
                  <a:srgbClr val="000000"/>
                </a:solidFill>
                <a:latin typeface="Times New Roman" panose="02020603050405020304" pitchFamily="18" charset="0"/>
              </a:rPr>
              <a:t>A simple link budget equation looks like this: </a:t>
            </a:r>
          </a:p>
          <a:p>
            <a:pPr algn="l" rtl="0"/>
            <a:endParaRPr lang="en-US" sz="1800" b="0" i="0" u="none" strike="noStrike" baseline="0" dirty="0">
              <a:solidFill>
                <a:srgbClr val="000000"/>
              </a:solidFill>
              <a:latin typeface="Times New Roman" panose="02020603050405020304" pitchFamily="18" charset="0"/>
            </a:endParaRPr>
          </a:p>
          <a:p>
            <a:pPr algn="l" rtl="0"/>
            <a:r>
              <a:rPr lang="en-US" sz="1800" b="1" i="0" u="none" strike="noStrike" baseline="0" dirty="0">
                <a:solidFill>
                  <a:srgbClr val="000000"/>
                </a:solidFill>
                <a:latin typeface="Times New Roman" panose="02020603050405020304" pitchFamily="18" charset="0"/>
              </a:rPr>
              <a:t>Received Power (dBm) </a:t>
            </a:r>
            <a:r>
              <a:rPr lang="en-US" sz="2400" b="1"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Transmitted Power (dBm) </a:t>
            </a:r>
            <a:r>
              <a:rPr lang="en-US" sz="2400" b="1"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highlight>
                  <a:srgbClr val="FFFFFF"/>
                </a:highlight>
                <a:latin typeface="Times New Roman" panose="02020603050405020304" pitchFamily="18" charset="0"/>
              </a:rPr>
              <a:t>Gains (</a:t>
            </a:r>
            <a:r>
              <a:rPr lang="en-US" sz="1800" b="1" i="0" u="none" strike="noStrike" baseline="0" dirty="0" err="1">
                <a:solidFill>
                  <a:srgbClr val="000000"/>
                </a:solidFill>
                <a:highlight>
                  <a:srgbClr val="FFFFFF"/>
                </a:highlight>
                <a:latin typeface="Times New Roman" panose="02020603050405020304" pitchFamily="18" charset="0"/>
              </a:rPr>
              <a:t>dBi</a:t>
            </a:r>
            <a:r>
              <a:rPr lang="en-US" sz="1800" b="1" i="0" u="none" strike="noStrike" baseline="0" dirty="0">
                <a:solidFill>
                  <a:srgbClr val="000000"/>
                </a:solidFill>
                <a:highlight>
                  <a:srgbClr val="FFFFFF"/>
                </a:highlight>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a:t>
            </a:r>
            <a:r>
              <a:rPr lang="en-US" sz="1800" b="1" i="0" u="none" strike="noStrike" baseline="0" dirty="0">
                <a:solidFill>
                  <a:schemeClr val="bg1"/>
                </a:solidFill>
                <a:highlight>
                  <a:srgbClr val="000000"/>
                </a:highlight>
                <a:latin typeface="Times New Roman" panose="02020603050405020304" pitchFamily="18" charset="0"/>
              </a:rPr>
              <a:t>Losses (dB)</a:t>
            </a:r>
            <a:endParaRPr lang="en-US" sz="1800" b="0" i="0" u="none" strike="noStrike" baseline="0" dirty="0">
              <a:solidFill>
                <a:srgbClr val="000000"/>
              </a:solidFill>
              <a:highlight>
                <a:srgbClr val="000000"/>
              </a:highlight>
              <a:latin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5</a:t>
            </a:fld>
            <a:endParaRPr lang="en" dirty="0"/>
          </a:p>
        </p:txBody>
      </p:sp>
      <p:sp>
        <p:nvSpPr>
          <p:cNvPr id="6" name="TextBox 5"/>
          <p:cNvSpPr txBox="1"/>
          <p:nvPr/>
        </p:nvSpPr>
        <p:spPr>
          <a:xfrm>
            <a:off x="4829781" y="192672"/>
            <a:ext cx="244827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Glimpse</a:t>
            </a:r>
          </a:p>
        </p:txBody>
      </p:sp>
      <p:sp>
        <p:nvSpPr>
          <p:cNvPr id="2" name="Rectangle: Rounded Corners 1">
            <a:extLst>
              <a:ext uri="{FF2B5EF4-FFF2-40B4-BE49-F238E27FC236}">
                <a16:creationId xmlns:a16="http://schemas.microsoft.com/office/drawing/2014/main" id="{EDF67CFF-CB8E-447F-BB06-E979DCD7E39E}"/>
              </a:ext>
            </a:extLst>
          </p:cNvPr>
          <p:cNvSpPr/>
          <p:nvPr/>
        </p:nvSpPr>
        <p:spPr>
          <a:xfrm>
            <a:off x="827584" y="798219"/>
            <a:ext cx="1872208" cy="5040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400" b="1" i="0" u="none" strike="noStrike"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rPr>
              <a:t>Link budget </a:t>
            </a:r>
          </a:p>
        </p:txBody>
      </p:sp>
    </p:spTree>
    <p:extLst>
      <p:ext uri="{BB962C8B-B14F-4D97-AF65-F5344CB8AC3E}">
        <p14:creationId xmlns:p14="http://schemas.microsoft.com/office/powerpoint/2010/main" val="16492960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5000">
              <a:schemeClr val="accent1">
                <a:lumMod val="5000"/>
                <a:lumOff val="95000"/>
              </a:schemeClr>
            </a:gs>
            <a:gs pos="78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699542"/>
            <a:ext cx="8374779" cy="3851176"/>
          </a:xfrm>
        </p:spPr>
        <p:txBody>
          <a:bodyPr/>
          <a:lstStyle/>
          <a:p>
            <a:pPr algn="l" rtl="0"/>
            <a:r>
              <a:rPr lang="en-US" sz="1800" b="1" i="0" u="none" strike="noStrike" baseline="0" dirty="0">
                <a:solidFill>
                  <a:srgbClr val="000000"/>
                </a:solidFill>
                <a:latin typeface="Times New Roman" panose="02020603050405020304" pitchFamily="18" charset="0"/>
              </a:rPr>
              <a:t>Received Power (dBm) </a:t>
            </a:r>
            <a:r>
              <a:rPr lang="en-US" sz="2400" b="1"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Transmitted Power (dBm) </a:t>
            </a:r>
            <a:r>
              <a:rPr lang="en-US" sz="2400" b="1"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highlight>
                  <a:srgbClr val="FFFFFF"/>
                </a:highlight>
                <a:latin typeface="Times New Roman" panose="02020603050405020304" pitchFamily="18" charset="0"/>
              </a:rPr>
              <a:t>Gains (</a:t>
            </a:r>
            <a:r>
              <a:rPr lang="en-US" sz="1800" b="1" i="0" u="none" strike="noStrike" baseline="0" dirty="0" err="1">
                <a:solidFill>
                  <a:srgbClr val="000000"/>
                </a:solidFill>
                <a:highlight>
                  <a:srgbClr val="FFFFFF"/>
                </a:highlight>
                <a:latin typeface="Times New Roman" panose="02020603050405020304" pitchFamily="18" charset="0"/>
              </a:rPr>
              <a:t>dBi</a:t>
            </a:r>
            <a:r>
              <a:rPr lang="en-US" sz="1800" b="1" i="0" u="none" strike="noStrike" baseline="0" dirty="0">
                <a:solidFill>
                  <a:srgbClr val="000000"/>
                </a:solidFill>
                <a:highlight>
                  <a:srgbClr val="FFFFFF"/>
                </a:highlight>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a:t>
            </a:r>
            <a:r>
              <a:rPr lang="en-US" sz="1800" b="1"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highlight>
                  <a:srgbClr val="00FF00"/>
                </a:highlight>
                <a:latin typeface="Times New Roman" panose="02020603050405020304" pitchFamily="18" charset="0"/>
              </a:rPr>
              <a:t>Losses (dB) </a:t>
            </a:r>
            <a:endParaRPr lang="en-US" sz="1800" b="0" i="0" u="none" strike="noStrike" baseline="0" dirty="0">
              <a:solidFill>
                <a:srgbClr val="000000"/>
              </a:solidFill>
              <a:highlight>
                <a:srgbClr val="00FF00"/>
              </a:highlight>
              <a:latin typeface="Times New Roman" panose="02020603050405020304" pitchFamily="18" charset="0"/>
            </a:endParaRPr>
          </a:p>
          <a:p>
            <a:pPr algn="l" rtl="0"/>
            <a:endParaRPr lang="en-US" sz="1800" b="0" i="0" u="none" strike="noStrike" baseline="0" dirty="0">
              <a:solidFill>
                <a:srgbClr val="000000"/>
              </a:solidFill>
              <a:latin typeface="Times New Roman" panose="02020603050405020304" pitchFamily="18" charset="0"/>
            </a:endParaRPr>
          </a:p>
          <a:p>
            <a:pPr algn="l" rtl="0"/>
            <a:endParaRPr lang="en-US" sz="1800" b="0" i="0" u="none" strike="noStrike" baseline="0" dirty="0">
              <a:solidFill>
                <a:srgbClr val="000000"/>
              </a:solidFill>
              <a:latin typeface="Times New Roman" panose="02020603050405020304" pitchFamily="18" charset="0"/>
            </a:endParaRPr>
          </a:p>
          <a:p>
            <a:pPr algn="l" rtl="0"/>
            <a:r>
              <a:rPr lang="en-US" sz="1800" b="1" i="0" u="none" strike="noStrike" baseline="0" dirty="0">
                <a:solidFill>
                  <a:srgbClr val="000000"/>
                </a:solidFill>
                <a:latin typeface="Times New Roman" panose="02020603050405020304" pitchFamily="18" charset="0"/>
              </a:rPr>
              <a:t> </a:t>
            </a:r>
          </a:p>
          <a:p>
            <a:pPr algn="l" rtl="0"/>
            <a:endParaRPr lang="en-US" sz="1800" b="1" dirty="0">
              <a:latin typeface="Times New Roman" panose="02020603050405020304" pitchFamily="18" charset="0"/>
            </a:endParaRPr>
          </a:p>
          <a:p>
            <a:pPr algn="l" rtl="0"/>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dirty="0"/>
          </a:p>
        </p:txBody>
      </p:sp>
      <p:sp>
        <p:nvSpPr>
          <p:cNvPr id="6" name="TextBox 5"/>
          <p:cNvSpPr txBox="1"/>
          <p:nvPr/>
        </p:nvSpPr>
        <p:spPr>
          <a:xfrm>
            <a:off x="4829781" y="192672"/>
            <a:ext cx="2448272"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Glimpse</a:t>
            </a:r>
          </a:p>
        </p:txBody>
      </p:sp>
      <p:sp>
        <p:nvSpPr>
          <p:cNvPr id="2" name="Rectangle: Rounded Corners 1">
            <a:extLst>
              <a:ext uri="{FF2B5EF4-FFF2-40B4-BE49-F238E27FC236}">
                <a16:creationId xmlns:a16="http://schemas.microsoft.com/office/drawing/2014/main" id="{EDF67CFF-CB8E-447F-BB06-E979DCD7E39E}"/>
              </a:ext>
            </a:extLst>
          </p:cNvPr>
          <p:cNvSpPr/>
          <p:nvPr/>
        </p:nvSpPr>
        <p:spPr>
          <a:xfrm>
            <a:off x="827584" y="798219"/>
            <a:ext cx="1872208" cy="5040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400" b="1" i="0" u="none" strike="noStrike"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rPr>
              <a:t>Link budget </a:t>
            </a:r>
          </a:p>
        </p:txBody>
      </p:sp>
      <p:sp>
        <p:nvSpPr>
          <p:cNvPr id="5" name="Rectangle: Rounded Corners 4">
            <a:extLst>
              <a:ext uri="{FF2B5EF4-FFF2-40B4-BE49-F238E27FC236}">
                <a16:creationId xmlns:a16="http://schemas.microsoft.com/office/drawing/2014/main" id="{831B7FF8-2067-4DFC-BEA4-FA6157F117B8}"/>
              </a:ext>
            </a:extLst>
          </p:cNvPr>
          <p:cNvSpPr/>
          <p:nvPr/>
        </p:nvSpPr>
        <p:spPr>
          <a:xfrm>
            <a:off x="722289" y="2641988"/>
            <a:ext cx="6555764" cy="504056"/>
          </a:xfrm>
          <a:prstGeom prst="roundRect">
            <a:avLst/>
          </a:pr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l" rtl="0"/>
            <a:endParaRPr lang="en-US" sz="1400" b="1" i="0" u="none" strike="noStrike" baseline="0" dirty="0">
              <a:solidFill>
                <a:srgbClr val="000000"/>
              </a:solidFill>
              <a:highlight>
                <a:srgbClr val="FFFFFF"/>
              </a:highlight>
              <a:latin typeface="Times New Roman" panose="02020603050405020304" pitchFamily="18" charset="0"/>
            </a:endParaRPr>
          </a:p>
          <a:p>
            <a:pPr algn="l" rtl="0"/>
            <a:r>
              <a:rPr lang="en-US" sz="1800" b="1" i="0" u="none" strike="noStrike" baseline="0" dirty="0">
                <a:solidFill>
                  <a:srgbClr val="000000"/>
                </a:solidFill>
                <a:highlight>
                  <a:srgbClr val="FFFFFF"/>
                </a:highlight>
                <a:latin typeface="Times New Roman" panose="02020603050405020304" pitchFamily="18" charset="0"/>
              </a:rPr>
              <a:t>Gains</a:t>
            </a:r>
            <a:r>
              <a:rPr lang="en-US" sz="1800" b="1" i="0" u="none" strike="noStrike" baseline="0" dirty="0">
                <a:solidFill>
                  <a:srgbClr val="000000"/>
                </a:solidFill>
                <a:latin typeface="Times New Roman" panose="02020603050405020304" pitchFamily="18" charset="0"/>
              </a:rPr>
              <a:t> = Transmitter (antenna)</a:t>
            </a:r>
            <a:r>
              <a:rPr lang="en-US" sz="1800" b="1" i="0" u="none" strike="noStrike"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Gain + Receiver (antenna) Gain</a:t>
            </a:r>
          </a:p>
          <a:p>
            <a:pPr algn="l" rtl="0"/>
            <a:endParaRPr lang="en-US" sz="1400" b="1" dirty="0">
              <a:latin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754D38E2-1A03-4C4C-960A-DC6A0A407197}"/>
              </a:ext>
            </a:extLst>
          </p:cNvPr>
          <p:cNvCxnSpPr>
            <a:cxnSpLocks/>
          </p:cNvCxnSpPr>
          <p:nvPr/>
        </p:nvCxnSpPr>
        <p:spPr>
          <a:xfrm flipV="1">
            <a:off x="5220072" y="1995686"/>
            <a:ext cx="1080120" cy="646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Rectangle: Rounded Corners 9">
            <a:extLst>
              <a:ext uri="{FF2B5EF4-FFF2-40B4-BE49-F238E27FC236}">
                <a16:creationId xmlns:a16="http://schemas.microsoft.com/office/drawing/2014/main" id="{1273FE98-F509-4E15-A6E1-F8A941D3299C}"/>
              </a:ext>
            </a:extLst>
          </p:cNvPr>
          <p:cNvSpPr/>
          <p:nvPr/>
        </p:nvSpPr>
        <p:spPr>
          <a:xfrm>
            <a:off x="611560" y="3596353"/>
            <a:ext cx="7128792" cy="50405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1800" b="1" i="0" u="none" strike="noStrike" baseline="0" dirty="0">
                <a:solidFill>
                  <a:srgbClr val="000000"/>
                </a:solidFill>
                <a:highlight>
                  <a:srgbClr val="00FF00"/>
                </a:highlight>
                <a:latin typeface="Times New Roman" panose="02020603050405020304" pitchFamily="18" charset="0"/>
              </a:rPr>
              <a:t>Losses </a:t>
            </a:r>
            <a:r>
              <a:rPr lang="en-US" sz="1800" b="1" i="0" u="none" strike="noStrike" baseline="0" dirty="0">
                <a:solidFill>
                  <a:srgbClr val="000000"/>
                </a:solidFill>
                <a:latin typeface="Times New Roman" panose="02020603050405020304" pitchFamily="18" charset="0"/>
              </a:rPr>
              <a:t>= Transmitter Cable losses + Receiver cable losses + Path Loss </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8B0A3708-F85F-460B-8EBC-1C0595742945}"/>
              </a:ext>
            </a:extLst>
          </p:cNvPr>
          <p:cNvCxnSpPr>
            <a:cxnSpLocks/>
          </p:cNvCxnSpPr>
          <p:nvPr/>
        </p:nvCxnSpPr>
        <p:spPr>
          <a:xfrm flipV="1">
            <a:off x="7740352" y="2067694"/>
            <a:ext cx="216024" cy="15286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9349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9832-3673-49F4-8E68-C5C76BE0FC6A}"/>
              </a:ext>
            </a:extLst>
          </p:cNvPr>
          <p:cNvSpPr>
            <a:spLocks noGrp="1"/>
          </p:cNvSpPr>
          <p:nvPr>
            <p:ph type="title"/>
          </p:nvPr>
        </p:nvSpPr>
        <p:spPr/>
        <p:txBody>
          <a:bodyPr/>
          <a:lstStyle/>
          <a:p>
            <a:pPr algn="l"/>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Antenna Gains</a:t>
            </a:r>
          </a:p>
        </p:txBody>
      </p:sp>
      <p:sp>
        <p:nvSpPr>
          <p:cNvPr id="4" name="Slide Number Placeholder 3">
            <a:extLst>
              <a:ext uri="{FF2B5EF4-FFF2-40B4-BE49-F238E27FC236}">
                <a16:creationId xmlns:a16="http://schemas.microsoft.com/office/drawing/2014/main" id="{7BACD147-9173-4A34-94DD-D015E3692EDC}"/>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6" name="TextBox 5">
            <a:extLst>
              <a:ext uri="{FF2B5EF4-FFF2-40B4-BE49-F238E27FC236}">
                <a16:creationId xmlns:a16="http://schemas.microsoft.com/office/drawing/2014/main" id="{DDB4F8B5-B958-4E1E-BA48-AC6B5307CB9B}"/>
              </a:ext>
            </a:extLst>
          </p:cNvPr>
          <p:cNvSpPr txBox="1"/>
          <p:nvPr/>
        </p:nvSpPr>
        <p:spPr>
          <a:xfrm>
            <a:off x="721882" y="838175"/>
            <a:ext cx="5650317" cy="400110"/>
          </a:xfrm>
          <a:prstGeom prst="rect">
            <a:avLst/>
          </a:prstGeom>
          <a:noFill/>
        </p:spPr>
        <p:txBody>
          <a:bodyPr wrap="square">
            <a:spAutoFit/>
          </a:bodyPr>
          <a:lstStyle/>
          <a:p>
            <a:pPr algn="l" rtl="0"/>
            <a:r>
              <a:rPr lang="en-US" sz="2000" b="1" i="0" u="none" strike="noStrike" baseline="0" dirty="0">
                <a:solidFill>
                  <a:srgbClr val="000000"/>
                </a:solidFill>
                <a:latin typeface="Times New Roman" panose="02020603050405020304" pitchFamily="18" charset="0"/>
              </a:rPr>
              <a:t>Gains = Transmitter Gain + Receiver Gain </a:t>
            </a:r>
            <a:endParaRPr lang="en-US" sz="2000" b="0" i="0" u="none" strike="noStrike" baseline="0" dirty="0">
              <a:solidFill>
                <a:srgbClr val="000000"/>
              </a:solidFill>
              <a:latin typeface="Times New Roman" panose="02020603050405020304" pitchFamily="18" charset="0"/>
            </a:endParaRPr>
          </a:p>
        </p:txBody>
      </p:sp>
      <p:pic>
        <p:nvPicPr>
          <p:cNvPr id="8" name="Picture 7">
            <a:extLst>
              <a:ext uri="{FF2B5EF4-FFF2-40B4-BE49-F238E27FC236}">
                <a16:creationId xmlns:a16="http://schemas.microsoft.com/office/drawing/2014/main" id="{01843D6F-FF39-462F-BA5B-29D728A42745}"/>
              </a:ext>
            </a:extLst>
          </p:cNvPr>
          <p:cNvPicPr>
            <a:picLocks noChangeAspect="1"/>
          </p:cNvPicPr>
          <p:nvPr/>
        </p:nvPicPr>
        <p:blipFill>
          <a:blip r:embed="rId2"/>
          <a:stretch>
            <a:fillRect/>
          </a:stretch>
        </p:blipFill>
        <p:spPr>
          <a:xfrm>
            <a:off x="791501" y="1238285"/>
            <a:ext cx="7366650" cy="3300298"/>
          </a:xfrm>
          <a:prstGeom prst="rect">
            <a:avLst/>
          </a:prstGeom>
        </p:spPr>
      </p:pic>
    </p:spTree>
    <p:extLst>
      <p:ext uri="{BB962C8B-B14F-4D97-AF65-F5344CB8AC3E}">
        <p14:creationId xmlns:p14="http://schemas.microsoft.com/office/powerpoint/2010/main" val="98711148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C86E-B0DC-4AF3-B98D-E1990FEF02E0}"/>
              </a:ext>
            </a:extLst>
          </p:cNvPr>
          <p:cNvSpPr>
            <a:spLocks noGrp="1"/>
          </p:cNvSpPr>
          <p:nvPr>
            <p:ph type="title"/>
          </p:nvPr>
        </p:nvSpPr>
        <p:spPr/>
        <p:txBody>
          <a:bodyPr/>
          <a:lstStyle/>
          <a:p>
            <a:pPr algn="l"/>
            <a:r>
              <a:rPr lang="en-US" sz="2000" b="1" dirty="0">
                <a:latin typeface="Times New Roman" panose="02020603050405020304" pitchFamily="18" charset="0"/>
                <a:cs typeface="Times New Roman" panose="02020603050405020304" pitchFamily="18" charset="0"/>
              </a:rPr>
              <a:t>   Examples of Antenna Gains</a:t>
            </a:r>
          </a:p>
        </p:txBody>
      </p:sp>
      <p:sp>
        <p:nvSpPr>
          <p:cNvPr id="4" name="Slide Number Placeholder 3">
            <a:extLst>
              <a:ext uri="{FF2B5EF4-FFF2-40B4-BE49-F238E27FC236}">
                <a16:creationId xmlns:a16="http://schemas.microsoft.com/office/drawing/2014/main" id="{EC94706F-BF32-4F32-A9C8-5B03CC8EE3A0}"/>
              </a:ext>
            </a:extLst>
          </p:cNvPr>
          <p:cNvSpPr>
            <a:spLocks noGrp="1"/>
          </p:cNvSpPr>
          <p:nvPr>
            <p:ph type="sldNum" idx="12"/>
          </p:nvPr>
        </p:nvSpPr>
        <p:spPr/>
        <p:txBody>
          <a:bodyPr/>
          <a:lstStyle/>
          <a:p>
            <a:fld id="{00000000-1234-1234-1234-123412341234}" type="slidenum">
              <a:rPr lang="en" smtClean="0"/>
              <a:pPr/>
              <a:t>8</a:t>
            </a:fld>
            <a:endParaRPr lang="en" dirty="0"/>
          </a:p>
        </p:txBody>
      </p:sp>
      <p:pic>
        <p:nvPicPr>
          <p:cNvPr id="22" name="Picture 21">
            <a:extLst>
              <a:ext uri="{FF2B5EF4-FFF2-40B4-BE49-F238E27FC236}">
                <a16:creationId xmlns:a16="http://schemas.microsoft.com/office/drawing/2014/main" id="{0A519565-BEEB-45D8-ACDB-E62B0A7DC7DF}"/>
              </a:ext>
            </a:extLst>
          </p:cNvPr>
          <p:cNvPicPr>
            <a:picLocks noChangeAspect="1"/>
          </p:cNvPicPr>
          <p:nvPr/>
        </p:nvPicPr>
        <p:blipFill>
          <a:blip r:embed="rId2"/>
          <a:stretch>
            <a:fillRect/>
          </a:stretch>
        </p:blipFill>
        <p:spPr>
          <a:xfrm>
            <a:off x="6248166" y="933512"/>
            <a:ext cx="2650604" cy="3096344"/>
          </a:xfrm>
          <a:prstGeom prst="rect">
            <a:avLst/>
          </a:prstGeom>
        </p:spPr>
      </p:pic>
      <p:pic>
        <p:nvPicPr>
          <p:cNvPr id="24" name="Picture 23">
            <a:extLst>
              <a:ext uri="{FF2B5EF4-FFF2-40B4-BE49-F238E27FC236}">
                <a16:creationId xmlns:a16="http://schemas.microsoft.com/office/drawing/2014/main" id="{BF7EDB6F-2875-4CC6-AAD4-3621333D5A27}"/>
              </a:ext>
            </a:extLst>
          </p:cNvPr>
          <p:cNvPicPr>
            <a:picLocks noChangeAspect="1"/>
          </p:cNvPicPr>
          <p:nvPr/>
        </p:nvPicPr>
        <p:blipFill>
          <a:blip r:embed="rId3"/>
          <a:stretch>
            <a:fillRect/>
          </a:stretch>
        </p:blipFill>
        <p:spPr>
          <a:xfrm>
            <a:off x="255887" y="843558"/>
            <a:ext cx="2395340" cy="3276475"/>
          </a:xfrm>
          <a:prstGeom prst="rect">
            <a:avLst/>
          </a:prstGeom>
        </p:spPr>
      </p:pic>
      <p:pic>
        <p:nvPicPr>
          <p:cNvPr id="28" name="Picture 27">
            <a:extLst>
              <a:ext uri="{FF2B5EF4-FFF2-40B4-BE49-F238E27FC236}">
                <a16:creationId xmlns:a16="http://schemas.microsoft.com/office/drawing/2014/main" id="{8FC3662A-FFFE-42AB-B3BF-9E7123AFA315}"/>
              </a:ext>
            </a:extLst>
          </p:cNvPr>
          <p:cNvPicPr>
            <a:picLocks noChangeAspect="1"/>
          </p:cNvPicPr>
          <p:nvPr/>
        </p:nvPicPr>
        <p:blipFill>
          <a:blip r:embed="rId4"/>
          <a:stretch>
            <a:fillRect/>
          </a:stretch>
        </p:blipFill>
        <p:spPr>
          <a:xfrm>
            <a:off x="3158318" y="1023466"/>
            <a:ext cx="2765364" cy="2916436"/>
          </a:xfrm>
          <a:prstGeom prst="rect">
            <a:avLst/>
          </a:prstGeom>
        </p:spPr>
      </p:pic>
    </p:spTree>
    <p:extLst>
      <p:ext uri="{BB962C8B-B14F-4D97-AF65-F5344CB8AC3E}">
        <p14:creationId xmlns:p14="http://schemas.microsoft.com/office/powerpoint/2010/main" val="3364066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52D306-B3CB-4D5D-A20E-3E2257F9C6C9}"/>
              </a:ext>
            </a:extLst>
          </p:cNvPr>
          <p:cNvSpPr>
            <a:spLocks noGrp="1"/>
          </p:cNvSpPr>
          <p:nvPr>
            <p:ph type="sldNum" idx="12"/>
          </p:nvPr>
        </p:nvSpPr>
        <p:spPr/>
        <p:txBody>
          <a:bodyPr/>
          <a:lstStyle/>
          <a:p>
            <a:fld id="{00000000-1234-1234-1234-123412341234}" type="slidenum">
              <a:rPr lang="en" smtClean="0"/>
              <a:pPr/>
              <a:t>9</a:t>
            </a:fld>
            <a:endParaRPr lang="en" dirty="0"/>
          </a:p>
        </p:txBody>
      </p:sp>
      <p:pic>
        <p:nvPicPr>
          <p:cNvPr id="8" name="Picture 7">
            <a:extLst>
              <a:ext uri="{FF2B5EF4-FFF2-40B4-BE49-F238E27FC236}">
                <a16:creationId xmlns:a16="http://schemas.microsoft.com/office/drawing/2014/main" id="{D4BB0D61-1911-4F0D-B9EE-6FC02AC65BBD}"/>
              </a:ext>
            </a:extLst>
          </p:cNvPr>
          <p:cNvPicPr>
            <a:picLocks noChangeAspect="1"/>
          </p:cNvPicPr>
          <p:nvPr/>
        </p:nvPicPr>
        <p:blipFill>
          <a:blip r:embed="rId2"/>
          <a:stretch>
            <a:fillRect/>
          </a:stretch>
        </p:blipFill>
        <p:spPr>
          <a:xfrm>
            <a:off x="5533896" y="980217"/>
            <a:ext cx="3483411" cy="3219822"/>
          </a:xfrm>
          <a:prstGeom prst="rect">
            <a:avLst/>
          </a:prstGeom>
        </p:spPr>
      </p:pic>
      <p:pic>
        <p:nvPicPr>
          <p:cNvPr id="10" name="Picture 9">
            <a:extLst>
              <a:ext uri="{FF2B5EF4-FFF2-40B4-BE49-F238E27FC236}">
                <a16:creationId xmlns:a16="http://schemas.microsoft.com/office/drawing/2014/main" id="{4DA52732-423B-4F78-87B7-833BB95E74FE}"/>
              </a:ext>
            </a:extLst>
          </p:cNvPr>
          <p:cNvPicPr>
            <a:picLocks noChangeAspect="1"/>
          </p:cNvPicPr>
          <p:nvPr/>
        </p:nvPicPr>
        <p:blipFill>
          <a:blip r:embed="rId3"/>
          <a:stretch>
            <a:fillRect/>
          </a:stretch>
        </p:blipFill>
        <p:spPr>
          <a:xfrm>
            <a:off x="2710896" y="1198274"/>
            <a:ext cx="2834047" cy="3001765"/>
          </a:xfrm>
          <a:prstGeom prst="rect">
            <a:avLst/>
          </a:prstGeom>
        </p:spPr>
      </p:pic>
      <p:pic>
        <p:nvPicPr>
          <p:cNvPr id="14" name="Picture 13">
            <a:extLst>
              <a:ext uri="{FF2B5EF4-FFF2-40B4-BE49-F238E27FC236}">
                <a16:creationId xmlns:a16="http://schemas.microsoft.com/office/drawing/2014/main" id="{DDC40A72-F286-4889-83C5-26FEB4CA9858}"/>
              </a:ext>
            </a:extLst>
          </p:cNvPr>
          <p:cNvPicPr>
            <a:picLocks noChangeAspect="1"/>
          </p:cNvPicPr>
          <p:nvPr/>
        </p:nvPicPr>
        <p:blipFill>
          <a:blip r:embed="rId4"/>
          <a:stretch>
            <a:fillRect/>
          </a:stretch>
        </p:blipFill>
        <p:spPr>
          <a:xfrm>
            <a:off x="251520" y="943461"/>
            <a:ext cx="2592289" cy="3219821"/>
          </a:xfrm>
          <a:prstGeom prst="rect">
            <a:avLst/>
          </a:prstGeom>
        </p:spPr>
      </p:pic>
      <p:sp>
        <p:nvSpPr>
          <p:cNvPr id="9" name="Title 1">
            <a:extLst>
              <a:ext uri="{FF2B5EF4-FFF2-40B4-BE49-F238E27FC236}">
                <a16:creationId xmlns:a16="http://schemas.microsoft.com/office/drawing/2014/main" id="{A0CACFD4-9A60-4686-8434-4B82F40B21E5}"/>
              </a:ext>
            </a:extLst>
          </p:cNvPr>
          <p:cNvSpPr>
            <a:spLocks noGrp="1"/>
          </p:cNvSpPr>
          <p:nvPr>
            <p:ph type="title"/>
          </p:nvPr>
        </p:nvSpPr>
        <p:spPr>
          <a:xfrm>
            <a:off x="4355976" y="195486"/>
            <a:ext cx="4313663" cy="406736"/>
          </a:xfrm>
        </p:spPr>
        <p:txBody>
          <a:bodyPr/>
          <a:lstStyle/>
          <a:p>
            <a:pPr algn="l"/>
            <a:r>
              <a:rPr lang="en-US" sz="2000" b="1" dirty="0">
                <a:latin typeface="Times New Roman" panose="02020603050405020304" pitchFamily="18" charset="0"/>
                <a:cs typeface="Times New Roman" panose="02020603050405020304" pitchFamily="18" charset="0"/>
              </a:rPr>
              <a:t>   Examples of Antenna Gains</a:t>
            </a:r>
          </a:p>
        </p:txBody>
      </p:sp>
    </p:spTree>
    <p:extLst>
      <p:ext uri="{BB962C8B-B14F-4D97-AF65-F5344CB8AC3E}">
        <p14:creationId xmlns:p14="http://schemas.microsoft.com/office/powerpoint/2010/main" val="269879136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855</Words>
  <Application>Microsoft Office PowerPoint</Application>
  <PresentationFormat>عرض على الشاشة (16:9)</PresentationFormat>
  <Paragraphs>124</Paragraphs>
  <Slides>31</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31</vt:i4>
      </vt:variant>
    </vt:vector>
  </HeadingPairs>
  <TitlesOfParts>
    <vt:vector size="38" baseType="lpstr">
      <vt:lpstr>Segoe UI Black</vt:lpstr>
      <vt:lpstr>Wingdings</vt:lpstr>
      <vt:lpstr>MingLiU_HKSCS-ExtB</vt:lpstr>
      <vt:lpstr>Arvo</vt:lpstr>
      <vt:lpstr>Times New Roman</vt:lpstr>
      <vt:lpstr>Arial</vt:lpstr>
      <vt:lpstr>Salerio template</vt:lpstr>
      <vt:lpstr>عرض تقديمي في PowerPoint</vt:lpstr>
      <vt:lpstr>Aims </vt:lpstr>
      <vt:lpstr>What is WIMAX Technology</vt:lpstr>
      <vt:lpstr>WIMAX Architecture in Iraq</vt:lpstr>
      <vt:lpstr>عرض تقديمي في PowerPoint</vt:lpstr>
      <vt:lpstr>عرض تقديمي في PowerPoint</vt:lpstr>
      <vt:lpstr>    Antenna Gains</vt:lpstr>
      <vt:lpstr>   Examples of Antenna Gains</vt:lpstr>
      <vt:lpstr>   Examples of Antenna Gains</vt:lpstr>
      <vt:lpstr>Antenna alignment</vt:lpstr>
      <vt:lpstr>     Losses</vt:lpstr>
      <vt:lpstr> Cable Losses  </vt:lpstr>
      <vt:lpstr>عرض تقديمي في PowerPoint</vt:lpstr>
      <vt:lpstr>Path Loss</vt:lpstr>
      <vt:lpstr>Free Space Path Loss</vt:lpstr>
      <vt:lpstr>Attenuation</vt:lpstr>
      <vt:lpstr>Link Obstacles</vt:lpstr>
      <vt:lpstr>Link Obstacles</vt:lpstr>
      <vt:lpstr>Scattering</vt:lpstr>
      <vt:lpstr>عرض تقديمي في PowerPoint</vt:lpstr>
      <vt:lpstr>Fade Margin</vt:lpstr>
      <vt:lpstr> Factual Example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Lenovo</dc:creator>
  <cp:lastModifiedBy>hp</cp:lastModifiedBy>
  <cp:revision>176</cp:revision>
  <dcterms:modified xsi:type="dcterms:W3CDTF">2021-05-30T09:25:00Z</dcterms:modified>
</cp:coreProperties>
</file>