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72" r:id="rId3"/>
    <p:sldId id="273" r:id="rId4"/>
    <p:sldId id="274" r:id="rId5"/>
    <p:sldId id="275"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6/20/2021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 xmlns:a16="http://schemas.microsoft.com/office/drawing/2014/main"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 xmlns:a16="http://schemas.microsoft.com/office/drawing/2014/main"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 xmlns:a16="http://schemas.microsoft.com/office/drawing/2014/main"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 xmlns:a16="http://schemas.microsoft.com/office/drawing/2014/main"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 xmlns:a16="http://schemas.microsoft.com/office/drawing/2014/main"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 xmlns:a16="http://schemas.microsoft.com/office/drawing/2014/main"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 xmlns:a16="http://schemas.microsoft.com/office/drawing/2014/main"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 xmlns:a16="http://schemas.microsoft.com/office/drawing/2014/main"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 xmlns:a16="http://schemas.microsoft.com/office/drawing/2014/main"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 xmlns:a16="http://schemas.microsoft.com/office/drawing/2014/main"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 xmlns:a16="http://schemas.microsoft.com/office/drawing/2014/main"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 xmlns:a16="http://schemas.microsoft.com/office/drawing/2014/main"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 xmlns:a16="http://schemas.microsoft.com/office/drawing/2014/main"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 xmlns:a16="http://schemas.microsoft.com/office/drawing/2014/main"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 xmlns:a16="http://schemas.microsoft.com/office/drawing/2014/main"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 xmlns:a16="http://schemas.microsoft.com/office/drawing/2014/main"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 xmlns:a16="http://schemas.microsoft.com/office/drawing/2014/main"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 xmlns:a16="http://schemas.microsoft.com/office/drawing/2014/main"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 xmlns:a16="http://schemas.microsoft.com/office/drawing/2014/main"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 xmlns:a16="http://schemas.microsoft.com/office/drawing/2014/main"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 xmlns:a16="http://schemas.microsoft.com/office/drawing/2014/main"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 xmlns:a16="http://schemas.microsoft.com/office/drawing/2014/main"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 xmlns:a16="http://schemas.microsoft.com/office/drawing/2014/main"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 xmlns:a16="http://schemas.microsoft.com/office/drawing/2014/main"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 xmlns:a16="http://schemas.microsoft.com/office/drawing/2014/main"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 xmlns:a16="http://schemas.microsoft.com/office/drawing/2014/main"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 xmlns:a16="http://schemas.microsoft.com/office/drawing/2014/main" id="{35EAECC2-482F-4411-B5C6-261217649AB7}"/>
              </a:ext>
            </a:extLst>
          </p:cNvPr>
          <p:cNvSpPr>
            <a:spLocks noGrp="1"/>
          </p:cNvSpPr>
          <p:nvPr>
            <p:ph type="body" sz="quarter" idx="13"/>
          </p:nvPr>
        </p:nvSpPr>
        <p:spPr>
          <a:xfrm>
            <a:off x="509838" y="2231423"/>
            <a:ext cx="7739385" cy="1194854"/>
          </a:xfrm>
        </p:spPr>
        <p:txBody>
          <a:bodyPr/>
          <a:lstStyle/>
          <a:p>
            <a:pPr rtl="1"/>
            <a:r>
              <a:rPr lang="ar-IQ" sz="3200" b="1" dirty="0" smtClean="0">
                <a:solidFill>
                  <a:srgbClr val="C00000"/>
                </a:solidFill>
              </a:rPr>
              <a:t>تقــــيم </a:t>
            </a:r>
          </a:p>
          <a:p>
            <a:pPr rtl="1"/>
            <a:r>
              <a:rPr lang="ar-IQ" sz="3200" b="1" dirty="0" smtClean="0">
                <a:solidFill>
                  <a:srgbClr val="00B050"/>
                </a:solidFill>
              </a:rPr>
              <a:t>كلية القانون / جامعة الكفيل</a:t>
            </a:r>
          </a:p>
          <a:p>
            <a:pPr rtl="1"/>
            <a:r>
              <a:rPr lang="ar-IQ" sz="3200" b="1" dirty="0" smtClean="0"/>
              <a:t>محاضرة بعنوان</a:t>
            </a:r>
          </a:p>
          <a:p>
            <a:pPr rtl="1"/>
            <a:endParaRPr lang="ar-IQ" sz="1400" dirty="0" smtClean="0"/>
          </a:p>
          <a:p>
            <a:pPr rtl="1"/>
            <a:r>
              <a:rPr lang="ar-IQ" sz="4000" dirty="0">
                <a:solidFill>
                  <a:srgbClr val="FF0000"/>
                </a:solidFill>
                <a:cs typeface="PT Bold Heading" panose="02010400000000000000" pitchFamily="2" charset="-78"/>
              </a:rPr>
              <a:t>دور الإدارة في مكافحة المخدرات في </a:t>
            </a:r>
            <a:r>
              <a:rPr lang="ar-IQ" sz="4000" dirty="0" smtClean="0">
                <a:solidFill>
                  <a:srgbClr val="FF0000"/>
                </a:solidFill>
                <a:cs typeface="PT Bold Heading" panose="02010400000000000000" pitchFamily="2" charset="-78"/>
              </a:rPr>
              <a:t>العراق</a:t>
            </a:r>
          </a:p>
          <a:p>
            <a:pPr rtl="1"/>
            <a:endParaRPr lang="en-US" sz="4000" b="1" dirty="0">
              <a:solidFill>
                <a:srgbClr val="00B050"/>
              </a:solidFill>
            </a:endParaRPr>
          </a:p>
        </p:txBody>
      </p:sp>
      <p:sp>
        <p:nvSpPr>
          <p:cNvPr id="4" name="Text Placeholder 3">
            <a:extLst>
              <a:ext uri="{FF2B5EF4-FFF2-40B4-BE49-F238E27FC236}">
                <a16:creationId xmlns="" xmlns:a16="http://schemas.microsoft.com/office/drawing/2014/main" id="{D2DD65D1-82BE-4F0E-AF8A-B96ED9B60C37}"/>
              </a:ext>
            </a:extLst>
          </p:cNvPr>
          <p:cNvSpPr>
            <a:spLocks noGrp="1"/>
          </p:cNvSpPr>
          <p:nvPr>
            <p:ph type="body" sz="quarter" idx="14"/>
          </p:nvPr>
        </p:nvSpPr>
        <p:spPr>
          <a:xfrm>
            <a:off x="509838" y="4055201"/>
            <a:ext cx="7739385" cy="1844291"/>
          </a:xfrm>
        </p:spPr>
        <p:txBody>
          <a:bodyPr/>
          <a:lstStyle/>
          <a:p>
            <a:pPr rtl="1"/>
            <a:r>
              <a:rPr lang="ar-IQ" b="1" dirty="0"/>
              <a:t/>
            </a:r>
            <a:br>
              <a:rPr lang="ar-IQ" b="1" dirty="0"/>
            </a:br>
            <a:r>
              <a:rPr lang="ar-IQ" sz="4000" b="1" dirty="0" smtClean="0">
                <a:solidFill>
                  <a:srgbClr val="00B050"/>
                </a:solidFill>
              </a:rPr>
              <a:t>د</a:t>
            </a:r>
            <a:r>
              <a:rPr lang="ar-IQ" sz="4000" b="1" dirty="0">
                <a:solidFill>
                  <a:srgbClr val="00B050"/>
                </a:solidFill>
              </a:rPr>
              <a:t>. </a:t>
            </a:r>
            <a:r>
              <a:rPr lang="ar-IQ" sz="4000" b="1" dirty="0" smtClean="0">
                <a:solidFill>
                  <a:srgbClr val="00B050"/>
                </a:solidFill>
              </a:rPr>
              <a:t>محمد عبد الرحيم حاتم الحسناوي</a:t>
            </a:r>
          </a:p>
          <a:p>
            <a:pPr rtl="1"/>
            <a:r>
              <a:rPr lang="ar-IQ" sz="3600" b="1" dirty="0" smtClean="0">
                <a:solidFill>
                  <a:srgbClr val="C00000"/>
                </a:solidFill>
              </a:rPr>
              <a:t>السبت 2021/6/19             الساعة 10 صباحاً</a:t>
            </a:r>
          </a:p>
          <a:p>
            <a:pPr rtl="1"/>
            <a:r>
              <a:rPr lang="ar-IQ" sz="3600" b="1" dirty="0" smtClean="0">
                <a:solidFill>
                  <a:srgbClr val="002060"/>
                </a:solidFill>
              </a:rPr>
              <a:t>على قاعة كلية القانون</a:t>
            </a:r>
            <a:endParaRPr lang="ar-IQ" sz="3600" b="1" dirty="0">
              <a:solidFill>
                <a:srgbClr val="002060"/>
              </a:solidFill>
            </a:endParaRPr>
          </a:p>
        </p:txBody>
      </p:sp>
      <p:sp>
        <p:nvSpPr>
          <p:cNvPr id="5" name="Slide Number Placeholder 4">
            <a:extLst>
              <a:ext uri="{FF2B5EF4-FFF2-40B4-BE49-F238E27FC236}">
                <a16:creationId xmlns="" xmlns:a16="http://schemas.microsoft.com/office/drawing/2014/main"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b="1" dirty="0">
                <a:solidFill>
                  <a:srgbClr val="FF0000"/>
                </a:solidFill>
              </a:rPr>
              <a:t>مق</a:t>
            </a:r>
            <a:r>
              <a:rPr lang="ar-IQ" b="1" dirty="0">
                <a:solidFill>
                  <a:srgbClr val="FF0000"/>
                </a:solidFill>
              </a:rPr>
              <a:t>ـــــ</a:t>
            </a:r>
            <a:r>
              <a:rPr lang="ar-SA" b="1" dirty="0">
                <a:solidFill>
                  <a:srgbClr val="FF0000"/>
                </a:solidFill>
              </a:rPr>
              <a:t>دمة</a:t>
            </a:r>
            <a:endParaRPr lang="en-US" dirty="0">
              <a:solidFill>
                <a:srgbClr val="FF0000"/>
              </a:solidFill>
            </a:endParaRPr>
          </a:p>
          <a:p>
            <a:pPr algn="just" fontAlgn="base"/>
            <a:r>
              <a:rPr lang="ar-SA" dirty="0"/>
              <a:t> </a:t>
            </a:r>
            <a:r>
              <a:rPr lang="ar-IQ" dirty="0" smtClean="0"/>
              <a:t>لقد أضفى </a:t>
            </a:r>
            <a:r>
              <a:rPr lang="ar-IQ" dirty="0" smtClean="0"/>
              <a:t>قانون </a:t>
            </a:r>
            <a:r>
              <a:rPr lang="ar-IQ" dirty="0"/>
              <a:t>المخدرات والمؤثرات العقلية العراقي رقم 50 لسنة </a:t>
            </a:r>
            <a:r>
              <a:rPr lang="ar-IQ" dirty="0" smtClean="0"/>
              <a:t>2017 </a:t>
            </a:r>
            <a:r>
              <a:rPr lang="ar-IQ" dirty="0"/>
              <a:t>على دور السلطة الادارية في مكافحة المخدرات زيادة ملحوظة وبشكل مغاير لما ورد في قانون مكافحة المخدرات رقم 68 لسنة 1965 الملغى اذ افرد المشرع في ظل القانون الجديد نصوصاً قانونية ابرزت دور الادارة في مواجهة هذه الجرائم وهذا الدور رقابياً من جانب ووقائياً من جانب آخر فضلاً عن دورها في العلاج، كما نص القانون على تأسيس الهيئة الوطنية العليا لشؤون المخدرات والمؤثرات العقلية وتأسيس المديرية العامة لشؤون المخدرات والمؤثرات العقلية وشدد من آلية رقابة الادارة على استيراد وتصدير المواد المخدرة وأكد على التعاون بين وزارات الدولة كافة لغرض مكافحة المخدرات فضلا ًعن النص على التدابير الواجب على الادارة اتخاذها لمعالجة المدمنين وتأهيلهم وهو بذلك يقترب من القوانين المقارنة كالقانون المصري والجزائري والاماراتي والتي ابرزت دور السلطة الادارية في مكافحة المخدرات.</a:t>
            </a:r>
            <a:endParaRPr lang="en-US" dirty="0"/>
          </a:p>
        </p:txBody>
      </p:sp>
      <p:sp>
        <p:nvSpPr>
          <p:cNvPr id="3" name="عنوان 2"/>
          <p:cNvSpPr>
            <a:spLocks noGrp="1"/>
          </p:cNvSpPr>
          <p:nvPr>
            <p:ph type="title"/>
          </p:nvPr>
        </p:nvSpPr>
        <p:spPr/>
        <p:txBody>
          <a:bodyPr/>
          <a:lstStyle/>
          <a:p>
            <a:r>
              <a:rPr lang="ar-IQ" b="1" dirty="0"/>
              <a:t>دور الإدارة في مكافحة المخدرات في العراق</a:t>
            </a:r>
            <a:endParaRPr lang="en-US"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2215495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fontAlgn="base"/>
            <a:r>
              <a:rPr lang="ar-SA" sz="2000" b="1" dirty="0"/>
              <a:t>أن المسؤولية مشتركة لكل ابناء المجتمع بالإضافة الى الجهات الرقابية المختصة وهي وزارة الصحة ووزارة التخطيط الجهاز المركزي للتقييس والسيطرة النوعية والجهات الرقابية  في وزارة الداخلية  في المنافذ الحدودية للحيلولة دون دخول المواد المخدرة وان ظاهرة المخدرات ظاهرة خطيرة يجب العمل على مكافحتها وان خطر جرائم المخدرات لا يقل خطرا عن الجرائم الارهابية ولغرض الوقاية من خطر المخدرات فانة يجب العمل على التوعية المستمرة بمشكلة الادمان وخاصة بين المراهقين بأسلوب يتناسب وخصائصهم الشخصية حتى لا تأتي بنتائج عكسية واتباع اساليب تربوية تعتمد على الحوار  المتبادل بينهم وبين الابناء وخاصة في مرحلة المراهقة والتقويم والتدخل السريع لمعالجة انحرافات سلوكية اول بأول واستشارة العاملين في مجال الصحة النفسية والتربية وان علاج هذه الظاهرة للحد منها وتفادي خطرها يتطلب تشديد العقوبة بالنسبة لتعاطي وتجارة المخدرات واعادة النظر في القوانين العقابية المتعلقة بها لاسيما قانون المخدرات رقم (68) لسنة 1965 لان هذا التشريع لم يتعد ينسجم مع تطور اساليب المتاجرين بالمخدرات والانواع الجديدة المستخدمة في المخدرات  وخاصة فيما يتعلق بإغواء الاحداث وتشجيعهم على تعاطي المخدرات  كما ان انتشار الصيدليات الوهمية وصيدليات الارصفة ظاهرة خطيرة او العمل في الصيدليات من قبل اشخاص غير مؤهلين للممارسة مهنة الصيدلة او صرف الادوية بغير وصفات طبية او لا شخاص غير مستحقين لاسيما وان بعض الادوية المخدرة هي  تصرف لا شخاص مرضى ومصابين بأمراض ولأغراض علاجية  ومنها حبوب الفاليوم والحبوب المنومة كما أن قوانين مزاولة الصيدلة وقانون مكافحة غسيل الاموال لا تتضمن الردع القانوني المناسب الذي ينسجم وخطر المخدرات  لاسيما ان الاموال التي يتحصل عليها من تجارة المخدرات تستعمل في ارتكاب جرائم التفجير والتفخيخ والقتل والجرائم الارهابية وسن تشريع جديد لمكافحة المخدرات.</a:t>
            </a:r>
            <a:endParaRPr lang="en-US" sz="2000" dirty="0"/>
          </a:p>
        </p:txBody>
      </p:sp>
      <p:sp>
        <p:nvSpPr>
          <p:cNvPr id="3" name="عنوان 2"/>
          <p:cNvSpPr>
            <a:spLocks noGrp="1"/>
          </p:cNvSpPr>
          <p:nvPr>
            <p:ph type="title"/>
          </p:nvPr>
        </p:nvSpPr>
        <p:spPr/>
        <p:txBody>
          <a:bodyPr/>
          <a:lstStyle/>
          <a:p>
            <a:r>
              <a:rPr lang="ar-IQ" b="1" dirty="0"/>
              <a:t>دور الإدارة في مكافحة المخدرات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649581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fontAlgn="base"/>
            <a:r>
              <a:rPr lang="ar-IQ" sz="4000" b="1" dirty="0" smtClean="0"/>
              <a:t>	</a:t>
            </a:r>
            <a:r>
              <a:rPr lang="ar-SA" sz="4000" b="1" dirty="0" smtClean="0"/>
              <a:t>يجب </a:t>
            </a:r>
            <a:r>
              <a:rPr lang="ar-SA" sz="4000" b="1" dirty="0"/>
              <a:t>تقوية الوازع الديني والتوجيه من قبل رجال الدين لمخاطر انتشار ظاهرة المخدرات بوصفها ظاهرة خطيرة يجب تظافر جهود الجميع للحد منها ووقف انتشارها وتقديم النصح والارشاد والتوجيهات </a:t>
            </a:r>
            <a:r>
              <a:rPr lang="ar-SA" sz="4000" b="1" dirty="0" smtClean="0"/>
              <a:t>الدينية</a:t>
            </a:r>
            <a:r>
              <a:rPr lang="ar-IQ" sz="4000" b="1" dirty="0" smtClean="0"/>
              <a:t>.</a:t>
            </a:r>
            <a:endParaRPr lang="en-US" sz="4000" dirty="0"/>
          </a:p>
        </p:txBody>
      </p:sp>
      <p:sp>
        <p:nvSpPr>
          <p:cNvPr id="3" name="عنوان 2"/>
          <p:cNvSpPr>
            <a:spLocks noGrp="1"/>
          </p:cNvSpPr>
          <p:nvPr>
            <p:ph type="title"/>
          </p:nvPr>
        </p:nvSpPr>
        <p:spPr/>
        <p:txBody>
          <a:bodyPr/>
          <a:lstStyle/>
          <a:p>
            <a:r>
              <a:rPr lang="ar-IQ" b="1" dirty="0"/>
              <a:t>دور الإدارة في مكافحة المخدرات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823825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fontAlgn="base"/>
            <a:r>
              <a:rPr lang="ar-IQ" sz="3600" b="1" dirty="0" smtClean="0"/>
              <a:t>      </a:t>
            </a:r>
            <a:r>
              <a:rPr lang="ar-SA" sz="3600" b="1" dirty="0" smtClean="0"/>
              <a:t>إنشاء </a:t>
            </a:r>
            <a:r>
              <a:rPr lang="ar-SA" sz="3600" b="1" dirty="0"/>
              <a:t>جهاز متخصص بمكافحة المخدرات أسوة بجهاز مكافحة الارهاب يتولى مكافحة هذه الجريمة الخطرة ويكون له تواجد في المطارات والمنافذ الحدودية ويكون له تعاون مع الجهات الرقابية الاخرى في وزارة الصحة والعمل على تدريب الشرطة المتخصصة بهذا النوع من الجرائم بالتقنيات الحديثة لان اساليب المتاجرين بالمخدرات في تطور مستمر لغرض اخفاء معالم الجريمة وابتكار طرق لتهريب المخدرات وألا يكون البلد معبرا او ممرا لتجار المخدرات  او مستهلكا لها او منتجا لتلك الانواع من المخدرات  وأن تأخذ وزارة الصحة دورها في افتتاح المستشفيات الخاصة بمعالجة متعاطي المخدرات.</a:t>
            </a:r>
            <a:endParaRPr lang="en-US" sz="3600" dirty="0"/>
          </a:p>
        </p:txBody>
      </p:sp>
      <p:sp>
        <p:nvSpPr>
          <p:cNvPr id="3" name="عنوان 2"/>
          <p:cNvSpPr>
            <a:spLocks noGrp="1"/>
          </p:cNvSpPr>
          <p:nvPr>
            <p:ph type="title"/>
          </p:nvPr>
        </p:nvSpPr>
        <p:spPr/>
        <p:txBody>
          <a:bodyPr/>
          <a:lstStyle/>
          <a:p>
            <a:r>
              <a:rPr lang="ar-IQ" b="1" dirty="0"/>
              <a:t>دور الإدارة في مكافحة المخدرات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228600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7200" b="1" dirty="0" smtClean="0">
                <a:solidFill>
                  <a:srgbClr val="FF0000"/>
                </a:solidFill>
              </a:rPr>
              <a:t>شكرا لحُسن إصغائكم</a:t>
            </a:r>
          </a:p>
          <a:p>
            <a:pPr algn="ctr"/>
            <a:r>
              <a:rPr lang="ar-IQ" sz="7200" b="1" dirty="0" smtClean="0">
                <a:solidFill>
                  <a:srgbClr val="00B050"/>
                </a:solidFill>
              </a:rPr>
              <a:t>مع تمنياتي للجميع بالنجاح </a:t>
            </a:r>
            <a:r>
              <a:rPr lang="ar-IQ" sz="7200" b="1" dirty="0" err="1" smtClean="0">
                <a:solidFill>
                  <a:srgbClr val="00B050"/>
                </a:solidFill>
              </a:rPr>
              <a:t>والموفقية</a:t>
            </a:r>
            <a:endParaRPr lang="ar-IQ" sz="7200" b="1" dirty="0">
              <a:solidFill>
                <a:srgbClr val="00B050"/>
              </a:solidFill>
            </a:endParaRPr>
          </a:p>
        </p:txBody>
      </p:sp>
      <p:sp>
        <p:nvSpPr>
          <p:cNvPr id="3" name="عنوان 2"/>
          <p:cNvSpPr>
            <a:spLocks noGrp="1"/>
          </p:cNvSpPr>
          <p:nvPr>
            <p:ph type="title"/>
          </p:nvPr>
        </p:nvSpPr>
        <p:spPr/>
        <p:txBody>
          <a:bodyPr/>
          <a:lstStyle/>
          <a:p>
            <a:r>
              <a:rPr lang="ar-IQ" b="1" dirty="0"/>
              <a:t>دور الإدارة في مكافحة المخدرات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645409081"/>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TotalTime>
  <Words>292</Words>
  <Application>Microsoft Office PowerPoint</Application>
  <PresentationFormat>ملء الشاشة</PresentationFormat>
  <Paragraphs>32</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Arial</vt:lpstr>
      <vt:lpstr>Calibri</vt:lpstr>
      <vt:lpstr>PT Bold Heading</vt:lpstr>
      <vt:lpstr>Segoe UI Black</vt:lpstr>
      <vt:lpstr>Office Theme</vt:lpstr>
      <vt:lpstr>عرض تقديمي في PowerPoint</vt:lpstr>
      <vt:lpstr>دور الإدارة في مكافحة المخدرات في العراق</vt:lpstr>
      <vt:lpstr>دور الإدارة في مكافحة المخدرات في العراق</vt:lpstr>
      <vt:lpstr>دور الإدارة في مكافحة المخدرات في العراق</vt:lpstr>
      <vt:lpstr>دور الإدارة في مكافحة المخدرات في العراق</vt:lpstr>
      <vt:lpstr>دور الإدارة في مكافحة المخدرات في العراق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53</cp:revision>
  <dcterms:created xsi:type="dcterms:W3CDTF">2020-11-01T11:03:41Z</dcterms:created>
  <dcterms:modified xsi:type="dcterms:W3CDTF">2021-06-19T21:39:29Z</dcterms:modified>
</cp:coreProperties>
</file>