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handoutMasterIdLst>
    <p:handoutMasterId r:id="rId34"/>
  </p:handoutMasterIdLst>
  <p:sldIdLst>
    <p:sldId id="268" r:id="rId2"/>
    <p:sldId id="320" r:id="rId3"/>
    <p:sldId id="269" r:id="rId4"/>
    <p:sldId id="291" r:id="rId5"/>
    <p:sldId id="351" r:id="rId6"/>
    <p:sldId id="375" r:id="rId7"/>
    <p:sldId id="358" r:id="rId8"/>
    <p:sldId id="352" r:id="rId9"/>
    <p:sldId id="359" r:id="rId10"/>
    <p:sldId id="354" r:id="rId11"/>
    <p:sldId id="355" r:id="rId12"/>
    <p:sldId id="353" r:id="rId13"/>
    <p:sldId id="374" r:id="rId14"/>
    <p:sldId id="356" r:id="rId15"/>
    <p:sldId id="357" r:id="rId16"/>
    <p:sldId id="323" r:id="rId17"/>
    <p:sldId id="360" r:id="rId18"/>
    <p:sldId id="362" r:id="rId19"/>
    <p:sldId id="363" r:id="rId20"/>
    <p:sldId id="364" r:id="rId21"/>
    <p:sldId id="366" r:id="rId22"/>
    <p:sldId id="367" r:id="rId23"/>
    <p:sldId id="365" r:id="rId24"/>
    <p:sldId id="322" r:id="rId25"/>
    <p:sldId id="368" r:id="rId26"/>
    <p:sldId id="370" r:id="rId27"/>
    <p:sldId id="369" r:id="rId28"/>
    <p:sldId id="372" r:id="rId29"/>
    <p:sldId id="371" r:id="rId30"/>
    <p:sldId id="373" r:id="rId31"/>
    <p:sldId id="376" r:id="rId32"/>
  </p:sldIdLst>
  <p:sldSz cx="9144000" cy="5143500" type="screen16x9"/>
  <p:notesSz cx="6858000" cy="9144000"/>
  <p:embeddedFontLst>
    <p:embeddedFont>
      <p:font typeface="Algerian" panose="04020705040A02060702" pitchFamily="82" charset="0"/>
      <p:regular r:id="rId35"/>
    </p:embeddedFont>
    <p:embeddedFont>
      <p:font typeface="Arvo" panose="020B0604020202020204" charset="0"/>
      <p:regular r:id="rId36"/>
      <p:bold r:id="rId37"/>
      <p:italic r:id="rId38"/>
      <p:boldItalic r:id="rId39"/>
    </p:embeddedFont>
    <p:embeddedFont>
      <p:font typeface="BankGothic Md BT" panose="020B0807020203060204" pitchFamily="34" charset="0"/>
      <p:regular r:id="rId40"/>
    </p:embeddedFont>
    <p:embeddedFont>
      <p:font typeface="Calibri" panose="020F0502020204030204" pitchFamily="34" charset="0"/>
      <p:regular r:id="rId41"/>
      <p:bold r:id="rId42"/>
      <p:italic r:id="rId43"/>
      <p:boldItalic r:id="rId44"/>
    </p:embeddedFont>
    <p:embeddedFont>
      <p:font typeface="Gill Sans Ultra Bold" panose="020B0A02020104020203" pitchFamily="34" charset="0"/>
      <p:regular r:id="rId45"/>
    </p:embeddedFont>
    <p:embeddedFont>
      <p:font typeface="Goudy Stout" panose="0202090407030B020401" pitchFamily="18" charset="0"/>
      <p:regular r:id="rId46"/>
    </p:embeddedFont>
    <p:embeddedFont>
      <p:font typeface="Modern No. 20" panose="02070704070505020303" pitchFamily="18" charset="0"/>
      <p:regular r:id="rId47"/>
    </p:embeddedFont>
    <p:embeddedFont>
      <p:font typeface="Monotype Corsiva" panose="03010101010201010101" pitchFamily="66" charset="0"/>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96D4"/>
    <a:srgbClr val="3F5378"/>
    <a:srgbClr val="38833F"/>
    <a:srgbClr val="28AE3E"/>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20D5EA-D480-4313-B029-828053BC24F2}">
  <a:tblStyle styleId="{E420D5EA-D480-4313-B029-828053BC24F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72" autoAdjust="0"/>
    <p:restoredTop sz="94291" autoAdjust="0"/>
  </p:normalViewPr>
  <p:slideViewPr>
    <p:cSldViewPr>
      <p:cViewPr varScale="1">
        <p:scale>
          <a:sx n="91" d="100"/>
          <a:sy n="91" d="100"/>
        </p:scale>
        <p:origin x="918" y="78"/>
      </p:cViewPr>
      <p:guideLst>
        <p:guide orient="horz" pos="1620"/>
        <p:guide pos="2880"/>
      </p:guideLst>
    </p:cSldViewPr>
  </p:slideViewPr>
  <p:outlineViewPr>
    <p:cViewPr>
      <p:scale>
        <a:sx n="33" d="100"/>
        <a:sy n="33" d="100"/>
      </p:scale>
      <p:origin x="0" y="-1644"/>
    </p:cViewPr>
  </p:outlineViewPr>
  <p:notesTextViewPr>
    <p:cViewPr>
      <p:scale>
        <a:sx n="1" d="1"/>
        <a:sy n="1" d="1"/>
      </p:scale>
      <p:origin x="0" y="0"/>
    </p:cViewPr>
  </p:notesTextViewPr>
  <p:sorterViewPr>
    <p:cViewPr varScale="1">
      <p:scale>
        <a:sx n="100" d="100"/>
        <a:sy n="100" d="100"/>
      </p:scale>
      <p:origin x="0" y="-1374"/>
    </p:cViewPr>
  </p:sorter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B6B512-AB72-48D1-9FE4-5344257B98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B161A-EC86-4EC4-A52C-5CD408CB0B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E3F13-411A-4013-B873-C1C16C9F208C}" type="datetimeFigureOut">
              <a:rPr lang="en-US" smtClean="0"/>
              <a:t>6/9/2021</a:t>
            </a:fld>
            <a:endParaRPr lang="en-US" dirty="0"/>
          </a:p>
        </p:txBody>
      </p:sp>
      <p:sp>
        <p:nvSpPr>
          <p:cNvPr id="4" name="Footer Placeholder 3">
            <a:extLst>
              <a:ext uri="{FF2B5EF4-FFF2-40B4-BE49-F238E27FC236}">
                <a16:creationId xmlns:a16="http://schemas.microsoft.com/office/drawing/2014/main" id="{21643BF6-68BA-4224-BBE4-6C863448BA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3A8A9B1-25FD-49B8-BDC3-4C70CFA509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180C9-F922-4D1B-B86C-BB896C7C11AE}" type="slidenum">
              <a:rPr lang="en-US" smtClean="0"/>
              <a:t>‹#›</a:t>
            </a:fld>
            <a:endParaRPr lang="en-US" dirty="0"/>
          </a:p>
        </p:txBody>
      </p:sp>
    </p:spTree>
    <p:extLst>
      <p:ext uri="{BB962C8B-B14F-4D97-AF65-F5344CB8AC3E}">
        <p14:creationId xmlns:p14="http://schemas.microsoft.com/office/powerpoint/2010/main" val="3412953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52686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61"/>
        <p:cNvGrpSpPr/>
        <p:nvPr/>
      </p:nvGrpSpPr>
      <p:grpSpPr>
        <a:xfrm>
          <a:off x="0" y="0"/>
          <a:ext cx="0" cy="0"/>
          <a:chOff x="0" y="0"/>
          <a:chExt cx="0" cy="0"/>
        </a:xfrm>
      </p:grpSpPr>
      <p:grpSp>
        <p:nvGrpSpPr>
          <p:cNvPr id="62" name="Google Shape;62;p5"/>
          <p:cNvGrpSpPr/>
          <p:nvPr/>
        </p:nvGrpSpPr>
        <p:grpSpPr>
          <a:xfrm rot="10800000" flipH="1" flipV="1">
            <a:off x="-12909" y="1"/>
            <a:ext cx="3792821" cy="699541"/>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pic>
        <p:nvPicPr>
          <p:cNvPr id="40" name="صورة 1">
            <a:extLst>
              <a:ext uri="{FF2B5EF4-FFF2-40B4-BE49-F238E27FC236}">
                <a16:creationId xmlns:a16="http://schemas.microsoft.com/office/drawing/2014/main" id="{BFA98B1F-F31C-4B18-8151-051DDFAF5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339502"/>
            <a:ext cx="2075653" cy="2139702"/>
          </a:xfrm>
          <a:prstGeom prst="rect">
            <a:avLst/>
          </a:prstGeom>
        </p:spPr>
      </p:pic>
      <p:grpSp>
        <p:nvGrpSpPr>
          <p:cNvPr id="42" name="Google Shape;164;p10">
            <a:extLst>
              <a:ext uri="{FF2B5EF4-FFF2-40B4-BE49-F238E27FC236}">
                <a16:creationId xmlns:a16="http://schemas.microsoft.com/office/drawing/2014/main" id="{8EEDF958-4014-4F41-B4E9-363E8CE5B871}"/>
              </a:ext>
            </a:extLst>
          </p:cNvPr>
          <p:cNvGrpSpPr/>
          <p:nvPr userDrawn="1"/>
        </p:nvGrpSpPr>
        <p:grpSpPr>
          <a:xfrm>
            <a:off x="7518655" y="4659964"/>
            <a:ext cx="1625345" cy="483536"/>
            <a:chOff x="5575241" y="4472728"/>
            <a:chExt cx="2202831" cy="670796"/>
          </a:xfrm>
        </p:grpSpPr>
        <p:sp>
          <p:nvSpPr>
            <p:cNvPr id="44" name="Google Shape;165;p10">
              <a:extLst>
                <a:ext uri="{FF2B5EF4-FFF2-40B4-BE49-F238E27FC236}">
                  <a16:creationId xmlns:a16="http://schemas.microsoft.com/office/drawing/2014/main" id="{EBBDA75E-ADD8-481F-BD39-0D1CB16EA255}"/>
                </a:ext>
              </a:extLst>
            </p:cNvPr>
            <p:cNvSpPr/>
            <p:nvPr/>
          </p:nvSpPr>
          <p:spPr>
            <a:xfrm rot="10800000">
              <a:off x="5575241" y="4948342"/>
              <a:ext cx="394200" cy="131400"/>
            </a:xfrm>
            <a:prstGeom prst="triangle">
              <a:avLst>
                <a:gd name="adj" fmla="val 32425"/>
              </a:avLst>
            </a:prstGeom>
            <a:solidFill>
              <a:srgbClr val="388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 name="Google Shape;166;p10">
              <a:extLst>
                <a:ext uri="{FF2B5EF4-FFF2-40B4-BE49-F238E27FC236}">
                  <a16:creationId xmlns:a16="http://schemas.microsoft.com/office/drawing/2014/main" id="{63C1522F-D531-4D81-B1D4-7473261EC2A6}"/>
                </a:ext>
              </a:extLst>
            </p:cNvPr>
            <p:cNvGrpSpPr/>
            <p:nvPr/>
          </p:nvGrpSpPr>
          <p:grpSpPr>
            <a:xfrm flipH="1">
              <a:off x="5734849" y="4472728"/>
              <a:ext cx="2040837" cy="670796"/>
              <a:chOff x="1297954" y="330075"/>
              <a:chExt cx="5169293" cy="1699506"/>
            </a:xfrm>
          </p:grpSpPr>
          <p:sp>
            <p:nvSpPr>
              <p:cNvPr id="49" name="Google Shape;167;p10">
                <a:extLst>
                  <a:ext uri="{FF2B5EF4-FFF2-40B4-BE49-F238E27FC236}">
                    <a16:creationId xmlns:a16="http://schemas.microsoft.com/office/drawing/2014/main" id="{E5F29296-7129-41DE-BA2E-00D86CC9C345}"/>
                  </a:ext>
                </a:extLst>
              </p:cNvPr>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8;p10">
                <a:extLst>
                  <a:ext uri="{FF2B5EF4-FFF2-40B4-BE49-F238E27FC236}">
                    <a16:creationId xmlns:a16="http://schemas.microsoft.com/office/drawing/2014/main" id="{3608C188-5B7D-4F6B-9C67-1E2B455FB6A2}"/>
                  </a:ext>
                </a:extLst>
              </p:cNvPr>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 name="Google Shape;169;p10">
              <a:extLst>
                <a:ext uri="{FF2B5EF4-FFF2-40B4-BE49-F238E27FC236}">
                  <a16:creationId xmlns:a16="http://schemas.microsoft.com/office/drawing/2014/main" id="{01439178-16C1-417E-8222-4D74522E6725}"/>
                </a:ext>
              </a:extLst>
            </p:cNvPr>
            <p:cNvGrpSpPr/>
            <p:nvPr userDrawn="1"/>
          </p:nvGrpSpPr>
          <p:grpSpPr>
            <a:xfrm flipH="1">
              <a:off x="5578209" y="4646738"/>
              <a:ext cx="2199863" cy="304563"/>
              <a:chOff x="-5827153" y="330075"/>
              <a:chExt cx="12276019" cy="1699569"/>
            </a:xfrm>
          </p:grpSpPr>
          <p:sp>
            <p:nvSpPr>
              <p:cNvPr id="47" name="Google Shape;170;p10">
                <a:extLst>
                  <a:ext uri="{FF2B5EF4-FFF2-40B4-BE49-F238E27FC236}">
                    <a16:creationId xmlns:a16="http://schemas.microsoft.com/office/drawing/2014/main" id="{79946A7A-1ED3-4370-BA88-54747FE1E656}"/>
                  </a:ext>
                </a:extLst>
              </p:cNvPr>
              <p:cNvSpPr/>
              <p:nvPr userDrawn="1"/>
            </p:nvSpPr>
            <p:spPr>
              <a:xfrm>
                <a:off x="-5827153" y="330144"/>
                <a:ext cx="10612200" cy="1699500"/>
              </a:xfrm>
              <a:prstGeom prst="rect">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71;p10">
                <a:extLst>
                  <a:ext uri="{FF2B5EF4-FFF2-40B4-BE49-F238E27FC236}">
                    <a16:creationId xmlns:a16="http://schemas.microsoft.com/office/drawing/2014/main" id="{243151BD-1AAD-4161-91C3-C497E8C003C5}"/>
                  </a:ext>
                </a:extLst>
              </p:cNvPr>
              <p:cNvSpPr/>
              <p:nvPr/>
            </p:nvSpPr>
            <p:spPr>
              <a:xfrm>
                <a:off x="4749366" y="330075"/>
                <a:ext cx="1699500" cy="1699500"/>
              </a:xfrm>
              <a:prstGeom prst="rtTriangle">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80" name="Google Shape;80;p5"/>
          <p:cNvSpPr txBox="1">
            <a:spLocks noGrp="1"/>
          </p:cNvSpPr>
          <p:nvPr>
            <p:ph type="sldNum" idx="12"/>
          </p:nvPr>
        </p:nvSpPr>
        <p:spPr>
          <a:xfrm>
            <a:off x="7726915" y="4781389"/>
            <a:ext cx="1410342" cy="231746"/>
          </a:xfrm>
          <a:prstGeom prst="rect">
            <a:avLst/>
          </a:prstGeom>
        </p:spPr>
        <p:txBody>
          <a:bodyPr spcFirstLastPara="1" wrap="square" lIns="91425" tIns="91425" rIns="91425" bIns="91425" anchor="ctr" anchorCtr="0">
            <a:noAutofit/>
          </a:bodyPr>
          <a:lstStyle>
            <a:lvl1pPr lvl="0" algn="ctr">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53" name="Google Shape;79;p5">
            <a:extLst>
              <a:ext uri="{FF2B5EF4-FFF2-40B4-BE49-F238E27FC236}">
                <a16:creationId xmlns:a16="http://schemas.microsoft.com/office/drawing/2014/main" id="{85B9CEE3-C549-4F43-817B-CDAC3A298D00}"/>
              </a:ext>
            </a:extLst>
          </p:cNvPr>
          <p:cNvSpPr txBox="1">
            <a:spLocks noGrp="1"/>
          </p:cNvSpPr>
          <p:nvPr>
            <p:ph type="body" idx="1" hasCustomPrompt="1"/>
          </p:nvPr>
        </p:nvSpPr>
        <p:spPr>
          <a:xfrm>
            <a:off x="1270974" y="2416530"/>
            <a:ext cx="6593700" cy="1091049"/>
          </a:xfrm>
          <a:prstGeom prst="rect">
            <a:avLst/>
          </a:prstGeom>
        </p:spPr>
        <p:txBody>
          <a:bodyPr spcFirstLastPara="1" wrap="square" lIns="91425" tIns="91425" rIns="91425" bIns="91425" anchor="ctr" anchorCtr="0"/>
          <a:lstStyle>
            <a:lvl1pPr marL="76200" lvl="0" indent="0" algn="ctr" rtl="0">
              <a:spcBef>
                <a:spcPts val="600"/>
              </a:spcBef>
              <a:spcAft>
                <a:spcPts val="0"/>
              </a:spcAft>
              <a:buSzPts val="2400"/>
              <a:buNone/>
              <a:defRPr sz="4400">
                <a:solidFill>
                  <a:srgbClr val="38833F"/>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dirty="0"/>
              <a:t>العنوان الرئيسي</a:t>
            </a:r>
            <a:endParaRPr dirty="0"/>
          </a:p>
        </p:txBody>
      </p:sp>
      <p:sp>
        <p:nvSpPr>
          <p:cNvPr id="22" name="Google Shape;79;p5">
            <a:extLst>
              <a:ext uri="{FF2B5EF4-FFF2-40B4-BE49-F238E27FC236}">
                <a16:creationId xmlns:a16="http://schemas.microsoft.com/office/drawing/2014/main" id="{D609DC27-84AD-46EB-B211-E6EC84D59593}"/>
              </a:ext>
            </a:extLst>
          </p:cNvPr>
          <p:cNvSpPr txBox="1">
            <a:spLocks noGrp="1"/>
          </p:cNvSpPr>
          <p:nvPr>
            <p:ph type="body" idx="13" hasCustomPrompt="1"/>
          </p:nvPr>
        </p:nvSpPr>
        <p:spPr>
          <a:xfrm>
            <a:off x="1270974" y="3538247"/>
            <a:ext cx="6593700" cy="1091049"/>
          </a:xfrm>
          <a:prstGeom prst="rect">
            <a:avLst/>
          </a:prstGeom>
        </p:spPr>
        <p:txBody>
          <a:bodyPr spcFirstLastPara="1" wrap="square" lIns="91425" tIns="91425" rIns="91425" bIns="91425" anchor="ctr" anchorCtr="0"/>
          <a:lstStyle>
            <a:lvl1pPr marL="76200" lvl="0" indent="0" algn="ctr" rtl="0">
              <a:spcBef>
                <a:spcPts val="600"/>
              </a:spcBef>
              <a:spcAft>
                <a:spcPts val="0"/>
              </a:spcAft>
              <a:buSzPts val="2400"/>
              <a:buNone/>
              <a:defRPr sz="2200">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dirty="0"/>
              <a:t>العنوان الفرعي</a:t>
            </a:r>
            <a:endParaRPr dirty="0"/>
          </a:p>
        </p:txBody>
      </p:sp>
    </p:spTree>
    <p:extLst>
      <p:ext uri="{BB962C8B-B14F-4D97-AF65-F5344CB8AC3E}">
        <p14:creationId xmlns:p14="http://schemas.microsoft.com/office/powerpoint/2010/main" val="33495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rot="10800000" flipV="1">
            <a:off x="3779912" y="1"/>
            <a:ext cx="5364088" cy="699541"/>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grpSp>
        <p:nvGrpSpPr>
          <p:cNvPr id="70" name="Google Shape;70;p5"/>
          <p:cNvGrpSpPr/>
          <p:nvPr/>
        </p:nvGrpSpPr>
        <p:grpSpPr>
          <a:xfrm rot="10800000">
            <a:off x="-12908" y="4633082"/>
            <a:ext cx="1676222" cy="510435"/>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388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 name="Google Shape;75;p5"/>
            <p:cNvGrpSpPr/>
            <p:nvPr/>
          </p:nvGrpSpPr>
          <p:grpSpPr>
            <a:xfrm flipH="1">
              <a:off x="5578209" y="4646738"/>
              <a:ext cx="2199863" cy="304563"/>
              <a:chOff x="-5827154" y="330075"/>
              <a:chExt cx="12276020" cy="1699569"/>
            </a:xfrm>
          </p:grpSpPr>
          <p:sp>
            <p:nvSpPr>
              <p:cNvPr id="76" name="Google Shape;76;p5"/>
              <p:cNvSpPr/>
              <p:nvPr/>
            </p:nvSpPr>
            <p:spPr>
              <a:xfrm>
                <a:off x="-5827154" y="330142"/>
                <a:ext cx="10612203" cy="1699502"/>
              </a:xfrm>
              <a:prstGeom prst="rect">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5"/>
              <p:cNvSpPr/>
              <p:nvPr/>
            </p:nvSpPr>
            <p:spPr>
              <a:xfrm>
                <a:off x="4749366" y="330075"/>
                <a:ext cx="1699500" cy="1699500"/>
              </a:xfrm>
              <a:prstGeom prst="rtTriangle">
                <a:avLst/>
              </a:prstGeom>
              <a:solidFill>
                <a:srgbClr val="28A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78" name="Google Shape;78;p5"/>
          <p:cNvSpPr txBox="1">
            <a:spLocks noGrp="1"/>
          </p:cNvSpPr>
          <p:nvPr>
            <p:ph type="title" hasCustomPrompt="1"/>
          </p:nvPr>
        </p:nvSpPr>
        <p:spPr>
          <a:xfrm>
            <a:off x="4362793" y="200785"/>
            <a:ext cx="4313663" cy="406736"/>
          </a:xfrm>
          <a:prstGeom prst="rect">
            <a:avLst/>
          </a:prstGeom>
        </p:spPr>
        <p:txBody>
          <a:bodyPr spcFirstLastPara="1" wrap="square" lIns="91425" tIns="91425" rIns="91425" bIns="91425" anchor="ctr" anchorCtr="0"/>
          <a:lstStyle>
            <a:lvl1pPr lvl="0" algn="r">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ar-SA" dirty="0"/>
              <a:t>العنوان يكتب هنا</a:t>
            </a:r>
            <a:endParaRPr dirty="0"/>
          </a:p>
        </p:txBody>
      </p:sp>
      <p:sp>
        <p:nvSpPr>
          <p:cNvPr id="79" name="Google Shape;79;p5"/>
          <p:cNvSpPr txBox="1">
            <a:spLocks noGrp="1"/>
          </p:cNvSpPr>
          <p:nvPr>
            <p:ph type="body" idx="1" hasCustomPrompt="1"/>
          </p:nvPr>
        </p:nvSpPr>
        <p:spPr>
          <a:xfrm>
            <a:off x="107505" y="781897"/>
            <a:ext cx="8950842" cy="3851176"/>
          </a:xfrm>
          <a:prstGeom prst="rect">
            <a:avLst/>
          </a:prstGeom>
        </p:spPr>
        <p:txBody>
          <a:bodyPr spcFirstLastPara="1" wrap="square" lIns="91425" tIns="91425" rIns="91425" bIns="91425" anchor="ctr" anchorCtr="0"/>
          <a:lstStyle>
            <a:lvl1pPr marL="76200" lvl="0" indent="0" algn="r">
              <a:spcBef>
                <a:spcPts val="600"/>
              </a:spcBef>
              <a:spcAft>
                <a:spcPts val="0"/>
              </a:spcAft>
              <a:buSzPts val="2400"/>
              <a:buNone/>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SA" b="1" dirty="0"/>
              <a:t>التفاصيل</a:t>
            </a:r>
          </a:p>
        </p:txBody>
      </p:sp>
      <p:sp>
        <p:nvSpPr>
          <p:cNvPr id="80" name="Google Shape;80;p5"/>
          <p:cNvSpPr txBox="1">
            <a:spLocks noGrp="1"/>
          </p:cNvSpPr>
          <p:nvPr>
            <p:ph type="sldNum" idx="12"/>
          </p:nvPr>
        </p:nvSpPr>
        <p:spPr>
          <a:xfrm>
            <a:off x="16712" y="4779339"/>
            <a:ext cx="1410342" cy="231746"/>
          </a:xfrm>
          <a:prstGeom prst="rect">
            <a:avLst/>
          </a:prstGeom>
        </p:spPr>
        <p:txBody>
          <a:bodyPr spcFirstLastPara="1" wrap="square" lIns="91425" tIns="91425" rIns="91425" bIns="91425" anchor="ctr" anchorCtr="0">
            <a:noAutofit/>
          </a:bodyPr>
          <a:lstStyle>
            <a:lvl1pPr lvl="0" algn="ctr">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2" name="صورة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3" y="50770"/>
            <a:ext cx="709243" cy="731128"/>
          </a:xfrm>
          <a:prstGeom prst="rect">
            <a:avLst/>
          </a:prstGeom>
        </p:spPr>
      </p:pic>
      <p:grpSp>
        <p:nvGrpSpPr>
          <p:cNvPr id="22" name="Google Shape;239;p16">
            <a:extLst>
              <a:ext uri="{FF2B5EF4-FFF2-40B4-BE49-F238E27FC236}">
                <a16:creationId xmlns:a16="http://schemas.microsoft.com/office/drawing/2014/main" id="{525BFA40-882A-4FC9-8C80-AE57310CCC67}"/>
              </a:ext>
            </a:extLst>
          </p:cNvPr>
          <p:cNvGrpSpPr/>
          <p:nvPr userDrawn="1"/>
        </p:nvGrpSpPr>
        <p:grpSpPr>
          <a:xfrm>
            <a:off x="8748464" y="267494"/>
            <a:ext cx="349203" cy="288032"/>
            <a:chOff x="2594050" y="1631825"/>
            <a:chExt cx="439625" cy="439625"/>
          </a:xfrm>
        </p:grpSpPr>
        <p:sp>
          <p:nvSpPr>
            <p:cNvPr id="23" name="Google Shape;240;p16">
              <a:extLst>
                <a:ext uri="{FF2B5EF4-FFF2-40B4-BE49-F238E27FC236}">
                  <a16:creationId xmlns:a16="http://schemas.microsoft.com/office/drawing/2014/main" id="{27946C0E-1776-46C5-B3C7-99EAD910977E}"/>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1;p16">
              <a:extLst>
                <a:ext uri="{FF2B5EF4-FFF2-40B4-BE49-F238E27FC236}">
                  <a16:creationId xmlns:a16="http://schemas.microsoft.com/office/drawing/2014/main" id="{7D1B093F-EC42-4F79-A7EC-EA86D2827345}"/>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42;p16">
              <a:extLst>
                <a:ext uri="{FF2B5EF4-FFF2-40B4-BE49-F238E27FC236}">
                  <a16:creationId xmlns:a16="http://schemas.microsoft.com/office/drawing/2014/main" id="{82D88AE8-A62D-4BCE-8350-7FE6C4F94A8A}"/>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43;p16">
              <a:extLst>
                <a:ext uri="{FF2B5EF4-FFF2-40B4-BE49-F238E27FC236}">
                  <a16:creationId xmlns:a16="http://schemas.microsoft.com/office/drawing/2014/main" id="{EA83ABCC-E089-479A-9E6C-BA561E025030}"/>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Picture 4">
            <a:extLst>
              <a:ext uri="{FF2B5EF4-FFF2-40B4-BE49-F238E27FC236}">
                <a16:creationId xmlns:a16="http://schemas.microsoft.com/office/drawing/2014/main" id="{46C3EC0E-39B6-45C9-98E8-56B97766DE5D}"/>
              </a:ext>
            </a:extLst>
          </p:cNvPr>
          <p:cNvPicPr>
            <a:picLocks noChangeAspect="1"/>
          </p:cNvPicPr>
          <p:nvPr userDrawn="1"/>
        </p:nvPicPr>
        <p:blipFill>
          <a:blip r:embed="rId3"/>
          <a:stretch>
            <a:fillRect/>
          </a:stretch>
        </p:blipFill>
        <p:spPr>
          <a:xfrm>
            <a:off x="8611897" y="4697082"/>
            <a:ext cx="382432" cy="382432"/>
          </a:xfrm>
          <a:prstGeom prst="rect">
            <a:avLst/>
          </a:prstGeom>
        </p:spPr>
      </p:pic>
      <p:sp>
        <p:nvSpPr>
          <p:cNvPr id="3" name="TextBox 2">
            <a:extLst>
              <a:ext uri="{FF2B5EF4-FFF2-40B4-BE49-F238E27FC236}">
                <a16:creationId xmlns:a16="http://schemas.microsoft.com/office/drawing/2014/main" id="{459B9C2E-2E33-4A36-9CD6-D95FF0A6AE11}"/>
              </a:ext>
            </a:extLst>
          </p:cNvPr>
          <p:cNvSpPr txBox="1"/>
          <p:nvPr userDrawn="1"/>
        </p:nvSpPr>
        <p:spPr>
          <a:xfrm>
            <a:off x="6495710" y="4741323"/>
            <a:ext cx="1460666" cy="261610"/>
          </a:xfrm>
          <a:prstGeom prst="rect">
            <a:avLst/>
          </a:prstGeom>
          <a:noFill/>
        </p:spPr>
        <p:txBody>
          <a:bodyPr wrap="square" rtlCol="0">
            <a:spAutoFit/>
          </a:bodyPr>
          <a:lstStyle/>
          <a:p>
            <a:r>
              <a:rPr lang="en-US" sz="1100" dirty="0">
                <a:solidFill>
                  <a:srgbClr val="002060"/>
                </a:solidFill>
              </a:rPr>
              <a:t>http://Alkafeel.edu.iq</a:t>
            </a:r>
          </a:p>
        </p:txBody>
      </p:sp>
      <p:sp>
        <p:nvSpPr>
          <p:cNvPr id="31" name="TextBox 30">
            <a:extLst>
              <a:ext uri="{FF2B5EF4-FFF2-40B4-BE49-F238E27FC236}">
                <a16:creationId xmlns:a16="http://schemas.microsoft.com/office/drawing/2014/main" id="{70C42266-86E8-40C4-96C4-6E020D663C47}"/>
              </a:ext>
            </a:extLst>
          </p:cNvPr>
          <p:cNvSpPr txBox="1"/>
          <p:nvPr userDrawn="1"/>
        </p:nvSpPr>
        <p:spPr>
          <a:xfrm>
            <a:off x="7780649" y="4741323"/>
            <a:ext cx="857640" cy="261610"/>
          </a:xfrm>
          <a:prstGeom prst="rect">
            <a:avLst/>
          </a:prstGeom>
          <a:noFill/>
        </p:spPr>
        <p:txBody>
          <a:bodyPr wrap="square" rtlCol="0">
            <a:spAutoFit/>
          </a:bodyPr>
          <a:lstStyle/>
          <a:p>
            <a:pPr algn="r"/>
            <a:r>
              <a:rPr lang="ar-IQ" sz="1100" dirty="0">
                <a:solidFill>
                  <a:srgbClr val="002060"/>
                </a:solidFill>
                <a:latin typeface="+mn-lt"/>
                <a:cs typeface="+mn-cs"/>
              </a:rPr>
              <a:t>الموقع الرسمي</a:t>
            </a:r>
            <a:r>
              <a:rPr lang="en-US" sz="1100" dirty="0">
                <a:solidFill>
                  <a:srgbClr val="002060"/>
                </a:solidFill>
                <a:latin typeface="+mn-lt"/>
                <a:cs typeface="+mn-cs"/>
              </a:rPr>
              <a:t> </a:t>
            </a:r>
          </a:p>
        </p:txBody>
      </p:sp>
      <p:grpSp>
        <p:nvGrpSpPr>
          <p:cNvPr id="9" name="Group 8">
            <a:extLst>
              <a:ext uri="{FF2B5EF4-FFF2-40B4-BE49-F238E27FC236}">
                <a16:creationId xmlns:a16="http://schemas.microsoft.com/office/drawing/2014/main" id="{ABCE29E6-FA10-4407-94FA-CD024609CAD4}"/>
              </a:ext>
            </a:extLst>
          </p:cNvPr>
          <p:cNvGrpSpPr/>
          <p:nvPr userDrawn="1"/>
        </p:nvGrpSpPr>
        <p:grpSpPr>
          <a:xfrm>
            <a:off x="3745454" y="4696229"/>
            <a:ext cx="2626746" cy="380661"/>
            <a:chOff x="3169390" y="4696229"/>
            <a:chExt cx="2626746" cy="383285"/>
          </a:xfrm>
        </p:grpSpPr>
        <p:pic>
          <p:nvPicPr>
            <p:cNvPr id="7" name="Picture 6">
              <a:extLst>
                <a:ext uri="{FF2B5EF4-FFF2-40B4-BE49-F238E27FC236}">
                  <a16:creationId xmlns:a16="http://schemas.microsoft.com/office/drawing/2014/main" id="{2D2C1D12-58E9-401D-BD64-6EFA41E7946E}"/>
                </a:ext>
              </a:extLst>
            </p:cNvPr>
            <p:cNvPicPr>
              <a:picLocks noChangeAspect="1"/>
            </p:cNvPicPr>
            <p:nvPr userDrawn="1"/>
          </p:nvPicPr>
          <p:blipFill>
            <a:blip r:embed="rId4"/>
            <a:stretch>
              <a:fillRect/>
            </a:stretch>
          </p:blipFill>
          <p:spPr>
            <a:xfrm>
              <a:off x="5412851" y="4696229"/>
              <a:ext cx="383285" cy="383285"/>
            </a:xfrm>
            <a:prstGeom prst="rect">
              <a:avLst/>
            </a:prstGeom>
          </p:spPr>
        </p:pic>
        <p:grpSp>
          <p:nvGrpSpPr>
            <p:cNvPr id="35" name="Group 34">
              <a:extLst>
                <a:ext uri="{FF2B5EF4-FFF2-40B4-BE49-F238E27FC236}">
                  <a16:creationId xmlns:a16="http://schemas.microsoft.com/office/drawing/2014/main" id="{C17BEDD5-7E8C-4A76-A890-EB6D384F648A}"/>
                </a:ext>
              </a:extLst>
            </p:cNvPr>
            <p:cNvGrpSpPr/>
            <p:nvPr userDrawn="1"/>
          </p:nvGrpSpPr>
          <p:grpSpPr>
            <a:xfrm>
              <a:off x="3169390" y="4741323"/>
              <a:ext cx="2174907" cy="261610"/>
              <a:chOff x="6463382" y="4741323"/>
              <a:chExt cx="2174907" cy="261610"/>
            </a:xfrm>
          </p:grpSpPr>
          <p:sp>
            <p:nvSpPr>
              <p:cNvPr id="36" name="TextBox 35">
                <a:extLst>
                  <a:ext uri="{FF2B5EF4-FFF2-40B4-BE49-F238E27FC236}">
                    <a16:creationId xmlns:a16="http://schemas.microsoft.com/office/drawing/2014/main" id="{DA349212-450B-46B8-9799-A58F111B13CA}"/>
                  </a:ext>
                </a:extLst>
              </p:cNvPr>
              <p:cNvSpPr txBox="1"/>
              <p:nvPr userDrawn="1"/>
            </p:nvSpPr>
            <p:spPr>
              <a:xfrm>
                <a:off x="6463382" y="4741323"/>
                <a:ext cx="1546626" cy="261610"/>
              </a:xfrm>
              <a:prstGeom prst="rect">
                <a:avLst/>
              </a:prstGeom>
              <a:noFill/>
            </p:spPr>
            <p:txBody>
              <a:bodyPr wrap="square" rtlCol="0">
                <a:spAutoFit/>
              </a:bodyPr>
              <a:lstStyle/>
              <a:p>
                <a:r>
                  <a:rPr lang="en-US" sz="1100" dirty="0">
                    <a:solidFill>
                      <a:srgbClr val="002060"/>
                    </a:solidFill>
                  </a:rPr>
                  <a:t>info@alkafeel.edu.iq</a:t>
                </a:r>
              </a:p>
            </p:txBody>
          </p:sp>
          <p:sp>
            <p:nvSpPr>
              <p:cNvPr id="37" name="TextBox 36">
                <a:extLst>
                  <a:ext uri="{FF2B5EF4-FFF2-40B4-BE49-F238E27FC236}">
                    <a16:creationId xmlns:a16="http://schemas.microsoft.com/office/drawing/2014/main" id="{5979FDF5-CD23-41B8-BD0B-741816AC1045}"/>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r>
                  <a:rPr lang="ar-IQ" sz="1100" b="0" i="0" u="none" strike="noStrike" cap="none" dirty="0">
                    <a:solidFill>
                      <a:srgbClr val="002060"/>
                    </a:solidFill>
                    <a:latin typeface="+mn-lt"/>
                    <a:ea typeface="Segoe UI Black" panose="020B0A02040204020203" pitchFamily="34" charset="0"/>
                    <a:cs typeface="+mn-cs"/>
                    <a:sym typeface="Arial"/>
                  </a:rPr>
                  <a:t>البريد الرسمي</a:t>
                </a: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38F58D-B406-49EC-B0F7-EAFE0BF329E9}"/>
              </a:ext>
            </a:extLst>
          </p:cNvPr>
          <p:cNvSpPr>
            <a:spLocks noGrp="1"/>
          </p:cNvSpPr>
          <p:nvPr>
            <p:ph type="sldNum" idx="12"/>
          </p:nvPr>
        </p:nvSpPr>
        <p:spPr/>
        <p:txBody>
          <a:bodyPr/>
          <a:lstStyle/>
          <a:p>
            <a:fld id="{00000000-1234-1234-1234-123412341234}" type="slidenum">
              <a:rPr lang="en" smtClean="0"/>
              <a:pPr/>
              <a:t>1</a:t>
            </a:fld>
            <a:endParaRPr lang="en" dirty="0"/>
          </a:p>
        </p:txBody>
      </p:sp>
      <p:sp>
        <p:nvSpPr>
          <p:cNvPr id="5" name="Text Placeholder 4">
            <a:extLst>
              <a:ext uri="{FF2B5EF4-FFF2-40B4-BE49-F238E27FC236}">
                <a16:creationId xmlns:a16="http://schemas.microsoft.com/office/drawing/2014/main" id="{E9853161-B314-47D6-B788-50BF78986CDB}"/>
              </a:ext>
            </a:extLst>
          </p:cNvPr>
          <p:cNvSpPr>
            <a:spLocks noGrp="1"/>
          </p:cNvSpPr>
          <p:nvPr>
            <p:ph type="body" idx="1"/>
          </p:nvPr>
        </p:nvSpPr>
        <p:spPr>
          <a:xfrm>
            <a:off x="107504" y="2560546"/>
            <a:ext cx="8856984" cy="659276"/>
          </a:xfrm>
        </p:spPr>
        <p:txBody>
          <a:bodyPr/>
          <a:lstStyle/>
          <a:p>
            <a:pPr rtl="1">
              <a:lnSpc>
                <a:spcPct val="150000"/>
              </a:lnSpc>
            </a:pPr>
            <a:r>
              <a:rPr lang="en-US" sz="3200" dirty="0">
                <a:solidFill>
                  <a:srgbClr val="FF0000"/>
                </a:solidFill>
                <a:latin typeface="Monotype Corsiva" panose="03010101010201010101" pitchFamily="66" charset="0"/>
              </a:rPr>
              <a:t>Biomass </a:t>
            </a:r>
            <a:r>
              <a:rPr lang="en-US" sz="3200" dirty="0">
                <a:solidFill>
                  <a:srgbClr val="FF0000"/>
                </a:solidFill>
                <a:latin typeface="Times New Roman" panose="02020603050405020304" pitchFamily="18" charset="0"/>
                <a:cs typeface="Times New Roman" panose="02020603050405020304" pitchFamily="18" charset="0"/>
              </a:rPr>
              <a:t>&amp;</a:t>
            </a:r>
            <a:r>
              <a:rPr lang="en-US" sz="3200" dirty="0">
                <a:solidFill>
                  <a:srgbClr val="FF0000"/>
                </a:solidFill>
                <a:latin typeface="Monotype Corsiva" panose="03010101010201010101" pitchFamily="66" charset="0"/>
              </a:rPr>
              <a:t> Biofuels as Alternative Energy Sources</a:t>
            </a:r>
            <a:endParaRPr lang="ar-EG" sz="3200" dirty="0">
              <a:solidFill>
                <a:srgbClr val="FF0000"/>
              </a:solidFill>
              <a:latin typeface="Monotype Corsiva" panose="03010101010201010101" pitchFamily="66" charset="0"/>
            </a:endParaRPr>
          </a:p>
          <a:p>
            <a:pPr rtl="1">
              <a:lnSpc>
                <a:spcPct val="150000"/>
              </a:lnSpc>
            </a:pPr>
            <a:r>
              <a:rPr lang="ar-IQ" sz="3200" dirty="0">
                <a:solidFill>
                  <a:srgbClr val="FF0000"/>
                </a:solidFill>
                <a:latin typeface="Monotype Corsiva" panose="03010101010201010101" pitchFamily="66" charset="0"/>
              </a:rPr>
              <a:t>الوقود الحيوي كمصدر بديل للطاقة</a:t>
            </a:r>
            <a:endParaRPr lang="en-US" sz="3200" dirty="0">
              <a:solidFill>
                <a:srgbClr val="FF0000"/>
              </a:solidFill>
              <a:latin typeface="Monotype Corsiva" panose="03010101010201010101" pitchFamily="66" charset="0"/>
            </a:endParaRPr>
          </a:p>
        </p:txBody>
      </p:sp>
      <p:sp>
        <p:nvSpPr>
          <p:cNvPr id="6" name="Text Placeholder 5">
            <a:extLst>
              <a:ext uri="{FF2B5EF4-FFF2-40B4-BE49-F238E27FC236}">
                <a16:creationId xmlns:a16="http://schemas.microsoft.com/office/drawing/2014/main" id="{326830A5-8DFC-43F6-9B4C-04305C158D65}"/>
              </a:ext>
            </a:extLst>
          </p:cNvPr>
          <p:cNvSpPr>
            <a:spLocks noGrp="1"/>
          </p:cNvSpPr>
          <p:nvPr>
            <p:ph type="body" idx="13"/>
          </p:nvPr>
        </p:nvSpPr>
        <p:spPr>
          <a:xfrm>
            <a:off x="1270974" y="3610547"/>
            <a:ext cx="6593700" cy="1337467"/>
          </a:xfrm>
        </p:spPr>
        <p:txBody>
          <a:bodyPr/>
          <a:lstStyle/>
          <a:p>
            <a:pPr rtl="1"/>
            <a:r>
              <a:rPr lang="en-US" dirty="0"/>
              <a:t>      </a:t>
            </a:r>
            <a:r>
              <a:rPr lang="ar-IQ" dirty="0"/>
              <a:t>المحاضر</a:t>
            </a:r>
            <a:r>
              <a:rPr lang="en-US" dirty="0"/>
              <a:t>    </a:t>
            </a:r>
            <a:endParaRPr lang="ar-IQ" dirty="0"/>
          </a:p>
          <a:p>
            <a:r>
              <a:rPr lang="ar-IQ" sz="2400" b="1" dirty="0">
                <a:solidFill>
                  <a:srgbClr val="FF0000"/>
                </a:solidFill>
                <a:latin typeface="Arvo" panose="020B0604020202020204" charset="0"/>
              </a:rPr>
              <a:t>المدرس: محمد عبد الخالق هاشم الطيَار</a:t>
            </a:r>
          </a:p>
          <a:p>
            <a:r>
              <a:rPr lang="ar-IQ" dirty="0"/>
              <a:t>قسم هندسة تقنيات الحاسوب</a:t>
            </a:r>
            <a:r>
              <a:rPr lang="en-US" dirty="0"/>
              <a:t>     </a:t>
            </a:r>
            <a:r>
              <a:rPr lang="ar-IQ" dirty="0"/>
              <a:t>//</a:t>
            </a:r>
            <a:r>
              <a:rPr lang="en-US" dirty="0"/>
              <a:t>      </a:t>
            </a:r>
            <a:r>
              <a:rPr lang="ar-IQ" dirty="0"/>
              <a:t>كلية الهندسة التقنية</a:t>
            </a:r>
          </a:p>
          <a:p>
            <a:r>
              <a:rPr lang="ar-IQ" sz="1800" dirty="0">
                <a:cs typeface="+mj-cs"/>
              </a:rPr>
              <a:t>الأربعاء : 9 / 6  / 2021</a:t>
            </a:r>
            <a:endParaRPr lang="en-US" sz="1800" dirty="0">
              <a:cs typeface="+mj-cs"/>
            </a:endParaRPr>
          </a:p>
        </p:txBody>
      </p:sp>
    </p:spTree>
    <p:extLst>
      <p:ext uri="{BB962C8B-B14F-4D97-AF65-F5344CB8AC3E}">
        <p14:creationId xmlns:p14="http://schemas.microsoft.com/office/powerpoint/2010/main" val="256165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800" b="1" dirty="0"/>
              <a:t>What</a:t>
            </a:r>
            <a:r>
              <a:rPr lang="en-US" sz="2800" b="1" i="0" dirty="0">
                <a:effectLst/>
                <a:latin typeface="Helvetica Neue"/>
              </a:rPr>
              <a:t> are biofuels?</a:t>
            </a:r>
            <a:r>
              <a:rPr lang="en-US" sz="28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10</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sp>
        <p:nvSpPr>
          <p:cNvPr id="8" name="TextBox 7">
            <a:extLst>
              <a:ext uri="{FF2B5EF4-FFF2-40B4-BE49-F238E27FC236}">
                <a16:creationId xmlns:a16="http://schemas.microsoft.com/office/drawing/2014/main" id="{66B5D9BB-0131-4A2B-A4E1-AF67CBD76756}"/>
              </a:ext>
            </a:extLst>
          </p:cNvPr>
          <p:cNvSpPr txBox="1"/>
          <p:nvPr/>
        </p:nvSpPr>
        <p:spPr>
          <a:xfrm>
            <a:off x="395536" y="843558"/>
            <a:ext cx="8208912" cy="2062103"/>
          </a:xfrm>
          <a:prstGeom prst="rect">
            <a:avLst/>
          </a:prstGeom>
          <a:noFill/>
        </p:spPr>
        <p:txBody>
          <a:bodyPr wrap="square">
            <a:spAutoFit/>
          </a:bodyPr>
          <a:lstStyle/>
          <a:p>
            <a:pPr algn="just"/>
            <a:r>
              <a:rPr lang="en-US" sz="3200" b="0" i="0" dirty="0">
                <a:solidFill>
                  <a:srgbClr val="3B3835"/>
                </a:solidFill>
                <a:effectLst/>
                <a:latin typeface="Helvetica Neue"/>
              </a:rPr>
              <a:t>Any hydrocarbon fuel that is produced from organic matter (living or once living material) in a short period of time (days, weeks, or even months) is considered a Biofuel.</a:t>
            </a:r>
            <a:endParaRPr lang="en-US" sz="2400" b="0" i="0" dirty="0">
              <a:solidFill>
                <a:srgbClr val="3B3835"/>
              </a:solidFill>
              <a:effectLst/>
              <a:latin typeface="Helvetica Neue"/>
            </a:endParaRPr>
          </a:p>
        </p:txBody>
      </p:sp>
    </p:spTree>
    <p:extLst>
      <p:ext uri="{BB962C8B-B14F-4D97-AF65-F5344CB8AC3E}">
        <p14:creationId xmlns:p14="http://schemas.microsoft.com/office/powerpoint/2010/main" val="390303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3959317" y="224977"/>
            <a:ext cx="4824535" cy="406736"/>
          </a:xfrm>
        </p:spPr>
        <p:txBody>
          <a:bodyPr/>
          <a:lstStyle/>
          <a:p>
            <a:pPr algn="ctr"/>
            <a:r>
              <a:rPr lang="en-US" sz="2800" b="1" dirty="0"/>
              <a:t>Biofuel</a:t>
            </a:r>
            <a:r>
              <a:rPr lang="en-US" sz="2800" b="1" dirty="0">
                <a:latin typeface="Helvetica Neue"/>
              </a:rPr>
              <a:t> versus Fossil Fuel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11</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sp>
        <p:nvSpPr>
          <p:cNvPr id="8" name="TextBox 7">
            <a:extLst>
              <a:ext uri="{FF2B5EF4-FFF2-40B4-BE49-F238E27FC236}">
                <a16:creationId xmlns:a16="http://schemas.microsoft.com/office/drawing/2014/main" id="{66B5D9BB-0131-4A2B-A4E1-AF67CBD76756}"/>
              </a:ext>
            </a:extLst>
          </p:cNvPr>
          <p:cNvSpPr txBox="1"/>
          <p:nvPr/>
        </p:nvSpPr>
        <p:spPr>
          <a:xfrm>
            <a:off x="395536" y="843558"/>
            <a:ext cx="8208912" cy="3477875"/>
          </a:xfrm>
          <a:prstGeom prst="rect">
            <a:avLst/>
          </a:prstGeom>
          <a:noFill/>
        </p:spPr>
        <p:txBody>
          <a:bodyPr wrap="square">
            <a:spAutoFit/>
          </a:bodyPr>
          <a:lstStyle/>
          <a:p>
            <a:pPr marL="285750" indent="-285750" algn="just">
              <a:buFont typeface="Wingdings" panose="05000000000000000000" pitchFamily="2" charset="2"/>
              <a:buChar char="v"/>
            </a:pPr>
            <a:r>
              <a:rPr lang="en-US" sz="2200" b="0" i="0" dirty="0">
                <a:solidFill>
                  <a:srgbClr val="3B3835"/>
                </a:solidFill>
                <a:effectLst/>
                <a:latin typeface="Helvetica Neue"/>
              </a:rPr>
              <a:t>Fossil fuels are not renewable, which means they will run out at some point. As our ability to pump fossil fuels from the ground diminishes, the available supply will decrease, which will inevitably lead to an increase in price. </a:t>
            </a:r>
            <a:endParaRPr lang="en-US" sz="2200" dirty="0">
              <a:solidFill>
                <a:srgbClr val="3B3835"/>
              </a:solidFill>
              <a:latin typeface="Helvetica Neue"/>
            </a:endParaRPr>
          </a:p>
          <a:p>
            <a:pPr marL="285750" indent="-285750" algn="just">
              <a:buFont typeface="Wingdings" panose="05000000000000000000" pitchFamily="2" charset="2"/>
              <a:buChar char="v"/>
            </a:pPr>
            <a:endParaRPr lang="en-US" sz="2200" b="0" i="0" dirty="0">
              <a:solidFill>
                <a:srgbClr val="3B3835"/>
              </a:solidFill>
              <a:effectLst/>
              <a:latin typeface="Helvetica Neue"/>
            </a:endParaRPr>
          </a:p>
          <a:p>
            <a:pPr marL="285750" indent="-285750" algn="just">
              <a:buFont typeface="Wingdings" panose="05000000000000000000" pitchFamily="2" charset="2"/>
              <a:buChar char="v"/>
            </a:pPr>
            <a:endParaRPr lang="en-US" sz="2200" dirty="0">
              <a:solidFill>
                <a:srgbClr val="3B3835"/>
              </a:solidFill>
              <a:latin typeface="Helvetica Neue"/>
            </a:endParaRPr>
          </a:p>
          <a:p>
            <a:pPr marL="285750" indent="-285750" algn="just">
              <a:buFont typeface="Wingdings" panose="05000000000000000000" pitchFamily="2" charset="2"/>
              <a:buChar char="v"/>
            </a:pPr>
            <a:r>
              <a:rPr lang="en-US" sz="2200" b="0" i="0" dirty="0">
                <a:solidFill>
                  <a:srgbClr val="3B3835"/>
                </a:solidFill>
                <a:effectLst/>
                <a:latin typeface="Helvetica Neue"/>
              </a:rPr>
              <a:t>Biofuels can be looked upon as a way of energy security which stands as an alternative of fossil fuels that are limited in availability. Today, the use of biofuels has expanded throughout the globe.</a:t>
            </a:r>
          </a:p>
        </p:txBody>
      </p:sp>
    </p:spTree>
    <p:extLst>
      <p:ext uri="{BB962C8B-B14F-4D97-AF65-F5344CB8AC3E}">
        <p14:creationId xmlns:p14="http://schemas.microsoft.com/office/powerpoint/2010/main" val="133500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12</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pic>
        <p:nvPicPr>
          <p:cNvPr id="9" name="Picture 8">
            <a:extLst>
              <a:ext uri="{FF2B5EF4-FFF2-40B4-BE49-F238E27FC236}">
                <a16:creationId xmlns:a16="http://schemas.microsoft.com/office/drawing/2014/main" id="{A52D798A-8F27-42D7-AEF0-B405A45886A0}"/>
              </a:ext>
            </a:extLst>
          </p:cNvPr>
          <p:cNvPicPr>
            <a:picLocks noChangeAspect="1"/>
          </p:cNvPicPr>
          <p:nvPr/>
        </p:nvPicPr>
        <p:blipFill>
          <a:blip r:embed="rId2"/>
          <a:stretch>
            <a:fillRect/>
          </a:stretch>
        </p:blipFill>
        <p:spPr>
          <a:xfrm>
            <a:off x="114300" y="51470"/>
            <a:ext cx="8915400" cy="4505325"/>
          </a:xfrm>
          <a:prstGeom prst="rect">
            <a:avLst/>
          </a:prstGeom>
        </p:spPr>
      </p:pic>
    </p:spTree>
    <p:extLst>
      <p:ext uri="{BB962C8B-B14F-4D97-AF65-F5344CB8AC3E}">
        <p14:creationId xmlns:p14="http://schemas.microsoft.com/office/powerpoint/2010/main" val="192811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13</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sp>
        <p:nvSpPr>
          <p:cNvPr id="6" name="TextBox 5">
            <a:extLst>
              <a:ext uri="{FF2B5EF4-FFF2-40B4-BE49-F238E27FC236}">
                <a16:creationId xmlns:a16="http://schemas.microsoft.com/office/drawing/2014/main" id="{8ABADBFD-8691-421E-BC60-533CE4DD9B8F}"/>
              </a:ext>
            </a:extLst>
          </p:cNvPr>
          <p:cNvSpPr txBox="1"/>
          <p:nvPr/>
        </p:nvSpPr>
        <p:spPr>
          <a:xfrm>
            <a:off x="1187624" y="1419622"/>
            <a:ext cx="6912768" cy="1754326"/>
          </a:xfrm>
          <a:prstGeom prst="rect">
            <a:avLst/>
          </a:prstGeom>
          <a:noFill/>
        </p:spPr>
        <p:txBody>
          <a:bodyPr wrap="square">
            <a:spAutoFit/>
          </a:bodyPr>
          <a:lstStyle/>
          <a:p>
            <a:pPr algn="ctr"/>
            <a:r>
              <a:rPr lang="en-US" sz="5400" b="1" i="1" dirty="0">
                <a:solidFill>
                  <a:srgbClr val="FF0000"/>
                </a:solidFill>
                <a:latin typeface="BankGothic Md BT" panose="020B0807020203060204" pitchFamily="34" charset="0"/>
                <a:cs typeface="Times New Roman" panose="02020603050405020304" pitchFamily="18" charset="0"/>
              </a:rPr>
              <a:t>BIO-FUEL CLASSIFICATION</a:t>
            </a:r>
            <a:endParaRPr lang="en-GB" b="1" i="1" dirty="0">
              <a:solidFill>
                <a:srgbClr val="FF0000"/>
              </a:solidFill>
              <a:latin typeface="BankGothic Md BT" panose="020B0807020203060204" pitchFamily="34" charset="0"/>
              <a:cs typeface="Times New Roman" panose="02020603050405020304" pitchFamily="18" charset="0"/>
            </a:endParaRPr>
          </a:p>
        </p:txBody>
      </p:sp>
    </p:spTree>
    <p:extLst>
      <p:ext uri="{BB962C8B-B14F-4D97-AF65-F5344CB8AC3E}">
        <p14:creationId xmlns:p14="http://schemas.microsoft.com/office/powerpoint/2010/main" val="100634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14</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pic>
        <p:nvPicPr>
          <p:cNvPr id="5" name="Picture 4">
            <a:extLst>
              <a:ext uri="{FF2B5EF4-FFF2-40B4-BE49-F238E27FC236}">
                <a16:creationId xmlns:a16="http://schemas.microsoft.com/office/drawing/2014/main" id="{3375666B-15FD-458E-B5D2-5CC917D8E75B}"/>
              </a:ext>
            </a:extLst>
          </p:cNvPr>
          <p:cNvPicPr>
            <a:picLocks noChangeAspect="1"/>
          </p:cNvPicPr>
          <p:nvPr/>
        </p:nvPicPr>
        <p:blipFill>
          <a:blip r:embed="rId2"/>
          <a:stretch>
            <a:fillRect/>
          </a:stretch>
        </p:blipFill>
        <p:spPr>
          <a:xfrm>
            <a:off x="755576" y="200784"/>
            <a:ext cx="7297296" cy="4459197"/>
          </a:xfrm>
          <a:prstGeom prst="rect">
            <a:avLst/>
          </a:prstGeom>
        </p:spPr>
      </p:pic>
    </p:spTree>
    <p:extLst>
      <p:ext uri="{BB962C8B-B14F-4D97-AF65-F5344CB8AC3E}">
        <p14:creationId xmlns:p14="http://schemas.microsoft.com/office/powerpoint/2010/main" val="156443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15</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pic>
        <p:nvPicPr>
          <p:cNvPr id="6" name="Picture 5">
            <a:extLst>
              <a:ext uri="{FF2B5EF4-FFF2-40B4-BE49-F238E27FC236}">
                <a16:creationId xmlns:a16="http://schemas.microsoft.com/office/drawing/2014/main" id="{7EAABEA7-6A00-44EE-84FE-9984C6C60181}"/>
              </a:ext>
            </a:extLst>
          </p:cNvPr>
          <p:cNvPicPr>
            <a:picLocks noChangeAspect="1"/>
          </p:cNvPicPr>
          <p:nvPr/>
        </p:nvPicPr>
        <p:blipFill>
          <a:blip r:embed="rId2"/>
          <a:stretch>
            <a:fillRect/>
          </a:stretch>
        </p:blipFill>
        <p:spPr>
          <a:xfrm>
            <a:off x="523875" y="472829"/>
            <a:ext cx="8096250" cy="4197841"/>
          </a:xfrm>
          <a:prstGeom prst="rect">
            <a:avLst/>
          </a:prstGeom>
        </p:spPr>
      </p:pic>
    </p:spTree>
    <p:extLst>
      <p:ext uri="{BB962C8B-B14F-4D97-AF65-F5344CB8AC3E}">
        <p14:creationId xmlns:p14="http://schemas.microsoft.com/office/powerpoint/2010/main" val="186577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16</a:t>
            </a:fld>
            <a:endParaRPr lang="en" dirty="0"/>
          </a:p>
        </p:txBody>
      </p:sp>
      <p:pic>
        <p:nvPicPr>
          <p:cNvPr id="8" name="Picture 7">
            <a:extLst>
              <a:ext uri="{FF2B5EF4-FFF2-40B4-BE49-F238E27FC236}">
                <a16:creationId xmlns:a16="http://schemas.microsoft.com/office/drawing/2014/main" id="{32819CE9-EF4B-47B2-A765-A02D6B2C6664}"/>
              </a:ext>
            </a:extLst>
          </p:cNvPr>
          <p:cNvPicPr>
            <a:picLocks noChangeAspect="1"/>
          </p:cNvPicPr>
          <p:nvPr/>
        </p:nvPicPr>
        <p:blipFill>
          <a:blip r:embed="rId2"/>
          <a:stretch>
            <a:fillRect/>
          </a:stretch>
        </p:blipFill>
        <p:spPr>
          <a:xfrm>
            <a:off x="1151620" y="1059582"/>
            <a:ext cx="6840760" cy="3415197"/>
          </a:xfrm>
          <a:prstGeom prst="rect">
            <a:avLst/>
          </a:prstGeom>
        </p:spPr>
      </p:pic>
      <p:sp>
        <p:nvSpPr>
          <p:cNvPr id="10" name="TextBox 9">
            <a:extLst>
              <a:ext uri="{FF2B5EF4-FFF2-40B4-BE49-F238E27FC236}">
                <a16:creationId xmlns:a16="http://schemas.microsoft.com/office/drawing/2014/main" id="{24B964F7-2EF1-4E7E-BDFA-12DC735E634A}"/>
              </a:ext>
            </a:extLst>
          </p:cNvPr>
          <p:cNvSpPr txBox="1"/>
          <p:nvPr/>
        </p:nvSpPr>
        <p:spPr>
          <a:xfrm>
            <a:off x="4362793" y="209475"/>
            <a:ext cx="4577254" cy="400110"/>
          </a:xfrm>
          <a:prstGeom prst="rect">
            <a:avLst/>
          </a:prstGeom>
          <a:noFill/>
        </p:spPr>
        <p:txBody>
          <a:bodyPr wrap="square">
            <a:spAutoFit/>
          </a:bodyPr>
          <a:lstStyle/>
          <a:p>
            <a:pPr algn="ctr"/>
            <a:r>
              <a:rPr lang="en-US" sz="2000" b="1" i="0" u="none" strike="noStrike" baseline="0" dirty="0">
                <a:solidFill>
                  <a:schemeClr val="bg1"/>
                </a:solidFill>
                <a:latin typeface="ingilsr"/>
              </a:rPr>
              <a:t>Natural and Managed Biomass Systems</a:t>
            </a:r>
            <a:endParaRPr lang="en-GB" sz="2000" b="1" dirty="0">
              <a:solidFill>
                <a:schemeClr val="bg1"/>
              </a:solidFill>
            </a:endParaRPr>
          </a:p>
        </p:txBody>
      </p:sp>
    </p:spTree>
    <p:extLst>
      <p:ext uri="{BB962C8B-B14F-4D97-AF65-F5344CB8AC3E}">
        <p14:creationId xmlns:p14="http://schemas.microsoft.com/office/powerpoint/2010/main" val="394560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17</a:t>
            </a:fld>
            <a:endParaRPr lang="en" dirty="0"/>
          </a:p>
        </p:txBody>
      </p:sp>
      <p:sp>
        <p:nvSpPr>
          <p:cNvPr id="10" name="TextBox 9">
            <a:extLst>
              <a:ext uri="{FF2B5EF4-FFF2-40B4-BE49-F238E27FC236}">
                <a16:creationId xmlns:a16="http://schemas.microsoft.com/office/drawing/2014/main" id="{24B964F7-2EF1-4E7E-BDFA-12DC735E634A}"/>
              </a:ext>
            </a:extLst>
          </p:cNvPr>
          <p:cNvSpPr txBox="1"/>
          <p:nvPr/>
        </p:nvSpPr>
        <p:spPr>
          <a:xfrm>
            <a:off x="4362793" y="209475"/>
            <a:ext cx="4577254" cy="400110"/>
          </a:xfrm>
          <a:prstGeom prst="rect">
            <a:avLst/>
          </a:prstGeom>
          <a:noFill/>
        </p:spPr>
        <p:txBody>
          <a:bodyPr wrap="square">
            <a:spAutoFit/>
          </a:bodyPr>
          <a:lstStyle/>
          <a:p>
            <a:pPr algn="ctr"/>
            <a:r>
              <a:rPr lang="en-US" sz="2000" b="1" i="0" u="none" strike="noStrike" baseline="0" dirty="0">
                <a:solidFill>
                  <a:schemeClr val="bg1"/>
                </a:solidFill>
                <a:latin typeface="ingilsr"/>
              </a:rPr>
              <a:t>Natural and Managed Biomass Systems</a:t>
            </a:r>
            <a:endParaRPr lang="en-GB" sz="2000" b="1" dirty="0">
              <a:solidFill>
                <a:schemeClr val="bg1"/>
              </a:solidFill>
            </a:endParaRPr>
          </a:p>
        </p:txBody>
      </p:sp>
      <p:pic>
        <p:nvPicPr>
          <p:cNvPr id="7" name="Picture 6">
            <a:extLst>
              <a:ext uri="{FF2B5EF4-FFF2-40B4-BE49-F238E27FC236}">
                <a16:creationId xmlns:a16="http://schemas.microsoft.com/office/drawing/2014/main" id="{A465A6C2-685D-4E6E-9F30-E68ED7FE1D8A}"/>
              </a:ext>
            </a:extLst>
          </p:cNvPr>
          <p:cNvPicPr>
            <a:picLocks noChangeAspect="1"/>
          </p:cNvPicPr>
          <p:nvPr/>
        </p:nvPicPr>
        <p:blipFill>
          <a:blip r:embed="rId2"/>
          <a:stretch>
            <a:fillRect/>
          </a:stretch>
        </p:blipFill>
        <p:spPr>
          <a:xfrm>
            <a:off x="1295636" y="671525"/>
            <a:ext cx="6552728" cy="3800450"/>
          </a:xfrm>
          <a:prstGeom prst="rect">
            <a:avLst/>
          </a:prstGeom>
        </p:spPr>
      </p:pic>
    </p:spTree>
    <p:extLst>
      <p:ext uri="{BB962C8B-B14F-4D97-AF65-F5344CB8AC3E}">
        <p14:creationId xmlns:p14="http://schemas.microsoft.com/office/powerpoint/2010/main" val="53755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18</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r>
              <a:rPr lang="en-US" sz="1800" b="1" i="1" dirty="0">
                <a:latin typeface="Times New Roman" panose="02020603050405020304" pitchFamily="18" charset="0"/>
                <a:cs typeface="Times New Roman" panose="02020603050405020304" pitchFamily="18" charset="0"/>
              </a:rPr>
              <a:t>I   </a:t>
            </a:r>
            <a:r>
              <a:rPr lang="en-US"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BIO- DIESEL</a:t>
            </a:r>
            <a:endParaRPr lang="en-GB" b="1"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5AE452-4025-4D45-B0A1-0B7D74A9ACAB}"/>
              </a:ext>
            </a:extLst>
          </p:cNvPr>
          <p:cNvSpPr txBox="1"/>
          <p:nvPr/>
        </p:nvSpPr>
        <p:spPr>
          <a:xfrm>
            <a:off x="1331640" y="1661838"/>
            <a:ext cx="6552728" cy="923330"/>
          </a:xfrm>
          <a:prstGeom prst="rect">
            <a:avLst/>
          </a:prstGeom>
          <a:noFill/>
        </p:spPr>
        <p:txBody>
          <a:bodyPr wrap="squar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I</a:t>
            </a:r>
            <a:r>
              <a:rPr lang="en-US" sz="5400" b="1" i="1" dirty="0">
                <a:solidFill>
                  <a:srgbClr val="FF0000"/>
                </a:solidFill>
                <a:latin typeface="BankGothic Md BT" panose="020B080702020306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5400" b="1" i="1" dirty="0">
                <a:solidFill>
                  <a:srgbClr val="FF0000"/>
                </a:solidFill>
                <a:latin typeface="BankGothic Md BT" panose="020B0807020203060204" pitchFamily="34" charset="0"/>
                <a:cs typeface="Times New Roman" panose="02020603050405020304" pitchFamily="18" charset="0"/>
              </a:rPr>
              <a:t>BIO- DIESEL</a:t>
            </a:r>
            <a:endParaRPr lang="en-GB" b="1" i="1" dirty="0">
              <a:solidFill>
                <a:srgbClr val="FF0000"/>
              </a:solidFill>
              <a:latin typeface="BankGothic Md BT" panose="020B0807020203060204" pitchFamily="34" charset="0"/>
              <a:cs typeface="Times New Roman" panose="02020603050405020304" pitchFamily="18" charset="0"/>
            </a:endParaRPr>
          </a:p>
        </p:txBody>
      </p:sp>
    </p:spTree>
    <p:extLst>
      <p:ext uri="{BB962C8B-B14F-4D97-AF65-F5344CB8AC3E}">
        <p14:creationId xmlns:p14="http://schemas.microsoft.com/office/powerpoint/2010/main" val="427534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19</a:t>
            </a:fld>
            <a:endParaRPr lang="en" dirty="0"/>
          </a:p>
        </p:txBody>
      </p:sp>
      <p:sp>
        <p:nvSpPr>
          <p:cNvPr id="8" name="TextBox 7">
            <a:extLst>
              <a:ext uri="{FF2B5EF4-FFF2-40B4-BE49-F238E27FC236}">
                <a16:creationId xmlns:a16="http://schemas.microsoft.com/office/drawing/2014/main" id="{96C96E37-42BE-4C12-ACAD-04FD1707080D}"/>
              </a:ext>
            </a:extLst>
          </p:cNvPr>
          <p:cNvSpPr txBox="1"/>
          <p:nvPr/>
        </p:nvSpPr>
        <p:spPr>
          <a:xfrm>
            <a:off x="4014973" y="250264"/>
            <a:ext cx="4577254" cy="369332"/>
          </a:xfrm>
          <a:prstGeom prst="rect">
            <a:avLst/>
          </a:prstGeom>
          <a:noFill/>
        </p:spPr>
        <p:txBody>
          <a:bodyPr wrap="square">
            <a:spAutoFit/>
          </a:bodyPr>
          <a:lstStyle/>
          <a:p>
            <a:pPr algn="ctr" rtl="1"/>
            <a:r>
              <a:rPr lang="en-US" sz="1800" b="1" i="1" dirty="0">
                <a:solidFill>
                  <a:schemeClr val="bg1"/>
                </a:solidFill>
                <a:latin typeface="Times New Roman" panose="02020603050405020304" pitchFamily="18" charset="0"/>
                <a:cs typeface="Times New Roman" panose="02020603050405020304" pitchFamily="18" charset="0"/>
              </a:rPr>
              <a:t>I   </a:t>
            </a:r>
            <a:r>
              <a:rPr lang="en-US" sz="1800" dirty="0">
                <a:solidFill>
                  <a:schemeClr val="bg1"/>
                </a:solidFill>
                <a:latin typeface="Times New Roman" panose="02020603050405020304" pitchFamily="18" charset="0"/>
                <a:cs typeface="Times New Roman" panose="02020603050405020304" pitchFamily="18" charset="0"/>
              </a:rPr>
              <a:t>  </a:t>
            </a:r>
            <a:r>
              <a:rPr lang="en-US" sz="1800" b="1" i="1" dirty="0">
                <a:solidFill>
                  <a:schemeClr val="bg1"/>
                </a:solidFill>
                <a:latin typeface="Times New Roman" panose="02020603050405020304" pitchFamily="18" charset="0"/>
                <a:cs typeface="Times New Roman" panose="02020603050405020304" pitchFamily="18" charset="0"/>
              </a:rPr>
              <a:t>BIO- DIESEL</a:t>
            </a:r>
            <a:endParaRPr lang="en-GB" sz="1800" b="1" i="1"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7BE2B14-AD86-4AB8-82BE-C9FD012515E1}"/>
              </a:ext>
            </a:extLst>
          </p:cNvPr>
          <p:cNvPicPr>
            <a:picLocks noChangeAspect="1"/>
          </p:cNvPicPr>
          <p:nvPr/>
        </p:nvPicPr>
        <p:blipFill>
          <a:blip r:embed="rId2"/>
          <a:stretch>
            <a:fillRect/>
          </a:stretch>
        </p:blipFill>
        <p:spPr>
          <a:xfrm>
            <a:off x="611560" y="866775"/>
            <a:ext cx="7848872" cy="3409950"/>
          </a:xfrm>
          <a:prstGeom prst="rect">
            <a:avLst/>
          </a:prstGeom>
        </p:spPr>
      </p:pic>
    </p:spTree>
    <p:extLst>
      <p:ext uri="{BB962C8B-B14F-4D97-AF65-F5344CB8AC3E}">
        <p14:creationId xmlns:p14="http://schemas.microsoft.com/office/powerpoint/2010/main" val="45802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a:t>
            </a:fld>
            <a:endParaRPr lang="en" dirty="0"/>
          </a:p>
        </p:txBody>
      </p:sp>
      <p:sp>
        <p:nvSpPr>
          <p:cNvPr id="8" name="Rectangle 7">
            <a:extLst>
              <a:ext uri="{FF2B5EF4-FFF2-40B4-BE49-F238E27FC236}">
                <a16:creationId xmlns:a16="http://schemas.microsoft.com/office/drawing/2014/main" id="{7BC0566A-5F0A-4063-ADB4-CA089F649845}"/>
              </a:ext>
            </a:extLst>
          </p:cNvPr>
          <p:cNvSpPr/>
          <p:nvPr/>
        </p:nvSpPr>
        <p:spPr>
          <a:xfrm>
            <a:off x="467544" y="123478"/>
            <a:ext cx="8136904" cy="4478149"/>
          </a:xfrm>
          <a:prstGeom prst="rect">
            <a:avLst/>
          </a:prstGeom>
        </p:spPr>
        <p:txBody>
          <a:bodyPr wrap="square">
            <a:spAutoFit/>
          </a:bodyPr>
          <a:lstStyle/>
          <a:p>
            <a:pPr algn="r" rtl="1"/>
            <a:r>
              <a:rPr lang="ar-IQ" sz="2800" b="1" dirty="0">
                <a:solidFill>
                  <a:srgbClr val="FFFFFF"/>
                </a:solidFill>
                <a:effectLst>
                  <a:outerShdw blurRad="38100" dist="25400" dir="5400000" algn="tl" rotWithShape="0">
                    <a:srgbClr val="000000">
                      <a:alpha val="43000"/>
                    </a:srgbClr>
                  </a:outerShdw>
                </a:effectLst>
                <a:latin typeface="Calibri"/>
                <a:cs typeface="DecoType Naskh Variants" pitchFamily="2" charset="-78"/>
              </a:rPr>
              <a:t>	بسم الله الرحمن الرحيم</a:t>
            </a:r>
          </a:p>
          <a:p>
            <a:pPr algn="r" rtl="1"/>
            <a:r>
              <a:rPr lang="ar-IQ" sz="6000" b="1" dirty="0">
                <a:solidFill>
                  <a:srgbClr val="002060"/>
                </a:solidFill>
                <a:effectLst>
                  <a:outerShdw blurRad="38100" dist="25400" dir="5400000" algn="tl" rotWithShape="0">
                    <a:srgbClr val="000000">
                      <a:alpha val="43000"/>
                    </a:srgbClr>
                  </a:outerShdw>
                </a:effectLst>
                <a:latin typeface="Calibri"/>
                <a:cs typeface="DecoType Naskh Variants" pitchFamily="2" charset="-78"/>
              </a:rPr>
              <a:t>{</a:t>
            </a:r>
            <a:r>
              <a:rPr lang="ar-IQ" sz="4100" b="1" i="0" dirty="0">
                <a:solidFill>
                  <a:srgbClr val="FF0000"/>
                </a:solidFill>
                <a:effectLst/>
                <a:latin typeface="rasol"/>
              </a:rPr>
              <a:t>وَهُوَ الَّذِى يُرْسِلُ الرِّيَاحَ بُشْراً بَيْنَ يَدَىْ رَحْمَتِهِ حَتَّى‏ إِذَا أَقَلَّتْ سَحَاباً ثِقَالًا سُقْنَاهُ لِبَلَدٍ مَّيِّتٍ فَأَنْزَلَنَا بِهِ الْمَاءَ فَأَخْرَجْنَا بِهِ مِنْ كُلِّ الَّثمَراتِ</a:t>
            </a:r>
            <a:r>
              <a:rPr lang="ar-IQ" sz="6000" b="1" dirty="0">
                <a:solidFill>
                  <a:srgbClr val="002060"/>
                </a:solidFill>
                <a:effectLst>
                  <a:outerShdw blurRad="38100" dist="25400" dir="5400000" algn="tl" rotWithShape="0">
                    <a:srgbClr val="000000">
                      <a:alpha val="43000"/>
                    </a:srgbClr>
                  </a:outerShdw>
                </a:effectLst>
                <a:latin typeface="Calibri"/>
                <a:cs typeface="DecoType Naskh Variants" pitchFamily="2" charset="-78"/>
              </a:rPr>
              <a:t>}       </a:t>
            </a:r>
          </a:p>
          <a:p>
            <a:pPr rtl="1"/>
            <a:r>
              <a:rPr lang="ar-IQ" sz="6000" b="1" dirty="0">
                <a:solidFill>
                  <a:srgbClr val="002060"/>
                </a:solidFill>
                <a:effectLst>
                  <a:outerShdw blurRad="38100" dist="25400" dir="5400000" algn="tl" rotWithShape="0">
                    <a:srgbClr val="000000">
                      <a:alpha val="43000"/>
                    </a:srgbClr>
                  </a:outerShdw>
                </a:effectLst>
                <a:latin typeface="Calibri"/>
                <a:cs typeface="DecoType Naskh Variants" pitchFamily="2" charset="-78"/>
              </a:rPr>
              <a:t> </a:t>
            </a:r>
            <a:r>
              <a:rPr lang="ar-IQ" sz="1800" b="1" i="0" dirty="0">
                <a:solidFill>
                  <a:srgbClr val="003E61"/>
                </a:solidFill>
                <a:effectLst/>
                <a:latin typeface="rasol"/>
              </a:rPr>
              <a:t>(الاعراف/ 57)	</a:t>
            </a:r>
            <a:endParaRPr lang="ar-IQ" sz="6000" b="1" dirty="0">
              <a:solidFill>
                <a:srgbClr val="002060"/>
              </a:solidFill>
              <a:effectLst>
                <a:outerShdw blurRad="38100" dist="25400" dir="5400000" algn="tl" rotWithShape="0">
                  <a:srgbClr val="000000">
                    <a:alpha val="43000"/>
                  </a:srgbClr>
                </a:outerShdw>
              </a:effectLst>
              <a:latin typeface="Calibri"/>
              <a:cs typeface="DecoType Naskh Variants" pitchFamily="2" charset="-78"/>
            </a:endParaRPr>
          </a:p>
          <a:p>
            <a:pPr algn="ctr"/>
            <a:r>
              <a:rPr lang="ar-IQ" sz="3600" b="1" dirty="0">
                <a:solidFill>
                  <a:srgbClr val="002060"/>
                </a:solidFill>
                <a:effectLst>
                  <a:outerShdw blurRad="38100" dist="25400" dir="5400000" algn="tl" rotWithShape="0">
                    <a:srgbClr val="000000">
                      <a:alpha val="43000"/>
                    </a:srgbClr>
                  </a:outerShdw>
                </a:effectLst>
                <a:latin typeface="Calibri"/>
                <a:cs typeface="DecoType Naskh Variants" pitchFamily="2" charset="-78"/>
              </a:rPr>
              <a:t>صَدَقَ اللهُ العَلِيُ العَظِيم</a:t>
            </a:r>
            <a:endParaRPr lang="ar-IQ" sz="2000" b="1" dirty="0">
              <a:solidFill>
                <a:srgbClr val="002060"/>
              </a:solidFill>
              <a:effectLst>
                <a:outerShdw blurRad="38100" dist="25400" dir="5400000" algn="tl" rotWithShape="0">
                  <a:srgbClr val="000000">
                    <a:alpha val="43000"/>
                  </a:srgbClr>
                </a:outerShdw>
              </a:effectLst>
              <a:latin typeface="Calibri"/>
              <a:cs typeface="DecoType Naskh Variants" pitchFamily="2" charset="-78"/>
            </a:endParaRPr>
          </a:p>
        </p:txBody>
      </p:sp>
    </p:spTree>
    <p:extLst>
      <p:ext uri="{BB962C8B-B14F-4D97-AF65-F5344CB8AC3E}">
        <p14:creationId xmlns:p14="http://schemas.microsoft.com/office/powerpoint/2010/main" val="2155375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20</a:t>
            </a:fld>
            <a:endParaRPr lang="en" dirty="0"/>
          </a:p>
        </p:txBody>
      </p:sp>
      <p:sp>
        <p:nvSpPr>
          <p:cNvPr id="8" name="TextBox 7">
            <a:extLst>
              <a:ext uri="{FF2B5EF4-FFF2-40B4-BE49-F238E27FC236}">
                <a16:creationId xmlns:a16="http://schemas.microsoft.com/office/drawing/2014/main" id="{96C96E37-42BE-4C12-ACAD-04FD1707080D}"/>
              </a:ext>
            </a:extLst>
          </p:cNvPr>
          <p:cNvSpPr txBox="1"/>
          <p:nvPr/>
        </p:nvSpPr>
        <p:spPr>
          <a:xfrm>
            <a:off x="4014973" y="250264"/>
            <a:ext cx="4577254" cy="369332"/>
          </a:xfrm>
          <a:prstGeom prst="rect">
            <a:avLst/>
          </a:prstGeom>
          <a:noFill/>
        </p:spPr>
        <p:txBody>
          <a:bodyPr wrap="square">
            <a:spAutoFit/>
          </a:bodyPr>
          <a:lstStyle/>
          <a:p>
            <a:pPr algn="ctr" rtl="1"/>
            <a:r>
              <a:rPr lang="en-US" sz="1800" b="1" i="1" dirty="0">
                <a:solidFill>
                  <a:schemeClr val="bg1"/>
                </a:solidFill>
                <a:latin typeface="Times New Roman" panose="02020603050405020304" pitchFamily="18" charset="0"/>
                <a:cs typeface="Times New Roman" panose="02020603050405020304" pitchFamily="18" charset="0"/>
              </a:rPr>
              <a:t>I   </a:t>
            </a:r>
            <a:r>
              <a:rPr lang="en-US" sz="1800" dirty="0">
                <a:solidFill>
                  <a:schemeClr val="bg1"/>
                </a:solidFill>
                <a:latin typeface="Times New Roman" panose="02020603050405020304" pitchFamily="18" charset="0"/>
                <a:cs typeface="Times New Roman" panose="02020603050405020304" pitchFamily="18" charset="0"/>
              </a:rPr>
              <a:t>  </a:t>
            </a:r>
            <a:r>
              <a:rPr lang="en-US" sz="1800" b="1" i="1" dirty="0">
                <a:solidFill>
                  <a:schemeClr val="bg1"/>
                </a:solidFill>
                <a:latin typeface="Times New Roman" panose="02020603050405020304" pitchFamily="18" charset="0"/>
                <a:cs typeface="Times New Roman" panose="02020603050405020304" pitchFamily="18" charset="0"/>
              </a:rPr>
              <a:t>BIO- DIESEL</a:t>
            </a:r>
            <a:endParaRPr lang="en-GB" sz="1800" b="1" i="1" dirty="0">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04E01AD-5E6A-45B9-ACB2-0361779F9CB5}"/>
              </a:ext>
            </a:extLst>
          </p:cNvPr>
          <p:cNvPicPr>
            <a:picLocks noChangeAspect="1"/>
          </p:cNvPicPr>
          <p:nvPr/>
        </p:nvPicPr>
        <p:blipFill>
          <a:blip r:embed="rId2"/>
          <a:stretch>
            <a:fillRect/>
          </a:stretch>
        </p:blipFill>
        <p:spPr>
          <a:xfrm>
            <a:off x="683568" y="781050"/>
            <a:ext cx="7776864" cy="3581400"/>
          </a:xfrm>
          <a:prstGeom prst="rect">
            <a:avLst/>
          </a:prstGeom>
        </p:spPr>
      </p:pic>
    </p:spTree>
    <p:extLst>
      <p:ext uri="{BB962C8B-B14F-4D97-AF65-F5344CB8AC3E}">
        <p14:creationId xmlns:p14="http://schemas.microsoft.com/office/powerpoint/2010/main" val="2646090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21</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sp>
        <p:nvSpPr>
          <p:cNvPr id="8" name="TextBox 7">
            <a:extLst>
              <a:ext uri="{FF2B5EF4-FFF2-40B4-BE49-F238E27FC236}">
                <a16:creationId xmlns:a16="http://schemas.microsoft.com/office/drawing/2014/main" id="{66B5D9BB-0131-4A2B-A4E1-AF67CBD76756}"/>
              </a:ext>
            </a:extLst>
          </p:cNvPr>
          <p:cNvSpPr txBox="1"/>
          <p:nvPr/>
        </p:nvSpPr>
        <p:spPr>
          <a:xfrm>
            <a:off x="395536" y="843558"/>
            <a:ext cx="8208912" cy="3200876"/>
          </a:xfrm>
          <a:prstGeom prst="rect">
            <a:avLst/>
          </a:prstGeom>
          <a:noFill/>
        </p:spPr>
        <p:txBody>
          <a:bodyPr wrap="square">
            <a:spAutoFit/>
          </a:bodyPr>
          <a:lstStyle/>
          <a:p>
            <a:pPr algn="ctr"/>
            <a:r>
              <a:rPr lang="en-GB" sz="2800" b="1" i="0" u="sng" dirty="0">
                <a:solidFill>
                  <a:srgbClr val="1996D4"/>
                </a:solidFill>
                <a:effectLst/>
                <a:latin typeface="Helvetica Neue"/>
              </a:rPr>
              <a:t>BIODIESEL IS:</a:t>
            </a:r>
          </a:p>
          <a:p>
            <a:pPr algn="just"/>
            <a:endParaRPr lang="en-GB" dirty="0">
              <a:solidFill>
                <a:srgbClr val="3B3835"/>
              </a:solidFill>
              <a:latin typeface="Helvetica Neue"/>
            </a:endParaRPr>
          </a:p>
          <a:p>
            <a:pPr marL="285750" indent="-285750" algn="just">
              <a:buFont typeface="Wingdings" panose="05000000000000000000" pitchFamily="2" charset="2"/>
              <a:buChar char="ü"/>
            </a:pPr>
            <a:r>
              <a:rPr lang="en-GB" sz="2000" b="0" i="0" dirty="0">
                <a:solidFill>
                  <a:srgbClr val="3B3835"/>
                </a:solidFill>
                <a:effectLst/>
                <a:latin typeface="Helvetica Neue"/>
              </a:rPr>
              <a:t>eco-friendly. </a:t>
            </a:r>
          </a:p>
          <a:p>
            <a:pPr marL="285750" indent="-285750" algn="just">
              <a:buFont typeface="Wingdings" panose="05000000000000000000" pitchFamily="2" charset="2"/>
              <a:buChar char="ü"/>
            </a:pPr>
            <a:r>
              <a:rPr lang="en-GB" sz="2000" b="0" i="0" dirty="0">
                <a:solidFill>
                  <a:srgbClr val="3B3835"/>
                </a:solidFill>
                <a:effectLst/>
                <a:latin typeface="Helvetica Neue"/>
              </a:rPr>
              <a:t>Biodiesel is clean burning alternative fuel.</a:t>
            </a:r>
          </a:p>
          <a:p>
            <a:pPr marL="285750" indent="-285750" algn="just">
              <a:buFont typeface="Wingdings" panose="05000000000000000000" pitchFamily="2" charset="2"/>
              <a:buChar char="ü"/>
            </a:pPr>
            <a:r>
              <a:rPr lang="en-GB" sz="2000" b="0" i="0" dirty="0">
                <a:solidFill>
                  <a:srgbClr val="3B3835"/>
                </a:solidFill>
                <a:effectLst/>
                <a:latin typeface="Helvetica Neue"/>
              </a:rPr>
              <a:t>Biodiesel contain no petroleum, but can be blended with conventional diesel fuel.</a:t>
            </a:r>
          </a:p>
          <a:p>
            <a:pPr marL="285750" indent="-285750" algn="just">
              <a:buFont typeface="Wingdings" panose="05000000000000000000" pitchFamily="2" charset="2"/>
              <a:buChar char="ü"/>
            </a:pPr>
            <a:r>
              <a:rPr lang="en-GB" sz="2000" b="0" i="0" dirty="0">
                <a:solidFill>
                  <a:srgbClr val="3B3835"/>
                </a:solidFill>
                <a:effectLst/>
                <a:latin typeface="Helvetica Neue"/>
              </a:rPr>
              <a:t>These fuel can be used in any diesel engine without any modification.</a:t>
            </a:r>
          </a:p>
          <a:p>
            <a:pPr marL="285750" indent="-285750" algn="just">
              <a:buFont typeface="Wingdings" panose="05000000000000000000" pitchFamily="2" charset="2"/>
              <a:buChar char="ü"/>
            </a:pPr>
            <a:r>
              <a:rPr lang="en-GB" sz="2000" b="0" i="0" dirty="0">
                <a:solidFill>
                  <a:srgbClr val="3B3835"/>
                </a:solidFill>
                <a:effectLst/>
                <a:latin typeface="Helvetica Neue"/>
              </a:rPr>
              <a:t>Biodiesel is degradable.</a:t>
            </a:r>
          </a:p>
          <a:p>
            <a:pPr marL="285750" indent="-285750" algn="just">
              <a:buFont typeface="Wingdings" panose="05000000000000000000" pitchFamily="2" charset="2"/>
              <a:buChar char="ü"/>
            </a:pPr>
            <a:r>
              <a:rPr lang="en-GB" sz="2000" b="0" i="0" dirty="0">
                <a:solidFill>
                  <a:srgbClr val="3B3835"/>
                </a:solidFill>
                <a:effectLst/>
                <a:latin typeface="Helvetica Neue"/>
              </a:rPr>
              <a:t>non toxic and free from sulphur and lead.</a:t>
            </a:r>
            <a:endParaRPr lang="en-US" sz="1600" b="0" i="0" dirty="0">
              <a:solidFill>
                <a:srgbClr val="3B3835"/>
              </a:solidFill>
              <a:effectLst/>
              <a:latin typeface="Helvetica Neue"/>
            </a:endParaRPr>
          </a:p>
        </p:txBody>
      </p:sp>
    </p:spTree>
    <p:extLst>
      <p:ext uri="{BB962C8B-B14F-4D97-AF65-F5344CB8AC3E}">
        <p14:creationId xmlns:p14="http://schemas.microsoft.com/office/powerpoint/2010/main" val="3140684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22</a:t>
            </a:fld>
            <a:endParaRPr lang="en" dirty="0"/>
          </a:p>
        </p:txBody>
      </p:sp>
      <p:pic>
        <p:nvPicPr>
          <p:cNvPr id="8" name="Picture 7">
            <a:extLst>
              <a:ext uri="{FF2B5EF4-FFF2-40B4-BE49-F238E27FC236}">
                <a16:creationId xmlns:a16="http://schemas.microsoft.com/office/drawing/2014/main" id="{04D6C019-BCD4-4063-B89D-F582388C96DD}"/>
              </a:ext>
            </a:extLst>
          </p:cNvPr>
          <p:cNvPicPr>
            <a:picLocks noChangeAspect="1"/>
          </p:cNvPicPr>
          <p:nvPr/>
        </p:nvPicPr>
        <p:blipFill>
          <a:blip r:embed="rId2"/>
          <a:stretch>
            <a:fillRect/>
          </a:stretch>
        </p:blipFill>
        <p:spPr>
          <a:xfrm>
            <a:off x="930907" y="681037"/>
            <a:ext cx="7282185" cy="3781425"/>
          </a:xfrm>
          <a:prstGeom prst="rect">
            <a:avLst/>
          </a:prstGeom>
        </p:spPr>
      </p:pic>
    </p:spTree>
    <p:extLst>
      <p:ext uri="{BB962C8B-B14F-4D97-AF65-F5344CB8AC3E}">
        <p14:creationId xmlns:p14="http://schemas.microsoft.com/office/powerpoint/2010/main" val="30376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23</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GB" b="1" i="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5AE452-4025-4D45-B0A1-0B7D74A9ACAB}"/>
              </a:ext>
            </a:extLst>
          </p:cNvPr>
          <p:cNvSpPr txBox="1"/>
          <p:nvPr/>
        </p:nvSpPr>
        <p:spPr>
          <a:xfrm>
            <a:off x="654381" y="1668545"/>
            <a:ext cx="7416824" cy="923330"/>
          </a:xfrm>
          <a:prstGeom prst="rect">
            <a:avLst/>
          </a:prstGeom>
          <a:noFill/>
        </p:spPr>
        <p:txBody>
          <a:bodyPr wrap="squar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II</a:t>
            </a:r>
            <a:r>
              <a:rPr lang="en-US" sz="5400" b="1" i="1" dirty="0">
                <a:solidFill>
                  <a:srgbClr val="FF0000"/>
                </a:solidFill>
                <a:latin typeface="BankGothic Md BT" panose="020B080702020306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5400" b="1" i="1" dirty="0">
                <a:solidFill>
                  <a:srgbClr val="FF0000"/>
                </a:solidFill>
                <a:latin typeface="BankGothic Md BT" panose="020B0807020203060204" pitchFamily="34" charset="0"/>
                <a:cs typeface="Times New Roman" panose="02020603050405020304" pitchFamily="18" charset="0"/>
              </a:rPr>
              <a:t>BIO-ETHANOL</a:t>
            </a:r>
            <a:endParaRPr lang="en-GB" b="1" i="1" dirty="0">
              <a:solidFill>
                <a:srgbClr val="FF0000"/>
              </a:solidFill>
              <a:latin typeface="BankGothic Md BT" panose="020B0807020203060204" pitchFamily="34" charset="0"/>
              <a:cs typeface="Times New Roman" panose="02020603050405020304" pitchFamily="18" charset="0"/>
            </a:endParaRPr>
          </a:p>
        </p:txBody>
      </p:sp>
    </p:spTree>
    <p:extLst>
      <p:ext uri="{BB962C8B-B14F-4D97-AF65-F5344CB8AC3E}">
        <p14:creationId xmlns:p14="http://schemas.microsoft.com/office/powerpoint/2010/main" val="3515668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24</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a:r>
              <a:rPr lang="en-US" sz="1800" b="1" i="1" dirty="0">
                <a:latin typeface="Times New Roman" panose="02020603050405020304" pitchFamily="18" charset="0"/>
                <a:cs typeface="Times New Roman" panose="02020603050405020304" pitchFamily="18" charset="0"/>
              </a:rPr>
              <a:t>II</a:t>
            </a:r>
            <a:r>
              <a:rPr lang="en-US" sz="1800" b="1" i="1" dirty="0">
                <a:latin typeface="BankGothic Md BT" panose="020B080702020306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1800" b="1" i="1" dirty="0">
                <a:latin typeface="BankGothic Md BT" panose="020B0807020203060204" pitchFamily="34" charset="0"/>
                <a:cs typeface="Times New Roman" panose="02020603050405020304" pitchFamily="18" charset="0"/>
              </a:rPr>
              <a:t>BIOETHANOL</a:t>
            </a:r>
            <a:endParaRPr lang="en-GB" b="1" i="1" dirty="0">
              <a:latin typeface="BankGothic Md BT" panose="020B080702020306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98A57E0-D34A-4005-B147-DB207D5158CE}"/>
              </a:ext>
            </a:extLst>
          </p:cNvPr>
          <p:cNvPicPr>
            <a:picLocks noChangeAspect="1"/>
          </p:cNvPicPr>
          <p:nvPr/>
        </p:nvPicPr>
        <p:blipFill>
          <a:blip r:embed="rId2"/>
          <a:stretch>
            <a:fillRect/>
          </a:stretch>
        </p:blipFill>
        <p:spPr>
          <a:xfrm>
            <a:off x="674176" y="804862"/>
            <a:ext cx="7795647" cy="3533775"/>
          </a:xfrm>
          <a:prstGeom prst="rect">
            <a:avLst/>
          </a:prstGeom>
        </p:spPr>
      </p:pic>
    </p:spTree>
    <p:extLst>
      <p:ext uri="{BB962C8B-B14F-4D97-AF65-F5344CB8AC3E}">
        <p14:creationId xmlns:p14="http://schemas.microsoft.com/office/powerpoint/2010/main" val="2273765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25</a:t>
            </a:fld>
            <a:endParaRPr lang="en" dirty="0"/>
          </a:p>
        </p:txBody>
      </p:sp>
      <p:pic>
        <p:nvPicPr>
          <p:cNvPr id="5" name="Picture 4">
            <a:extLst>
              <a:ext uri="{FF2B5EF4-FFF2-40B4-BE49-F238E27FC236}">
                <a16:creationId xmlns:a16="http://schemas.microsoft.com/office/drawing/2014/main" id="{9377BB82-6F45-4334-AC92-ED693C69BCF1}"/>
              </a:ext>
            </a:extLst>
          </p:cNvPr>
          <p:cNvPicPr>
            <a:picLocks noChangeAspect="1"/>
          </p:cNvPicPr>
          <p:nvPr/>
        </p:nvPicPr>
        <p:blipFill>
          <a:blip r:embed="rId2"/>
          <a:stretch>
            <a:fillRect/>
          </a:stretch>
        </p:blipFill>
        <p:spPr>
          <a:xfrm>
            <a:off x="1550789" y="678669"/>
            <a:ext cx="6042421" cy="3786162"/>
          </a:xfrm>
          <a:prstGeom prst="rect">
            <a:avLst/>
          </a:prstGeom>
        </p:spPr>
      </p:pic>
      <p:sp>
        <p:nvSpPr>
          <p:cNvPr id="6" name="Title 1">
            <a:extLst>
              <a:ext uri="{FF2B5EF4-FFF2-40B4-BE49-F238E27FC236}">
                <a16:creationId xmlns:a16="http://schemas.microsoft.com/office/drawing/2014/main" id="{396699D6-5F92-46CA-BBAD-20B5144AE713}"/>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a:r>
              <a:rPr lang="en-US" sz="1800" b="1" i="1" dirty="0">
                <a:latin typeface="Times New Roman" panose="02020603050405020304" pitchFamily="18" charset="0"/>
                <a:cs typeface="Times New Roman" panose="02020603050405020304" pitchFamily="18" charset="0"/>
              </a:rPr>
              <a:t>II</a:t>
            </a:r>
            <a:r>
              <a:rPr lang="en-US" sz="1800" b="1" i="1" dirty="0">
                <a:latin typeface="BankGothic Md BT" panose="020B080702020306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1800" b="1" i="1" dirty="0">
                <a:latin typeface="BankGothic Md BT" panose="020B0807020203060204" pitchFamily="34" charset="0"/>
                <a:cs typeface="Times New Roman" panose="02020603050405020304" pitchFamily="18" charset="0"/>
              </a:rPr>
              <a:t>BIOETHANOL</a:t>
            </a:r>
            <a:endParaRPr lang="en-GB" b="1" i="1" dirty="0">
              <a:latin typeface="BankGothic Md BT" panose="020B0807020203060204" pitchFamily="34" charset="0"/>
              <a:cs typeface="Times New Roman" panose="02020603050405020304" pitchFamily="18" charset="0"/>
            </a:endParaRPr>
          </a:p>
        </p:txBody>
      </p:sp>
    </p:spTree>
    <p:extLst>
      <p:ext uri="{BB962C8B-B14F-4D97-AF65-F5344CB8AC3E}">
        <p14:creationId xmlns:p14="http://schemas.microsoft.com/office/powerpoint/2010/main" val="45398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26</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GB" b="1" i="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5AE452-4025-4D45-B0A1-0B7D74A9ACAB}"/>
              </a:ext>
            </a:extLst>
          </p:cNvPr>
          <p:cNvSpPr txBox="1"/>
          <p:nvPr/>
        </p:nvSpPr>
        <p:spPr>
          <a:xfrm>
            <a:off x="654381" y="1668545"/>
            <a:ext cx="7416824" cy="923330"/>
          </a:xfrm>
          <a:prstGeom prst="rect">
            <a:avLst/>
          </a:prstGeom>
          <a:noFill/>
        </p:spPr>
        <p:txBody>
          <a:bodyPr wrap="square">
            <a:spAutoFit/>
          </a:bodyPr>
          <a:lstStyle/>
          <a:p>
            <a:pPr algn="ctr"/>
            <a:r>
              <a:rPr lang="en-US" sz="5400" b="1" i="1" dirty="0">
                <a:solidFill>
                  <a:srgbClr val="FF0000"/>
                </a:solidFill>
                <a:latin typeface="Times New Roman" panose="02020603050405020304" pitchFamily="18" charset="0"/>
                <a:cs typeface="Times New Roman" panose="02020603050405020304" pitchFamily="18" charset="0"/>
              </a:rPr>
              <a:t>III</a:t>
            </a:r>
            <a:r>
              <a:rPr lang="en-US" sz="5400" b="1" i="1" dirty="0">
                <a:solidFill>
                  <a:srgbClr val="FF0000"/>
                </a:solidFill>
                <a:latin typeface="BankGothic Md BT" panose="020B080702020306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5400" b="1" i="1" dirty="0">
                <a:solidFill>
                  <a:srgbClr val="FF0000"/>
                </a:solidFill>
                <a:latin typeface="BankGothic Md BT" panose="020B0807020203060204" pitchFamily="34" charset="0"/>
                <a:cs typeface="Times New Roman" panose="02020603050405020304" pitchFamily="18" charset="0"/>
              </a:rPr>
              <a:t>BIO-GAS</a:t>
            </a:r>
            <a:endParaRPr lang="en-GB" b="1" i="1" dirty="0">
              <a:solidFill>
                <a:srgbClr val="FF0000"/>
              </a:solidFill>
              <a:latin typeface="BankGothic Md BT" panose="020B0807020203060204" pitchFamily="34" charset="0"/>
              <a:cs typeface="Times New Roman" panose="02020603050405020304" pitchFamily="18" charset="0"/>
            </a:endParaRPr>
          </a:p>
        </p:txBody>
      </p:sp>
    </p:spTree>
    <p:extLst>
      <p:ext uri="{BB962C8B-B14F-4D97-AF65-F5344CB8AC3E}">
        <p14:creationId xmlns:p14="http://schemas.microsoft.com/office/powerpoint/2010/main" val="2316867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27</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a:r>
              <a:rPr lang="en-US" sz="1800" b="1" i="1" dirty="0">
                <a:latin typeface="Times New Roman" panose="02020603050405020304" pitchFamily="18" charset="0"/>
                <a:cs typeface="Times New Roman" panose="02020603050405020304" pitchFamily="18" charset="0"/>
              </a:rPr>
              <a:t>III</a:t>
            </a:r>
            <a:r>
              <a:rPr lang="en-US" sz="1800" b="1" i="1" dirty="0">
                <a:latin typeface="BankGothic Md BT" panose="020B080702020306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1800" b="1" i="1" dirty="0">
                <a:latin typeface="BankGothic Md BT" panose="020B0807020203060204" pitchFamily="34" charset="0"/>
                <a:cs typeface="Times New Roman" panose="02020603050405020304" pitchFamily="18" charset="0"/>
              </a:rPr>
              <a:t>BIOGAS</a:t>
            </a:r>
            <a:endParaRPr lang="en-GB" b="1" i="1" dirty="0">
              <a:latin typeface="BankGothic Md BT" panose="020B080702020306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B084D5A-5B62-40AD-8007-25708C13E288}"/>
              </a:ext>
            </a:extLst>
          </p:cNvPr>
          <p:cNvSpPr txBox="1"/>
          <p:nvPr/>
        </p:nvSpPr>
        <p:spPr>
          <a:xfrm>
            <a:off x="395536" y="915566"/>
            <a:ext cx="8280920" cy="3477875"/>
          </a:xfrm>
          <a:prstGeom prst="rect">
            <a:avLst/>
          </a:prstGeom>
          <a:noFill/>
        </p:spPr>
        <p:txBody>
          <a:bodyPr wrap="square">
            <a:spAutoFit/>
          </a:bodyPr>
          <a:lstStyle/>
          <a:p>
            <a:pPr algn="ctr"/>
            <a:r>
              <a:rPr lang="en-US" sz="3600" b="1" i="0" u="sng" dirty="0">
                <a:solidFill>
                  <a:srgbClr val="1996D4"/>
                </a:solidFill>
                <a:effectLst/>
                <a:latin typeface="Helvetica Neue"/>
              </a:rPr>
              <a:t>What is a BIOGAS? </a:t>
            </a:r>
          </a:p>
          <a:p>
            <a:endParaRPr lang="en-US" b="0" i="0" dirty="0">
              <a:solidFill>
                <a:srgbClr val="3B3835"/>
              </a:solidFill>
              <a:effectLst/>
              <a:latin typeface="Times New Roman" panose="02020603050405020304" pitchFamily="18" charset="0"/>
              <a:cs typeface="Times New Roman" panose="02020603050405020304" pitchFamily="18" charset="0"/>
            </a:endParaRPr>
          </a:p>
          <a:p>
            <a:endParaRPr lang="en-US" b="0" i="0" dirty="0">
              <a:solidFill>
                <a:srgbClr val="3B3835"/>
              </a:solidFill>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600" b="0" i="0" dirty="0">
                <a:solidFill>
                  <a:srgbClr val="3B3835"/>
                </a:solidFill>
                <a:effectLst/>
                <a:latin typeface="Times New Roman" panose="02020603050405020304" pitchFamily="18" charset="0"/>
                <a:cs typeface="Times New Roman" panose="02020603050405020304" pitchFamily="18" charset="0"/>
              </a:rPr>
              <a:t>Biogas typically refers to a gas produced by the breakdown of organic matter in the absence of oxygen. </a:t>
            </a:r>
          </a:p>
          <a:p>
            <a:pPr marL="342900" indent="-342900" algn="just">
              <a:buFont typeface="Wingdings" panose="05000000000000000000" pitchFamily="2" charset="2"/>
              <a:buChar char="ü"/>
            </a:pPr>
            <a:r>
              <a:rPr lang="en-US" sz="2600" b="0" i="0" dirty="0">
                <a:solidFill>
                  <a:srgbClr val="3B3835"/>
                </a:solidFill>
                <a:effectLst/>
                <a:latin typeface="Times New Roman" panose="02020603050405020304" pitchFamily="18" charset="0"/>
                <a:cs typeface="Times New Roman" panose="02020603050405020304" pitchFamily="18" charset="0"/>
              </a:rPr>
              <a:t>It is a renewable energy source, like solar and wind energy.</a:t>
            </a:r>
          </a:p>
          <a:p>
            <a:pPr marL="342900" indent="-342900" algn="just">
              <a:buFont typeface="Wingdings" panose="05000000000000000000" pitchFamily="2" charset="2"/>
              <a:buChar char="ü"/>
            </a:pPr>
            <a:r>
              <a:rPr lang="en-US" sz="2600" b="0" i="0" dirty="0">
                <a:solidFill>
                  <a:srgbClr val="3B3835"/>
                </a:solidFill>
                <a:effectLst/>
                <a:latin typeface="Times New Roman" panose="02020603050405020304" pitchFamily="18" charset="0"/>
                <a:cs typeface="Times New Roman" panose="02020603050405020304" pitchFamily="18" charset="0"/>
              </a:rPr>
              <a:t>Furthermore, biogas can be produced from regionally available raw materials such as recycled waste.</a:t>
            </a:r>
            <a:endParaRPr lang="en-GB"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218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28</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a:r>
              <a:rPr lang="en-US" sz="1800" b="1" i="1" dirty="0">
                <a:latin typeface="Times New Roman" panose="02020603050405020304" pitchFamily="18" charset="0"/>
                <a:cs typeface="Times New Roman" panose="02020603050405020304" pitchFamily="18" charset="0"/>
              </a:rPr>
              <a:t>III</a:t>
            </a:r>
            <a:r>
              <a:rPr lang="en-US" sz="1800" b="1" i="1" dirty="0">
                <a:latin typeface="BankGothic Md BT" panose="020B080702020306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1800" b="1" i="1" dirty="0">
                <a:latin typeface="BankGothic Md BT" panose="020B0807020203060204" pitchFamily="34" charset="0"/>
                <a:cs typeface="Times New Roman" panose="02020603050405020304" pitchFamily="18" charset="0"/>
              </a:rPr>
              <a:t>BIOGAS</a:t>
            </a:r>
            <a:endParaRPr lang="en-GB" b="1" i="1" dirty="0">
              <a:latin typeface="BankGothic Md BT" panose="020B080702020306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B084D5A-5B62-40AD-8007-25708C13E288}"/>
              </a:ext>
            </a:extLst>
          </p:cNvPr>
          <p:cNvSpPr txBox="1"/>
          <p:nvPr/>
        </p:nvSpPr>
        <p:spPr>
          <a:xfrm>
            <a:off x="611560" y="627534"/>
            <a:ext cx="8280920" cy="3724096"/>
          </a:xfrm>
          <a:prstGeom prst="rect">
            <a:avLst/>
          </a:prstGeom>
          <a:noFill/>
        </p:spPr>
        <p:txBody>
          <a:bodyPr wrap="square">
            <a:spAutoFit/>
          </a:bodyPr>
          <a:lstStyle/>
          <a:p>
            <a:pPr algn="ctr"/>
            <a:r>
              <a:rPr lang="en-US" sz="3600" b="1" u="sng" dirty="0">
                <a:solidFill>
                  <a:srgbClr val="1996D4"/>
                </a:solidFill>
                <a:latin typeface="Helvetica Neue"/>
              </a:rPr>
              <a:t>Benefits</a:t>
            </a:r>
          </a:p>
          <a:p>
            <a:pPr marL="342900" indent="-342900" algn="just">
              <a:buFont typeface="Wingdings" panose="05000000000000000000" pitchFamily="2" charset="2"/>
              <a:buChar char="ü"/>
            </a:pPr>
            <a:r>
              <a:rPr lang="en-US" sz="2000" b="0" i="0" dirty="0">
                <a:solidFill>
                  <a:srgbClr val="3B3835"/>
                </a:solidFill>
                <a:effectLst/>
                <a:latin typeface="Helvetica Neue"/>
              </a:rPr>
              <a:t>Biogas could potentially help reduce global climate change. Normally, manure that is left to decompose releases two main gases that cause global climate change: </a:t>
            </a:r>
          </a:p>
          <a:p>
            <a:pPr algn="just"/>
            <a:r>
              <a:rPr lang="en-US" sz="2000" dirty="0">
                <a:solidFill>
                  <a:srgbClr val="3B3835"/>
                </a:solidFill>
                <a:latin typeface="Helvetica Neue"/>
              </a:rPr>
              <a:t>     </a:t>
            </a:r>
            <a:r>
              <a:rPr lang="en-US" sz="2000" b="0" i="0" dirty="0">
                <a:solidFill>
                  <a:srgbClr val="3B3835"/>
                </a:solidFill>
                <a:effectLst/>
                <a:latin typeface="Helvetica Neue"/>
              </a:rPr>
              <a:t>Nitrogen dioxide and methane.</a:t>
            </a:r>
          </a:p>
          <a:p>
            <a:pPr marL="342900" indent="-342900" algn="just">
              <a:buFont typeface="Wingdings" panose="05000000000000000000" pitchFamily="2" charset="2"/>
              <a:buChar char="ü"/>
            </a:pPr>
            <a:r>
              <a:rPr lang="en-US" sz="2000" b="0" i="0" dirty="0">
                <a:solidFill>
                  <a:srgbClr val="3B3835"/>
                </a:solidFill>
                <a:effectLst/>
                <a:latin typeface="Helvetica Neue"/>
              </a:rPr>
              <a:t>Nitrogen dioxide (</a:t>
            </a:r>
            <a:r>
              <a:rPr lang="en-US" sz="2000" b="0" i="0" dirty="0">
                <a:solidFill>
                  <a:srgbClr val="FF0000"/>
                </a:solidFill>
                <a:effectLst/>
                <a:latin typeface="Helvetica Neue"/>
              </a:rPr>
              <a:t>NO2</a:t>
            </a:r>
            <a:r>
              <a:rPr lang="en-US" sz="2000" b="0" i="0" dirty="0">
                <a:solidFill>
                  <a:srgbClr val="3B3835"/>
                </a:solidFill>
                <a:effectLst/>
                <a:latin typeface="Helvetica Neue"/>
              </a:rPr>
              <a:t>) warms the atmosphere </a:t>
            </a:r>
            <a:r>
              <a:rPr lang="en-US" sz="2000" b="1" i="0" u="sng" dirty="0">
                <a:solidFill>
                  <a:srgbClr val="FF0000"/>
                </a:solidFill>
                <a:effectLst/>
                <a:latin typeface="Helvetica Neue"/>
              </a:rPr>
              <a:t>310</a:t>
            </a:r>
            <a:r>
              <a:rPr lang="en-US" sz="2000" b="0" i="0" dirty="0">
                <a:solidFill>
                  <a:srgbClr val="3B3835"/>
                </a:solidFill>
                <a:effectLst/>
                <a:latin typeface="Helvetica Neue"/>
              </a:rPr>
              <a:t> times more than carbon dioxide and methane </a:t>
            </a:r>
            <a:r>
              <a:rPr lang="en-US" sz="2000" b="1" u="sng" dirty="0">
                <a:solidFill>
                  <a:srgbClr val="FF0000"/>
                </a:solidFill>
                <a:latin typeface="Helvetica Neue"/>
              </a:rPr>
              <a:t>21</a:t>
            </a:r>
            <a:r>
              <a:rPr lang="en-US" sz="2000" b="0" i="0" dirty="0">
                <a:solidFill>
                  <a:srgbClr val="3B3835"/>
                </a:solidFill>
                <a:effectLst/>
                <a:latin typeface="Helvetica Neue"/>
              </a:rPr>
              <a:t> times more than CO2.</a:t>
            </a:r>
          </a:p>
          <a:p>
            <a:pPr marL="342900" indent="-342900" algn="just">
              <a:buFont typeface="Wingdings" panose="05000000000000000000" pitchFamily="2" charset="2"/>
              <a:buChar char="ü"/>
            </a:pPr>
            <a:r>
              <a:rPr lang="en-US" sz="2000" b="0" i="0" dirty="0">
                <a:solidFill>
                  <a:srgbClr val="3B3835"/>
                </a:solidFill>
                <a:effectLst/>
                <a:latin typeface="Helvetica Neue"/>
              </a:rPr>
              <a:t>By converting cow manure </a:t>
            </a:r>
            <a:r>
              <a:rPr lang="ar-IQ" sz="2000" b="0" i="0" dirty="0">
                <a:solidFill>
                  <a:srgbClr val="3B3835"/>
                </a:solidFill>
                <a:effectLst/>
                <a:latin typeface="Helvetica Neue"/>
              </a:rPr>
              <a:t>(فضلات البقر)</a:t>
            </a:r>
            <a:r>
              <a:rPr lang="en-US" sz="2000" b="0" i="0" dirty="0">
                <a:solidFill>
                  <a:srgbClr val="3B3835"/>
                </a:solidFill>
                <a:effectLst/>
                <a:latin typeface="Helvetica Neue"/>
              </a:rPr>
              <a:t> into methane biogas via anaerobic digestion, the millions of cows in the United States would be able to produce one hundred billion kilowatt hours of electricity, enough to power millions of homes across the United States.</a:t>
            </a:r>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413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29</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a:r>
              <a:rPr lang="en-US" sz="1800" b="1" i="1" dirty="0">
                <a:latin typeface="Times New Roman" panose="02020603050405020304" pitchFamily="18" charset="0"/>
                <a:cs typeface="Times New Roman" panose="02020603050405020304" pitchFamily="18" charset="0"/>
              </a:rPr>
              <a:t>III</a:t>
            </a:r>
            <a:r>
              <a:rPr lang="en-US" sz="1800" b="1" i="1" dirty="0">
                <a:latin typeface="BankGothic Md BT" panose="020B0807020203060204" pitchFamily="34"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1800" b="1" i="1" dirty="0">
                <a:latin typeface="BankGothic Md BT" panose="020B0807020203060204" pitchFamily="34" charset="0"/>
                <a:cs typeface="Times New Roman" panose="02020603050405020304" pitchFamily="18" charset="0"/>
              </a:rPr>
              <a:t>BIOGAS</a:t>
            </a:r>
            <a:endParaRPr lang="en-GB" b="1" i="1" dirty="0">
              <a:latin typeface="BankGothic Md BT" panose="020B080702020306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AD4C5FD-D10C-4FA0-BA60-E67869F84C5E}"/>
              </a:ext>
            </a:extLst>
          </p:cNvPr>
          <p:cNvPicPr>
            <a:picLocks noChangeAspect="1"/>
          </p:cNvPicPr>
          <p:nvPr/>
        </p:nvPicPr>
        <p:blipFill>
          <a:blip r:embed="rId2"/>
          <a:stretch>
            <a:fillRect/>
          </a:stretch>
        </p:blipFill>
        <p:spPr>
          <a:xfrm>
            <a:off x="395581" y="607521"/>
            <a:ext cx="8352928" cy="4124498"/>
          </a:xfrm>
          <a:prstGeom prst="rect">
            <a:avLst/>
          </a:prstGeom>
        </p:spPr>
      </p:pic>
    </p:spTree>
    <p:extLst>
      <p:ext uri="{BB962C8B-B14F-4D97-AF65-F5344CB8AC3E}">
        <p14:creationId xmlns:p14="http://schemas.microsoft.com/office/powerpoint/2010/main" val="60194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3</a:t>
            </a:fld>
            <a:endParaRPr lang="en" dirty="0"/>
          </a:p>
        </p:txBody>
      </p:sp>
      <p:sp>
        <p:nvSpPr>
          <p:cNvPr id="3" name="Text Placeholder 2">
            <a:extLst>
              <a:ext uri="{FF2B5EF4-FFF2-40B4-BE49-F238E27FC236}">
                <a16:creationId xmlns:a16="http://schemas.microsoft.com/office/drawing/2014/main" id="{2500D711-1E46-439A-BA4E-CEB8E6A2E857}"/>
              </a:ext>
            </a:extLst>
          </p:cNvPr>
          <p:cNvSpPr>
            <a:spLocks noGrp="1"/>
          </p:cNvSpPr>
          <p:nvPr>
            <p:ph type="body" idx="1"/>
          </p:nvPr>
        </p:nvSpPr>
        <p:spPr>
          <a:xfrm>
            <a:off x="107505" y="781897"/>
            <a:ext cx="8950842" cy="3734069"/>
          </a:xfrm>
        </p:spPr>
        <p:txBody>
          <a:bodyPr/>
          <a:lstStyle/>
          <a:p>
            <a:pPr marL="647700" indent="-571500" algn="just" rtl="0">
              <a:buFont typeface="Wingdings" panose="05000000000000000000" pitchFamily="2" charset="2"/>
              <a:buChar char="v"/>
            </a:pPr>
            <a:r>
              <a:rPr lang="en-US" sz="3600" b="1" i="1" dirty="0">
                <a:solidFill>
                  <a:srgbClr val="FF0000"/>
                </a:solidFill>
                <a:latin typeface="Algerian" panose="04020705040A02060702" pitchFamily="82" charset="0"/>
              </a:rPr>
              <a:t>What are fuel &amp; biofuels?</a:t>
            </a:r>
          </a:p>
          <a:p>
            <a:pPr marL="647700" indent="-571500" algn="just" rtl="0">
              <a:buFont typeface="Wingdings" panose="05000000000000000000" pitchFamily="2" charset="2"/>
              <a:buChar char="v"/>
            </a:pPr>
            <a:r>
              <a:rPr lang="en-GB" sz="3600" b="1" i="1" dirty="0">
                <a:solidFill>
                  <a:srgbClr val="FF0000"/>
                </a:solidFill>
                <a:latin typeface="Algerian" panose="04020705040A02060702" pitchFamily="82" charset="0"/>
              </a:rPr>
              <a:t>classification of </a:t>
            </a:r>
            <a:r>
              <a:rPr lang="en-US" sz="3600" b="1" i="1" dirty="0">
                <a:solidFill>
                  <a:srgbClr val="FF0000"/>
                </a:solidFill>
                <a:latin typeface="Algerian" panose="04020705040A02060702" pitchFamily="82" charset="0"/>
              </a:rPr>
              <a:t>biofuels.</a:t>
            </a:r>
          </a:p>
          <a:p>
            <a:pPr marL="647700" indent="-571500" algn="just" rtl="0">
              <a:buFont typeface="Wingdings" panose="05000000000000000000" pitchFamily="2" charset="2"/>
              <a:buChar char="v"/>
            </a:pPr>
            <a:r>
              <a:rPr lang="en-US" sz="3600" b="1" i="1" dirty="0">
                <a:solidFill>
                  <a:srgbClr val="FF0000"/>
                </a:solidFill>
                <a:latin typeface="Algerian" panose="04020705040A02060702" pitchFamily="82" charset="0"/>
              </a:rPr>
              <a:t>Managed Biomass Systems.</a:t>
            </a:r>
          </a:p>
          <a:p>
            <a:pPr marL="647700" indent="-571500" algn="just" rtl="0">
              <a:buFont typeface="Wingdings" panose="05000000000000000000" pitchFamily="2" charset="2"/>
              <a:buChar char="v"/>
            </a:pPr>
            <a:r>
              <a:rPr lang="en-US" sz="3600" b="1" i="1" dirty="0">
                <a:solidFill>
                  <a:srgbClr val="FF0000"/>
                </a:solidFill>
                <a:latin typeface="Algerian" panose="04020705040A02060702" pitchFamily="82" charset="0"/>
              </a:rPr>
              <a:t> I     BIO-DIESEL.</a:t>
            </a:r>
            <a:endParaRPr lang="en-GB" sz="3600" b="1" i="1" dirty="0">
              <a:solidFill>
                <a:srgbClr val="FF0000"/>
              </a:solidFill>
              <a:latin typeface="Algerian" panose="04020705040A02060702" pitchFamily="82" charset="0"/>
            </a:endParaRPr>
          </a:p>
          <a:p>
            <a:pPr marL="647700" indent="-571500" algn="just" rtl="0">
              <a:buFont typeface="Wingdings" panose="05000000000000000000" pitchFamily="2" charset="2"/>
              <a:buChar char="v"/>
            </a:pPr>
            <a:r>
              <a:rPr lang="en-US" sz="3600" b="1" i="1" dirty="0">
                <a:solidFill>
                  <a:srgbClr val="FF0000"/>
                </a:solidFill>
                <a:latin typeface="Algerian" panose="04020705040A02060702" pitchFamily="82" charset="0"/>
              </a:rPr>
              <a:t>II    BIO-ethanol.</a:t>
            </a:r>
            <a:endParaRPr lang="en-GB" sz="3600" b="1" i="1" dirty="0">
              <a:solidFill>
                <a:srgbClr val="FF0000"/>
              </a:solidFill>
              <a:latin typeface="Algerian" panose="04020705040A02060702" pitchFamily="82" charset="0"/>
            </a:endParaRPr>
          </a:p>
          <a:p>
            <a:pPr marL="647700" indent="-571500" algn="just" rtl="0">
              <a:buFont typeface="Wingdings" panose="05000000000000000000" pitchFamily="2" charset="2"/>
              <a:buChar char="v"/>
            </a:pPr>
            <a:r>
              <a:rPr lang="en-US" sz="3600" b="1" i="1" dirty="0">
                <a:solidFill>
                  <a:srgbClr val="FF0000"/>
                </a:solidFill>
                <a:latin typeface="Algerian" panose="04020705040A02060702" pitchFamily="82" charset="0"/>
              </a:rPr>
              <a:t>III   </a:t>
            </a:r>
            <a:r>
              <a:rPr lang="en-US" sz="3600" b="1" i="1">
                <a:solidFill>
                  <a:srgbClr val="FF0000"/>
                </a:solidFill>
                <a:latin typeface="Algerian" panose="04020705040A02060702" pitchFamily="82" charset="0"/>
              </a:rPr>
              <a:t>BIO-gas. </a:t>
            </a:r>
            <a:endParaRPr lang="en-US" sz="3600" b="1" i="1" dirty="0">
              <a:solidFill>
                <a:srgbClr val="FF0000"/>
              </a:solidFill>
              <a:latin typeface="Algerian" panose="04020705040A02060702" pitchFamily="82" charset="0"/>
            </a:endParaRPr>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362793" y="200785"/>
            <a:ext cx="4169647"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a:r>
              <a:rPr lang="en-US" sz="2400" b="1" dirty="0">
                <a:latin typeface="Modern No. 20" panose="02070704070505020303" pitchFamily="18" charset="0"/>
              </a:rPr>
              <a:t>OUTLINES</a:t>
            </a:r>
          </a:p>
        </p:txBody>
      </p:sp>
    </p:spTree>
    <p:extLst>
      <p:ext uri="{BB962C8B-B14F-4D97-AF65-F5344CB8AC3E}">
        <p14:creationId xmlns:p14="http://schemas.microsoft.com/office/powerpoint/2010/main" val="3890531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30</a:t>
            </a:fld>
            <a:endParaRPr lang="en" dirty="0"/>
          </a:p>
        </p:txBody>
      </p:sp>
      <p:pic>
        <p:nvPicPr>
          <p:cNvPr id="9" name="Picture 8">
            <a:extLst>
              <a:ext uri="{FF2B5EF4-FFF2-40B4-BE49-F238E27FC236}">
                <a16:creationId xmlns:a16="http://schemas.microsoft.com/office/drawing/2014/main" id="{AC7D8C40-67FE-4A53-AD45-84D86BB8714A}"/>
              </a:ext>
            </a:extLst>
          </p:cNvPr>
          <p:cNvPicPr>
            <a:picLocks noChangeAspect="1"/>
          </p:cNvPicPr>
          <p:nvPr/>
        </p:nvPicPr>
        <p:blipFill>
          <a:blip r:embed="rId2"/>
          <a:stretch>
            <a:fillRect/>
          </a:stretch>
        </p:blipFill>
        <p:spPr>
          <a:xfrm>
            <a:off x="706679" y="404153"/>
            <a:ext cx="8043408" cy="4232498"/>
          </a:xfrm>
          <a:prstGeom prst="rect">
            <a:avLst/>
          </a:prstGeom>
        </p:spPr>
      </p:pic>
    </p:spTree>
    <p:extLst>
      <p:ext uri="{BB962C8B-B14F-4D97-AF65-F5344CB8AC3E}">
        <p14:creationId xmlns:p14="http://schemas.microsoft.com/office/powerpoint/2010/main" val="79378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31</a:t>
            </a:fld>
            <a:endParaRPr lang="en" dirty="0"/>
          </a:p>
        </p:txBody>
      </p:sp>
      <p:pic>
        <p:nvPicPr>
          <p:cNvPr id="6" name="Picture 5">
            <a:extLst>
              <a:ext uri="{FF2B5EF4-FFF2-40B4-BE49-F238E27FC236}">
                <a16:creationId xmlns:a16="http://schemas.microsoft.com/office/drawing/2014/main" id="{E69D4917-F518-4CE1-B348-28AA595A16C1}"/>
              </a:ext>
            </a:extLst>
          </p:cNvPr>
          <p:cNvPicPr>
            <a:picLocks noChangeAspect="1"/>
          </p:cNvPicPr>
          <p:nvPr/>
        </p:nvPicPr>
        <p:blipFill>
          <a:blip r:embed="rId2"/>
          <a:stretch>
            <a:fillRect/>
          </a:stretch>
        </p:blipFill>
        <p:spPr>
          <a:xfrm>
            <a:off x="-2987" y="0"/>
            <a:ext cx="9146987" cy="5143500"/>
          </a:xfrm>
          <a:prstGeom prst="rect">
            <a:avLst/>
          </a:prstGeom>
        </p:spPr>
      </p:pic>
    </p:spTree>
    <p:extLst>
      <p:ext uri="{BB962C8B-B14F-4D97-AF65-F5344CB8AC3E}">
        <p14:creationId xmlns:p14="http://schemas.microsoft.com/office/powerpoint/2010/main" val="416663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u="sng" dirty="0"/>
              <a:t> </a:t>
            </a:r>
            <a:r>
              <a:rPr lang="en-US" sz="2400" i="0" u="sng" dirty="0">
                <a:effectLst/>
                <a:latin typeface="Helvetica Neue"/>
              </a:rPr>
              <a:t>FUELS</a:t>
            </a:r>
            <a:endParaRPr lang="en-US" sz="2400" u="sng" dirty="0"/>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4</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sp>
        <p:nvSpPr>
          <p:cNvPr id="8" name="TextBox 7">
            <a:extLst>
              <a:ext uri="{FF2B5EF4-FFF2-40B4-BE49-F238E27FC236}">
                <a16:creationId xmlns:a16="http://schemas.microsoft.com/office/drawing/2014/main" id="{66B5D9BB-0131-4A2B-A4E1-AF67CBD76756}"/>
              </a:ext>
            </a:extLst>
          </p:cNvPr>
          <p:cNvSpPr txBox="1"/>
          <p:nvPr/>
        </p:nvSpPr>
        <p:spPr>
          <a:xfrm>
            <a:off x="395536" y="843558"/>
            <a:ext cx="8208912" cy="3785652"/>
          </a:xfrm>
          <a:prstGeom prst="rect">
            <a:avLst/>
          </a:prstGeom>
          <a:noFill/>
        </p:spPr>
        <p:txBody>
          <a:bodyPr wrap="square">
            <a:spAutoFit/>
          </a:bodyPr>
          <a:lstStyle/>
          <a:p>
            <a:r>
              <a:rPr lang="en-US" sz="2400" b="0" i="0" dirty="0">
                <a:solidFill>
                  <a:srgbClr val="3B3835"/>
                </a:solidFill>
                <a:effectLst/>
                <a:latin typeface="Helvetica Neue"/>
              </a:rPr>
              <a:t>Fuels are any materials that store potential energy in forms that can be practicably released and used as heat energy. • Fuels are required for a variety of purposes, but are utilized chiefly for:</a:t>
            </a:r>
          </a:p>
          <a:p>
            <a:pPr marL="457200" lvl="5" indent="-457200">
              <a:buFont typeface="+mj-lt"/>
              <a:buAutoNum type="arabicParenR"/>
            </a:pPr>
            <a:r>
              <a:rPr lang="en-GB" sz="2400" b="0" i="0" dirty="0">
                <a:solidFill>
                  <a:srgbClr val="3B3835"/>
                </a:solidFill>
                <a:effectLst/>
                <a:latin typeface="Helvetica Neue"/>
              </a:rPr>
              <a:t>Transportation : </a:t>
            </a:r>
            <a:r>
              <a:rPr lang="en-US" sz="2400" b="0" i="0" dirty="0">
                <a:solidFill>
                  <a:srgbClr val="3B3835"/>
                </a:solidFill>
                <a:effectLst/>
                <a:latin typeface="Helvetica Neue"/>
              </a:rPr>
              <a:t>Globally, transportation accounts for 25% of energy demand and nearly 62% of oil consumed.</a:t>
            </a:r>
          </a:p>
          <a:p>
            <a:pPr marL="457200" lvl="5" indent="-457200">
              <a:buFont typeface="+mj-lt"/>
              <a:buAutoNum type="arabicParenR"/>
            </a:pPr>
            <a:r>
              <a:rPr lang="en-GB" sz="2400" b="0" i="0" dirty="0">
                <a:solidFill>
                  <a:srgbClr val="3B3835"/>
                </a:solidFill>
                <a:effectLst/>
                <a:latin typeface="Helvetica Neue"/>
              </a:rPr>
              <a:t>Power Generation:  </a:t>
            </a:r>
            <a:r>
              <a:rPr lang="en-US" sz="2400" b="0" i="0" dirty="0">
                <a:solidFill>
                  <a:srgbClr val="3B3835"/>
                </a:solidFill>
                <a:effectLst/>
                <a:latin typeface="Helvetica Neue"/>
              </a:rPr>
              <a:t>The generation of electricity is the single largest use of fuel in the world. • More than 60 % of power generated comes from fossil fuels.</a:t>
            </a:r>
          </a:p>
        </p:txBody>
      </p:sp>
    </p:spTree>
    <p:extLst>
      <p:ext uri="{BB962C8B-B14F-4D97-AF65-F5344CB8AC3E}">
        <p14:creationId xmlns:p14="http://schemas.microsoft.com/office/powerpoint/2010/main" val="353810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5</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pic>
        <p:nvPicPr>
          <p:cNvPr id="9" name="Picture 8">
            <a:extLst>
              <a:ext uri="{FF2B5EF4-FFF2-40B4-BE49-F238E27FC236}">
                <a16:creationId xmlns:a16="http://schemas.microsoft.com/office/drawing/2014/main" id="{08CEFF28-E38D-432C-B156-735AAC3874E1}"/>
              </a:ext>
            </a:extLst>
          </p:cNvPr>
          <p:cNvPicPr>
            <a:picLocks noChangeAspect="1"/>
          </p:cNvPicPr>
          <p:nvPr/>
        </p:nvPicPr>
        <p:blipFill>
          <a:blip r:embed="rId2"/>
          <a:stretch>
            <a:fillRect/>
          </a:stretch>
        </p:blipFill>
        <p:spPr>
          <a:xfrm>
            <a:off x="899592" y="607521"/>
            <a:ext cx="7277958" cy="4114200"/>
          </a:xfrm>
          <a:prstGeom prst="rect">
            <a:avLst/>
          </a:prstGeom>
        </p:spPr>
      </p:pic>
    </p:spTree>
    <p:extLst>
      <p:ext uri="{BB962C8B-B14F-4D97-AF65-F5344CB8AC3E}">
        <p14:creationId xmlns:p14="http://schemas.microsoft.com/office/powerpoint/2010/main" val="276214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6</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pic>
        <p:nvPicPr>
          <p:cNvPr id="5" name="Picture 4">
            <a:extLst>
              <a:ext uri="{FF2B5EF4-FFF2-40B4-BE49-F238E27FC236}">
                <a16:creationId xmlns:a16="http://schemas.microsoft.com/office/drawing/2014/main" id="{D8DD78FB-F178-4C7F-B5CD-9091D9F90095}"/>
              </a:ext>
            </a:extLst>
          </p:cNvPr>
          <p:cNvPicPr>
            <a:picLocks noChangeAspect="1"/>
          </p:cNvPicPr>
          <p:nvPr/>
        </p:nvPicPr>
        <p:blipFill>
          <a:blip r:embed="rId2"/>
          <a:stretch>
            <a:fillRect/>
          </a:stretch>
        </p:blipFill>
        <p:spPr>
          <a:xfrm>
            <a:off x="324605" y="651510"/>
            <a:ext cx="8076376" cy="3840480"/>
          </a:xfrm>
          <a:prstGeom prst="rect">
            <a:avLst/>
          </a:prstGeom>
        </p:spPr>
      </p:pic>
    </p:spTree>
    <p:extLst>
      <p:ext uri="{BB962C8B-B14F-4D97-AF65-F5344CB8AC3E}">
        <p14:creationId xmlns:p14="http://schemas.microsoft.com/office/powerpoint/2010/main" val="193388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7</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pic>
        <p:nvPicPr>
          <p:cNvPr id="5" name="Picture 4">
            <a:extLst>
              <a:ext uri="{FF2B5EF4-FFF2-40B4-BE49-F238E27FC236}">
                <a16:creationId xmlns:a16="http://schemas.microsoft.com/office/drawing/2014/main" id="{D8B5AC7B-FA22-4581-A70A-78C1B1006436}"/>
              </a:ext>
            </a:extLst>
          </p:cNvPr>
          <p:cNvPicPr>
            <a:picLocks noChangeAspect="1"/>
          </p:cNvPicPr>
          <p:nvPr/>
        </p:nvPicPr>
        <p:blipFill>
          <a:blip r:embed="rId2"/>
          <a:stretch>
            <a:fillRect/>
          </a:stretch>
        </p:blipFill>
        <p:spPr>
          <a:xfrm>
            <a:off x="1617749" y="843558"/>
            <a:ext cx="5908501" cy="3779211"/>
          </a:xfrm>
          <a:prstGeom prst="rect">
            <a:avLst/>
          </a:prstGeom>
        </p:spPr>
      </p:pic>
    </p:spTree>
    <p:extLst>
      <p:ext uri="{BB962C8B-B14F-4D97-AF65-F5344CB8AC3E}">
        <p14:creationId xmlns:p14="http://schemas.microsoft.com/office/powerpoint/2010/main" val="332694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8</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sp>
        <p:nvSpPr>
          <p:cNvPr id="8" name="TextBox 7">
            <a:extLst>
              <a:ext uri="{FF2B5EF4-FFF2-40B4-BE49-F238E27FC236}">
                <a16:creationId xmlns:a16="http://schemas.microsoft.com/office/drawing/2014/main" id="{66B5D9BB-0131-4A2B-A4E1-AF67CBD76756}"/>
              </a:ext>
            </a:extLst>
          </p:cNvPr>
          <p:cNvSpPr txBox="1"/>
          <p:nvPr/>
        </p:nvSpPr>
        <p:spPr>
          <a:xfrm>
            <a:off x="899592" y="536560"/>
            <a:ext cx="7560840" cy="4247317"/>
          </a:xfrm>
          <a:prstGeom prst="rect">
            <a:avLst/>
          </a:prstGeom>
          <a:noFill/>
        </p:spPr>
        <p:txBody>
          <a:bodyPr wrap="square">
            <a:spAutoFit/>
          </a:bodyPr>
          <a:lstStyle/>
          <a:p>
            <a:pPr algn="l"/>
            <a:r>
              <a:rPr lang="en-US" sz="2800" b="0" i="0" dirty="0">
                <a:solidFill>
                  <a:srgbClr val="3B3835"/>
                </a:solidFill>
                <a:effectLst/>
                <a:latin typeface="Helvetica Neue"/>
              </a:rPr>
              <a:t>If we had replenish fuel sources, what direction should we go in? •</a:t>
            </a:r>
          </a:p>
          <a:p>
            <a:pPr algn="l">
              <a:buFont typeface="+mj-lt"/>
              <a:buAutoNum type="arabicPeriod"/>
            </a:pPr>
            <a:endParaRPr lang="en-US" sz="1800" dirty="0">
              <a:solidFill>
                <a:srgbClr val="3B3835"/>
              </a:solidFill>
              <a:latin typeface="Helvetica Neue"/>
            </a:endParaRPr>
          </a:p>
          <a:p>
            <a:pPr marL="457200" indent="-457200" algn="l">
              <a:buFont typeface="Wingdings" panose="05000000000000000000" pitchFamily="2" charset="2"/>
              <a:buChar char="v"/>
            </a:pPr>
            <a:r>
              <a:rPr lang="en-US" sz="2800" b="0" i="0" dirty="0">
                <a:solidFill>
                  <a:srgbClr val="3B3835"/>
                </a:solidFill>
                <a:effectLst/>
                <a:latin typeface="Helvetica Neue"/>
              </a:rPr>
              <a:t> </a:t>
            </a:r>
            <a:r>
              <a:rPr lang="en-US" sz="2400" b="1" i="0" dirty="0">
                <a:solidFill>
                  <a:srgbClr val="FF0000"/>
                </a:solidFill>
                <a:effectLst/>
                <a:latin typeface="Gill Sans Ultra Bold" panose="020B0A02020104020203" pitchFamily="34" charset="0"/>
              </a:rPr>
              <a:t>Electric cars  </a:t>
            </a:r>
          </a:p>
          <a:p>
            <a:pPr marL="457200" indent="-457200" algn="l">
              <a:buFont typeface="Wingdings" panose="05000000000000000000" pitchFamily="2" charset="2"/>
              <a:buChar char="v"/>
            </a:pPr>
            <a:r>
              <a:rPr lang="en-US" sz="2400" b="1" i="0" dirty="0">
                <a:solidFill>
                  <a:srgbClr val="FF0000"/>
                </a:solidFill>
                <a:effectLst/>
                <a:latin typeface="Gill Sans Ultra Bold" panose="020B0A02020104020203" pitchFamily="34" charset="0"/>
              </a:rPr>
              <a:t>Solar power </a:t>
            </a:r>
          </a:p>
          <a:p>
            <a:pPr marL="457200" indent="-457200" algn="l">
              <a:buFont typeface="Wingdings" panose="05000000000000000000" pitchFamily="2" charset="2"/>
              <a:buChar char="v"/>
            </a:pPr>
            <a:r>
              <a:rPr lang="en-US" sz="2400" b="1" i="0" dirty="0">
                <a:solidFill>
                  <a:srgbClr val="FF0000"/>
                </a:solidFill>
                <a:effectLst/>
                <a:latin typeface="Gill Sans Ultra Bold" panose="020B0A02020104020203" pitchFamily="34" charset="0"/>
              </a:rPr>
              <a:t> Wind power</a:t>
            </a:r>
          </a:p>
          <a:p>
            <a:pPr algn="ctr"/>
            <a:endParaRPr lang="en-US" sz="1200" b="0" i="0" dirty="0">
              <a:solidFill>
                <a:srgbClr val="3B3835"/>
              </a:solidFill>
              <a:effectLst/>
              <a:latin typeface="Helvetica Neue"/>
            </a:endParaRPr>
          </a:p>
          <a:p>
            <a:pPr algn="ctr"/>
            <a:endParaRPr lang="en-US" sz="2800" b="0" i="0" dirty="0">
              <a:solidFill>
                <a:srgbClr val="3B3835"/>
              </a:solidFill>
              <a:effectLst/>
              <a:latin typeface="Helvetica Neue"/>
            </a:endParaRPr>
          </a:p>
          <a:p>
            <a:pPr algn="ctr"/>
            <a:r>
              <a:rPr lang="en-US" sz="2800" b="0" i="0" dirty="0">
                <a:solidFill>
                  <a:srgbClr val="3B3835"/>
                </a:solidFill>
                <a:effectLst/>
                <a:latin typeface="Helvetica Neue"/>
              </a:rPr>
              <a:t> OR</a:t>
            </a:r>
          </a:p>
          <a:p>
            <a:pPr marL="685800" indent="-685800" algn="ctr">
              <a:buFont typeface="Wingdings" panose="05000000000000000000" pitchFamily="2" charset="2"/>
              <a:buChar char="ü"/>
            </a:pPr>
            <a:r>
              <a:rPr lang="en-US" sz="4800" b="0" i="1" u="sng" dirty="0">
                <a:solidFill>
                  <a:srgbClr val="1996D4"/>
                </a:solidFill>
                <a:effectLst/>
                <a:latin typeface="Goudy Stout" panose="0202090407030B020401" pitchFamily="18" charset="0"/>
              </a:rPr>
              <a:t>Bio-fuels</a:t>
            </a:r>
            <a:endParaRPr lang="en-US" sz="2800" b="0" i="1" u="sng" dirty="0">
              <a:solidFill>
                <a:srgbClr val="1996D4"/>
              </a:solidFill>
              <a:effectLst/>
              <a:latin typeface="Goudy Stout" panose="0202090407030B020401" pitchFamily="18" charset="0"/>
            </a:endParaRPr>
          </a:p>
        </p:txBody>
      </p:sp>
    </p:spTree>
    <p:extLst>
      <p:ext uri="{BB962C8B-B14F-4D97-AF65-F5344CB8AC3E}">
        <p14:creationId xmlns:p14="http://schemas.microsoft.com/office/powerpoint/2010/main" val="219967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BA6B-0087-4B60-A12F-D0B6E4E33365}"/>
              </a:ext>
            </a:extLst>
          </p:cNvPr>
          <p:cNvSpPr>
            <a:spLocks noGrp="1"/>
          </p:cNvSpPr>
          <p:nvPr>
            <p:ph type="title"/>
          </p:nvPr>
        </p:nvSpPr>
        <p:spPr>
          <a:xfrm>
            <a:off x="4362793" y="200785"/>
            <a:ext cx="3881615" cy="406736"/>
          </a:xfrm>
        </p:spPr>
        <p:txBody>
          <a:bodyPr/>
          <a:lstStyle/>
          <a:p>
            <a:pPr algn="ctr"/>
            <a:r>
              <a:rPr lang="en-US" sz="2400" b="1" dirty="0"/>
              <a:t> </a:t>
            </a:r>
          </a:p>
        </p:txBody>
      </p:sp>
      <p:sp>
        <p:nvSpPr>
          <p:cNvPr id="4" name="Slide Number Placeholder 3">
            <a:extLst>
              <a:ext uri="{FF2B5EF4-FFF2-40B4-BE49-F238E27FC236}">
                <a16:creationId xmlns:a16="http://schemas.microsoft.com/office/drawing/2014/main" id="{7543EEE0-B1EA-4B47-AA55-0475211E6049}"/>
              </a:ext>
            </a:extLst>
          </p:cNvPr>
          <p:cNvSpPr>
            <a:spLocks noGrp="1"/>
          </p:cNvSpPr>
          <p:nvPr>
            <p:ph type="sldNum" idx="12"/>
          </p:nvPr>
        </p:nvSpPr>
        <p:spPr/>
        <p:txBody>
          <a:bodyPr/>
          <a:lstStyle/>
          <a:p>
            <a:fld id="{00000000-1234-1234-1234-123412341234}" type="slidenum">
              <a:rPr lang="en" smtClean="0"/>
              <a:pPr/>
              <a:t>9</a:t>
            </a:fld>
            <a:endParaRPr lang="en" dirty="0"/>
          </a:p>
        </p:txBody>
      </p:sp>
      <p:sp>
        <p:nvSpPr>
          <p:cNvPr id="7" name="Title 1">
            <a:extLst>
              <a:ext uri="{FF2B5EF4-FFF2-40B4-BE49-F238E27FC236}">
                <a16:creationId xmlns:a16="http://schemas.microsoft.com/office/drawing/2014/main" id="{9516BF75-DE40-44B4-BDF4-FD3690571CB9}"/>
              </a:ext>
            </a:extLst>
          </p:cNvPr>
          <p:cNvSpPr txBox="1">
            <a:spLocks/>
          </p:cNvSpPr>
          <p:nvPr/>
        </p:nvSpPr>
        <p:spPr>
          <a:xfrm>
            <a:off x="4283968" y="200785"/>
            <a:ext cx="4464496" cy="40673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2000"/>
              <a:buFont typeface="Arial"/>
              <a:buNone/>
              <a:defRPr sz="1800" b="0" i="0" u="none" strike="noStrike" cap="none" dirty="0">
                <a:solidFill>
                  <a:schemeClr val="bg1"/>
                </a:solidFill>
                <a:latin typeface="+mn-lt"/>
                <a:ea typeface="Segoe UI Black" panose="020B0A02040204020203" pitchFamily="34" charset="0"/>
                <a:cs typeface="+mn-cs"/>
                <a:sym typeface="Arial"/>
              </a:defRPr>
            </a:lvl1pPr>
            <a:lvl2pPr marR="0" lvl="1"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1400" b="0" i="0" u="none" strike="noStrike" cap="none">
                <a:solidFill>
                  <a:srgbClr val="000000"/>
                </a:solidFill>
                <a:latin typeface="Arial"/>
                <a:ea typeface="Arial"/>
                <a:cs typeface="Arial"/>
                <a:sym typeface="Arial"/>
              </a:defRPr>
            </a:lvl9pPr>
          </a:lstStyle>
          <a:p>
            <a:pPr algn="ctr" rtl="1"/>
            <a:endParaRPr lang="en-US" sz="2400" b="1" dirty="0"/>
          </a:p>
        </p:txBody>
      </p:sp>
      <p:pic>
        <p:nvPicPr>
          <p:cNvPr id="11" name="Picture 10">
            <a:extLst>
              <a:ext uri="{FF2B5EF4-FFF2-40B4-BE49-F238E27FC236}">
                <a16:creationId xmlns:a16="http://schemas.microsoft.com/office/drawing/2014/main" id="{6EBB54FA-AB6A-42D3-88F5-F52986310D7B}"/>
              </a:ext>
            </a:extLst>
          </p:cNvPr>
          <p:cNvPicPr>
            <a:picLocks noChangeAspect="1"/>
          </p:cNvPicPr>
          <p:nvPr/>
        </p:nvPicPr>
        <p:blipFill>
          <a:blip r:embed="rId2"/>
          <a:stretch>
            <a:fillRect/>
          </a:stretch>
        </p:blipFill>
        <p:spPr>
          <a:xfrm>
            <a:off x="107504" y="796139"/>
            <a:ext cx="9144000" cy="3983200"/>
          </a:xfrm>
          <a:prstGeom prst="rect">
            <a:avLst/>
          </a:prstGeom>
        </p:spPr>
      </p:pic>
    </p:spTree>
    <p:extLst>
      <p:ext uri="{BB962C8B-B14F-4D97-AF65-F5344CB8AC3E}">
        <p14:creationId xmlns:p14="http://schemas.microsoft.com/office/powerpoint/2010/main" val="3839639985"/>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5750</TotalTime>
  <Words>647</Words>
  <Application>Microsoft Office PowerPoint</Application>
  <PresentationFormat>On-screen Show (16:9)</PresentationFormat>
  <Paragraphs>126</Paragraphs>
  <Slides>31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Wingdings</vt:lpstr>
      <vt:lpstr>Times New Roman</vt:lpstr>
      <vt:lpstr>Arial</vt:lpstr>
      <vt:lpstr>Monotype Corsiva</vt:lpstr>
      <vt:lpstr>Gill Sans Ultra Bold</vt:lpstr>
      <vt:lpstr>Algerian</vt:lpstr>
      <vt:lpstr>Arvo</vt:lpstr>
      <vt:lpstr>rasol</vt:lpstr>
      <vt:lpstr>Modern No. 20</vt:lpstr>
      <vt:lpstr>ingilsr</vt:lpstr>
      <vt:lpstr>BankGothic Md BT</vt:lpstr>
      <vt:lpstr>Calibri</vt:lpstr>
      <vt:lpstr>Helvetica Neue</vt:lpstr>
      <vt:lpstr>Goudy Stout</vt:lpstr>
      <vt:lpstr>Salerio template</vt:lpstr>
      <vt:lpstr>PowerPoint Presentation</vt:lpstr>
      <vt:lpstr>PowerPoint Presentation</vt:lpstr>
      <vt:lpstr> </vt:lpstr>
      <vt:lpstr> FUELS</vt:lpstr>
      <vt:lpstr> </vt:lpstr>
      <vt:lpstr> </vt:lpstr>
      <vt:lpstr> </vt:lpstr>
      <vt:lpstr> </vt:lpstr>
      <vt:lpstr> </vt:lpstr>
      <vt:lpstr>What are biofuels? </vt:lpstr>
      <vt:lpstr>Biofuel versus Fossil Fuel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Lenovo</dc:creator>
  <cp:lastModifiedBy>tayar</cp:lastModifiedBy>
  <cp:revision>102</cp:revision>
  <dcterms:modified xsi:type="dcterms:W3CDTF">2021-06-09T00:08:45Z</dcterms:modified>
</cp:coreProperties>
</file>