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6" r:id="rId3"/>
    <p:sldId id="310" r:id="rId4"/>
    <p:sldId id="311" r:id="rId5"/>
    <p:sldId id="312" r:id="rId6"/>
    <p:sldId id="313" r:id="rId7"/>
    <p:sldId id="314" r:id="rId8"/>
    <p:sldId id="322" r:id="rId9"/>
    <p:sldId id="316" r:id="rId10"/>
    <p:sldId id="323" r:id="rId11"/>
    <p:sldId id="321" r:id="rId12"/>
    <p:sldId id="319" r:id="rId13"/>
    <p:sldId id="325" r:id="rId14"/>
    <p:sldId id="320" r:id="rId15"/>
    <p:sldId id="333" r:id="rId16"/>
    <p:sldId id="318" r:id="rId17"/>
    <p:sldId id="344" r:id="rId18"/>
    <p:sldId id="340" r:id="rId19"/>
    <p:sldId id="338" r:id="rId20"/>
    <p:sldId id="324" r:id="rId21"/>
    <p:sldId id="326" r:id="rId22"/>
    <p:sldId id="327" r:id="rId23"/>
    <p:sldId id="329" r:id="rId24"/>
    <p:sldId id="331" r:id="rId25"/>
    <p:sldId id="328" r:id="rId26"/>
    <p:sldId id="336" r:id="rId27"/>
    <p:sldId id="335" r:id="rId28"/>
    <p:sldId id="330" r:id="rId29"/>
    <p:sldId id="345"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53" autoAdjust="0"/>
    <p:restoredTop sz="94660"/>
  </p:normalViewPr>
  <p:slideViewPr>
    <p:cSldViewPr snapToGrid="0">
      <p:cViewPr varScale="1">
        <p:scale>
          <a:sx n="75" d="100"/>
          <a:sy n="75" d="100"/>
        </p:scale>
        <p:origin x="1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8493E-A416-4559-81A9-A6AB6E209C4B}" type="datetimeFigureOut">
              <a:rPr lang="en-US" smtClean="0"/>
              <a:t>6/8/2021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818F3-DC47-42C9-8282-D3CFF72BE676}" type="slidenum">
              <a:rPr lang="en-US" smtClean="0"/>
              <a:t>‹#›</a:t>
            </a:fld>
            <a:endParaRPr lang="en-US"/>
          </a:p>
        </p:txBody>
      </p:sp>
    </p:spTree>
    <p:extLst>
      <p:ext uri="{BB962C8B-B14F-4D97-AF65-F5344CB8AC3E}">
        <p14:creationId xmlns:p14="http://schemas.microsoft.com/office/powerpoint/2010/main" val="253094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8118C4F-D70F-43A9-B172-E7DF4ADE83E1}"/>
              </a:ext>
            </a:extLst>
          </p:cNvPr>
          <p:cNvGrpSpPr/>
          <p:nvPr userDrawn="1"/>
        </p:nvGrpSpPr>
        <p:grpSpPr>
          <a:xfrm>
            <a:off x="1509968" y="-1"/>
            <a:ext cx="2187726" cy="6763609"/>
            <a:chOff x="1875730" y="-1"/>
            <a:chExt cx="2187726" cy="6763609"/>
          </a:xfrm>
        </p:grpSpPr>
        <p:sp>
          <p:nvSpPr>
            <p:cNvPr id="36" name="Rectangle 35">
              <a:extLst>
                <a:ext uri="{FF2B5EF4-FFF2-40B4-BE49-F238E27FC236}">
                  <a16:creationId xmlns:a16="http://schemas.microsoft.com/office/drawing/2014/main" id="{0CBB9745-F03D-416B-AFDB-7292F58346FF}"/>
                </a:ext>
              </a:extLst>
            </p:cNvPr>
            <p:cNvSpPr/>
            <p:nvPr userDrawn="1"/>
          </p:nvSpPr>
          <p:spPr>
            <a:xfrm rot="5400000">
              <a:off x="-412212" y="2287941"/>
              <a:ext cx="6763609" cy="21877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صورة 1">
              <a:extLst>
                <a:ext uri="{FF2B5EF4-FFF2-40B4-BE49-F238E27FC236}">
                  <a16:creationId xmlns:a16="http://schemas.microsoft.com/office/drawing/2014/main" id="{B6D230B2-C001-416D-90D0-15E8322FCF1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5730" y="2050130"/>
              <a:ext cx="2075653" cy="2139702"/>
            </a:xfrm>
            <a:prstGeom prst="rect">
              <a:avLst/>
            </a:prstGeom>
          </p:spPr>
        </p:pic>
      </p:grpSp>
      <p:sp>
        <p:nvSpPr>
          <p:cNvPr id="40" name="Arrow: Pentagon 39">
            <a:extLst>
              <a:ext uri="{FF2B5EF4-FFF2-40B4-BE49-F238E27FC236}">
                <a16:creationId xmlns:a16="http://schemas.microsoft.com/office/drawing/2014/main" id="{5DC1B17A-42E5-4827-B5BE-2670B557C295}"/>
              </a:ext>
            </a:extLst>
          </p:cNvPr>
          <p:cNvSpPr/>
          <p:nvPr userDrawn="1"/>
        </p:nvSpPr>
        <p:spPr>
          <a:xfrm flipH="1">
            <a:off x="11080864" y="6221161"/>
            <a:ext cx="1111133"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a16="http://schemas.microsoft.com/office/drawing/2014/main" id="{41CCE111-59C4-4620-A682-7B71FC50DAC9}"/>
              </a:ext>
            </a:extLst>
          </p:cNvPr>
          <p:cNvSpPr>
            <a:spLocks noGrp="1"/>
          </p:cNvSpPr>
          <p:nvPr>
            <p:ph type="sldNum" sz="quarter" idx="12"/>
          </p:nvPr>
        </p:nvSpPr>
        <p:spPr>
          <a:xfrm>
            <a:off x="11373739" y="6267091"/>
            <a:ext cx="545507"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sp>
        <p:nvSpPr>
          <p:cNvPr id="46" name="Arrow: Pentagon 45">
            <a:extLst>
              <a:ext uri="{FF2B5EF4-FFF2-40B4-BE49-F238E27FC236}">
                <a16:creationId xmlns:a16="http://schemas.microsoft.com/office/drawing/2014/main" id="{8244B392-AC48-4B2D-BF49-8459840DE26F}"/>
              </a:ext>
            </a:extLst>
          </p:cNvPr>
          <p:cNvSpPr/>
          <p:nvPr userDrawn="1"/>
        </p:nvSpPr>
        <p:spPr>
          <a:xfrm rot="10800000" flipH="1">
            <a:off x="0" y="6221160"/>
            <a:ext cx="1390115"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a16="http://schemas.microsoft.com/office/drawing/2014/main" id="{D801F2CC-04D6-48E5-9020-23F53EF72809}"/>
              </a:ext>
            </a:extLst>
          </p:cNvPr>
          <p:cNvSpPr>
            <a:spLocks noGrp="1"/>
          </p:cNvSpPr>
          <p:nvPr>
            <p:ph type="dt" sz="half" idx="10"/>
          </p:nvPr>
        </p:nvSpPr>
        <p:spPr>
          <a:xfrm>
            <a:off x="7050"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3" name="Text Placeholder 2">
            <a:extLst>
              <a:ext uri="{FF2B5EF4-FFF2-40B4-BE49-F238E27FC236}">
                <a16:creationId xmlns:a16="http://schemas.microsoft.com/office/drawing/2014/main" id="{FECF235D-501E-4D8C-B0C7-A7FBEFFEF1D7}"/>
              </a:ext>
            </a:extLst>
          </p:cNvPr>
          <p:cNvSpPr>
            <a:spLocks noGrp="1"/>
          </p:cNvSpPr>
          <p:nvPr>
            <p:ph type="body" sz="quarter" idx="13" hasCustomPrompt="1"/>
          </p:nvPr>
        </p:nvSpPr>
        <p:spPr>
          <a:xfrm>
            <a:off x="3817545" y="1887538"/>
            <a:ext cx="7936305" cy="1205782"/>
          </a:xfrm>
          <a:prstGeom prst="rect">
            <a:avLst/>
          </a:prstGeom>
        </p:spPr>
        <p:txBody>
          <a:bodyPr anchor="ctr"/>
          <a:lstStyle>
            <a:lvl1pPr marL="0" indent="0" algn="ctr">
              <a:buNone/>
              <a:defRPr sz="7200">
                <a:solidFill>
                  <a:schemeClr val="accent6">
                    <a:lumMod val="50000"/>
                  </a:schemeClr>
                </a:solidFill>
              </a:defRPr>
            </a:lvl1pPr>
          </a:lstStyle>
          <a:p>
            <a:pPr lvl="0"/>
            <a:r>
              <a:rPr lang="en-US" dirty="0"/>
              <a:t>Main Title</a:t>
            </a:r>
          </a:p>
        </p:txBody>
      </p:sp>
      <p:sp>
        <p:nvSpPr>
          <p:cNvPr id="16" name="Text Placeholder 2">
            <a:extLst>
              <a:ext uri="{FF2B5EF4-FFF2-40B4-BE49-F238E27FC236}">
                <a16:creationId xmlns:a16="http://schemas.microsoft.com/office/drawing/2014/main" id="{3431DDF7-EDFA-4A9B-A10A-40DC5103B763}"/>
              </a:ext>
            </a:extLst>
          </p:cNvPr>
          <p:cNvSpPr>
            <a:spLocks noGrp="1"/>
          </p:cNvSpPr>
          <p:nvPr>
            <p:ph type="body" sz="quarter" idx="14" hasCustomPrompt="1"/>
          </p:nvPr>
        </p:nvSpPr>
        <p:spPr>
          <a:xfrm>
            <a:off x="3817545" y="3258414"/>
            <a:ext cx="7936305" cy="1833363"/>
          </a:xfrm>
          <a:prstGeom prst="rect">
            <a:avLst/>
          </a:prstGeom>
        </p:spPr>
        <p:txBody>
          <a:bodyPr anchor="ctr"/>
          <a:lstStyle>
            <a:lvl1pPr marL="0" indent="0" algn="ctr" rtl="0">
              <a:buNone/>
              <a:defRPr sz="4800">
                <a:solidFill>
                  <a:schemeClr val="accent6">
                    <a:lumMod val="50000"/>
                  </a:schemeClr>
                </a:solidFill>
              </a:defRPr>
            </a:lvl1pPr>
          </a:lstStyle>
          <a:p>
            <a:pPr lvl="0"/>
            <a:r>
              <a:rPr lang="en-US" dirty="0" err="1"/>
              <a:t>SubTitle</a:t>
            </a:r>
            <a:endParaRPr lang="en-US" dirty="0"/>
          </a:p>
        </p:txBody>
      </p:sp>
    </p:spTree>
    <p:extLst>
      <p:ext uri="{BB962C8B-B14F-4D97-AF65-F5344CB8AC3E}">
        <p14:creationId xmlns:p14="http://schemas.microsoft.com/office/powerpoint/2010/main" val="114510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5DC1B17A-42E5-4827-B5BE-2670B557C295}"/>
              </a:ext>
            </a:extLst>
          </p:cNvPr>
          <p:cNvSpPr/>
          <p:nvPr userDrawn="1"/>
        </p:nvSpPr>
        <p:spPr>
          <a:xfrm flipH="1">
            <a:off x="11122428" y="6221161"/>
            <a:ext cx="106956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a16="http://schemas.microsoft.com/office/drawing/2014/main" id="{41CCE111-59C4-4620-A682-7B71FC50DAC9}"/>
              </a:ext>
            </a:extLst>
          </p:cNvPr>
          <p:cNvSpPr>
            <a:spLocks noGrp="1"/>
          </p:cNvSpPr>
          <p:nvPr>
            <p:ph type="sldNum" sz="quarter" idx="12"/>
          </p:nvPr>
        </p:nvSpPr>
        <p:spPr>
          <a:xfrm>
            <a:off x="11504815" y="6267091"/>
            <a:ext cx="573865"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sp>
        <p:nvSpPr>
          <p:cNvPr id="46" name="Arrow: Pentagon 45">
            <a:extLst>
              <a:ext uri="{FF2B5EF4-FFF2-40B4-BE49-F238E27FC236}">
                <a16:creationId xmlns:a16="http://schemas.microsoft.com/office/drawing/2014/main" id="{8244B392-AC48-4B2D-BF49-8459840DE26F}"/>
              </a:ext>
            </a:extLst>
          </p:cNvPr>
          <p:cNvSpPr/>
          <p:nvPr userDrawn="1"/>
        </p:nvSpPr>
        <p:spPr>
          <a:xfrm rot="10800000" flipH="1">
            <a:off x="272754" y="6221603"/>
            <a:ext cx="146517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a16="http://schemas.microsoft.com/office/drawing/2014/main" id="{D801F2CC-04D6-48E5-9020-23F53EF72809}"/>
              </a:ext>
            </a:extLst>
          </p:cNvPr>
          <p:cNvSpPr>
            <a:spLocks noGrp="1"/>
          </p:cNvSpPr>
          <p:nvPr>
            <p:ph type="dt" sz="half" idx="10"/>
          </p:nvPr>
        </p:nvSpPr>
        <p:spPr>
          <a:xfrm>
            <a:off x="371673"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14" name="Google Shape;79;p5">
            <a:extLst>
              <a:ext uri="{FF2B5EF4-FFF2-40B4-BE49-F238E27FC236}">
                <a16:creationId xmlns:a16="http://schemas.microsoft.com/office/drawing/2014/main" id="{5668860F-19A7-4440-A20F-147FDD68D328}"/>
              </a:ext>
            </a:extLst>
          </p:cNvPr>
          <p:cNvSpPr txBox="1">
            <a:spLocks noGrp="1"/>
          </p:cNvSpPr>
          <p:nvPr>
            <p:ph type="body" idx="1" hasCustomPrompt="1"/>
          </p:nvPr>
        </p:nvSpPr>
        <p:spPr>
          <a:xfrm>
            <a:off x="529205" y="1006453"/>
            <a:ext cx="11549475" cy="5080789"/>
          </a:xfrm>
          <a:prstGeom prst="rect">
            <a:avLst/>
          </a:prstGeom>
        </p:spPr>
        <p:txBody>
          <a:bodyPr spcFirstLastPara="1" wrap="square" lIns="91425" tIns="91425" rIns="91425" bIns="91425" anchor="ctr" anchorCtr="0"/>
          <a:lstStyle>
            <a:lvl1pPr marL="76200" lvl="0" indent="0" algn="l">
              <a:spcBef>
                <a:spcPts val="600"/>
              </a:spcBef>
              <a:spcAft>
                <a:spcPts val="0"/>
              </a:spcAft>
              <a:buSzPts val="2400"/>
              <a:buNone/>
              <a:defRPr>
                <a:solidFill>
                  <a:srgbClr val="3F5378"/>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en-US" b="1" dirty="0"/>
              <a:t>Details</a:t>
            </a:r>
            <a:endParaRPr lang="ar-SA" b="1" dirty="0"/>
          </a:p>
        </p:txBody>
      </p:sp>
      <p:grpSp>
        <p:nvGrpSpPr>
          <p:cNvPr id="15" name="Group 14">
            <a:extLst>
              <a:ext uri="{FF2B5EF4-FFF2-40B4-BE49-F238E27FC236}">
                <a16:creationId xmlns:a16="http://schemas.microsoft.com/office/drawing/2014/main" id="{66B8A655-DD86-4892-BF52-16BCF5CF8635}"/>
              </a:ext>
            </a:extLst>
          </p:cNvPr>
          <p:cNvGrpSpPr/>
          <p:nvPr userDrawn="1"/>
        </p:nvGrpSpPr>
        <p:grpSpPr>
          <a:xfrm>
            <a:off x="1806341" y="6265210"/>
            <a:ext cx="2557587" cy="380661"/>
            <a:chOff x="2786710" y="4680483"/>
            <a:chExt cx="2557587" cy="383285"/>
          </a:xfrm>
        </p:grpSpPr>
        <p:pic>
          <p:nvPicPr>
            <p:cNvPr id="16" name="Picture 15">
              <a:extLst>
                <a:ext uri="{FF2B5EF4-FFF2-40B4-BE49-F238E27FC236}">
                  <a16:creationId xmlns:a16="http://schemas.microsoft.com/office/drawing/2014/main" id="{487DF495-839D-4469-A05A-62B06DF5E663}"/>
                </a:ext>
              </a:extLst>
            </p:cNvPr>
            <p:cNvPicPr>
              <a:picLocks noChangeAspect="1"/>
            </p:cNvPicPr>
            <p:nvPr userDrawn="1"/>
          </p:nvPicPr>
          <p:blipFill>
            <a:blip r:embed="rId2">
              <a:duotone>
                <a:schemeClr val="accent5">
                  <a:shade val="45000"/>
                  <a:satMod val="135000"/>
                </a:schemeClr>
                <a:prstClr val="white"/>
              </a:duotone>
            </a:blip>
            <a:stretch>
              <a:fillRect/>
            </a:stretch>
          </p:blipFill>
          <p:spPr>
            <a:xfrm>
              <a:off x="2786710" y="4680483"/>
              <a:ext cx="383285" cy="383285"/>
            </a:xfrm>
            <a:prstGeom prst="rect">
              <a:avLst/>
            </a:prstGeom>
          </p:spPr>
        </p:pic>
        <p:grpSp>
          <p:nvGrpSpPr>
            <p:cNvPr id="18" name="Group 17">
              <a:extLst>
                <a:ext uri="{FF2B5EF4-FFF2-40B4-BE49-F238E27FC236}">
                  <a16:creationId xmlns:a16="http://schemas.microsoft.com/office/drawing/2014/main" id="{FFAC5E4D-8A74-4B7A-BC54-8C3B3FDC97E6}"/>
                </a:ext>
              </a:extLst>
            </p:cNvPr>
            <p:cNvGrpSpPr/>
            <p:nvPr userDrawn="1"/>
          </p:nvGrpSpPr>
          <p:grpSpPr>
            <a:xfrm>
              <a:off x="3169389" y="4741323"/>
              <a:ext cx="2174908" cy="263413"/>
              <a:chOff x="6463381" y="4741323"/>
              <a:chExt cx="2174908" cy="263413"/>
            </a:xfrm>
          </p:grpSpPr>
          <p:sp>
            <p:nvSpPr>
              <p:cNvPr id="19" name="TextBox 18">
                <a:extLst>
                  <a:ext uri="{FF2B5EF4-FFF2-40B4-BE49-F238E27FC236}">
                    <a16:creationId xmlns:a16="http://schemas.microsoft.com/office/drawing/2014/main" id="{8400AE3C-6492-4126-84CA-9B14F862593C}"/>
                  </a:ext>
                </a:extLst>
              </p:cNvPr>
              <p:cNvSpPr txBox="1"/>
              <p:nvPr userDrawn="1"/>
            </p:nvSpPr>
            <p:spPr>
              <a:xfrm>
                <a:off x="6463381" y="4741323"/>
                <a:ext cx="2174908"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Email :</a:t>
                </a:r>
                <a:r>
                  <a:rPr lang="en-US" sz="1100" dirty="0">
                    <a:solidFill>
                      <a:schemeClr val="bg1"/>
                    </a:solidFill>
                  </a:rPr>
                  <a:t>info@alkafeel.edu.iq</a:t>
                </a:r>
              </a:p>
            </p:txBody>
          </p:sp>
          <p:sp>
            <p:nvSpPr>
              <p:cNvPr id="20" name="TextBox 19">
                <a:extLst>
                  <a:ext uri="{FF2B5EF4-FFF2-40B4-BE49-F238E27FC236}">
                    <a16:creationId xmlns:a16="http://schemas.microsoft.com/office/drawing/2014/main" id="{2B158153-F695-4B33-8642-1A0EAFE058EB}"/>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grpSp>
        <p:nvGrpSpPr>
          <p:cNvPr id="21" name="Group 20">
            <a:extLst>
              <a:ext uri="{FF2B5EF4-FFF2-40B4-BE49-F238E27FC236}">
                <a16:creationId xmlns:a16="http://schemas.microsoft.com/office/drawing/2014/main" id="{09B456AB-22B2-4FA9-809A-639D9B5FCF70}"/>
              </a:ext>
            </a:extLst>
          </p:cNvPr>
          <p:cNvGrpSpPr/>
          <p:nvPr userDrawn="1"/>
        </p:nvGrpSpPr>
        <p:grpSpPr>
          <a:xfrm>
            <a:off x="3801101" y="6183529"/>
            <a:ext cx="2804336" cy="527788"/>
            <a:chOff x="2276499" y="3408302"/>
            <a:chExt cx="2804336" cy="527788"/>
          </a:xfrm>
        </p:grpSpPr>
        <p:pic>
          <p:nvPicPr>
            <p:cNvPr id="22" name="Picture 21">
              <a:extLst>
                <a:ext uri="{FF2B5EF4-FFF2-40B4-BE49-F238E27FC236}">
                  <a16:creationId xmlns:a16="http://schemas.microsoft.com/office/drawing/2014/main" id="{80EAE3E0-44D0-46B2-937B-EAEE4C7E467C}"/>
                </a:ext>
              </a:extLst>
            </p:cNvPr>
            <p:cNvPicPr>
              <a:picLocks noChangeAspect="1"/>
            </p:cNvPicPr>
            <p:nvPr userDrawn="1"/>
          </p:nvPicPr>
          <p:blipFill>
            <a:blip r:embed="rId3" cstate="hq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2276499" y="3408302"/>
              <a:ext cx="735959" cy="527788"/>
            </a:xfrm>
            <a:prstGeom prst="rect">
              <a:avLst/>
            </a:prstGeom>
          </p:spPr>
        </p:pic>
        <p:grpSp>
          <p:nvGrpSpPr>
            <p:cNvPr id="23" name="Group 22">
              <a:extLst>
                <a:ext uri="{FF2B5EF4-FFF2-40B4-BE49-F238E27FC236}">
                  <a16:creationId xmlns:a16="http://schemas.microsoft.com/office/drawing/2014/main" id="{354112FD-5A25-4014-B4FD-C7F661F6110A}"/>
                </a:ext>
              </a:extLst>
            </p:cNvPr>
            <p:cNvGrpSpPr/>
            <p:nvPr userDrawn="1"/>
          </p:nvGrpSpPr>
          <p:grpSpPr>
            <a:xfrm>
              <a:off x="2845992" y="3568276"/>
              <a:ext cx="2234843" cy="261610"/>
              <a:chOff x="6538000" y="4741322"/>
              <a:chExt cx="2234843" cy="263413"/>
            </a:xfrm>
          </p:grpSpPr>
          <p:sp>
            <p:nvSpPr>
              <p:cNvPr id="24" name="TextBox 23">
                <a:extLst>
                  <a:ext uri="{FF2B5EF4-FFF2-40B4-BE49-F238E27FC236}">
                    <a16:creationId xmlns:a16="http://schemas.microsoft.com/office/drawing/2014/main" id="{38EB65AC-D5FB-4AB4-8C39-80DBEDDEF7A8}"/>
                  </a:ext>
                </a:extLst>
              </p:cNvPr>
              <p:cNvSpPr txBox="1"/>
              <p:nvPr userDrawn="1"/>
            </p:nvSpPr>
            <p:spPr>
              <a:xfrm>
                <a:off x="6538000" y="4741322"/>
                <a:ext cx="2234843"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Website :</a:t>
                </a:r>
                <a:r>
                  <a:rPr lang="en-US" sz="1100" dirty="0">
                    <a:solidFill>
                      <a:schemeClr val="bg1"/>
                    </a:solidFill>
                  </a:rPr>
                  <a:t>http://Alkafeel.edu.iq</a:t>
                </a:r>
              </a:p>
            </p:txBody>
          </p:sp>
          <p:sp>
            <p:nvSpPr>
              <p:cNvPr id="25" name="TextBox 24">
                <a:extLst>
                  <a:ext uri="{FF2B5EF4-FFF2-40B4-BE49-F238E27FC236}">
                    <a16:creationId xmlns:a16="http://schemas.microsoft.com/office/drawing/2014/main" id="{3677BC36-AB45-4868-BDB7-56C8683913A3}"/>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sp>
        <p:nvSpPr>
          <p:cNvPr id="27" name="Arrow: Pentagon 26">
            <a:extLst>
              <a:ext uri="{FF2B5EF4-FFF2-40B4-BE49-F238E27FC236}">
                <a16:creationId xmlns:a16="http://schemas.microsoft.com/office/drawing/2014/main" id="{DB1419E4-4C95-4933-9088-533031767AEC}"/>
              </a:ext>
            </a:extLst>
          </p:cNvPr>
          <p:cNvSpPr/>
          <p:nvPr userDrawn="1"/>
        </p:nvSpPr>
        <p:spPr>
          <a:xfrm flipH="1">
            <a:off x="10801883" y="94392"/>
            <a:ext cx="1390116" cy="77909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صورة 1">
            <a:extLst>
              <a:ext uri="{FF2B5EF4-FFF2-40B4-BE49-F238E27FC236}">
                <a16:creationId xmlns:a16="http://schemas.microsoft.com/office/drawing/2014/main" id="{BF5E8E17-3DFA-41DB-B46D-F4A5C3C3DB5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208302" y="98779"/>
            <a:ext cx="719257" cy="741451"/>
          </a:xfrm>
          <a:prstGeom prst="rect">
            <a:avLst/>
          </a:prstGeom>
        </p:spPr>
      </p:pic>
      <p:sp>
        <p:nvSpPr>
          <p:cNvPr id="30" name="Google Shape;78;p5">
            <a:extLst>
              <a:ext uri="{FF2B5EF4-FFF2-40B4-BE49-F238E27FC236}">
                <a16:creationId xmlns:a16="http://schemas.microsoft.com/office/drawing/2014/main" id="{D42B2945-53BD-4C9A-802F-AC330CBF3A7D}"/>
              </a:ext>
            </a:extLst>
          </p:cNvPr>
          <p:cNvSpPr txBox="1">
            <a:spLocks noGrp="1"/>
          </p:cNvSpPr>
          <p:nvPr>
            <p:ph type="title" hasCustomPrompt="1"/>
          </p:nvPr>
        </p:nvSpPr>
        <p:spPr>
          <a:xfrm>
            <a:off x="1229067" y="305901"/>
            <a:ext cx="9407628" cy="406736"/>
          </a:xfrm>
          <a:prstGeom prst="rect">
            <a:avLst/>
          </a:prstGeom>
        </p:spPr>
        <p:txBody>
          <a:bodyPr spcFirstLastPara="1" wrap="square" lIns="91425" tIns="91425" rIns="91425" bIns="91425" anchor="ctr" anchorCtr="0"/>
          <a:lstStyle>
            <a:lvl1pPr lvl="0" algn="l">
              <a:spcBef>
                <a:spcPts val="0"/>
              </a:spcBef>
              <a:spcAft>
                <a:spcPts val="0"/>
              </a:spcAft>
              <a:buSzPts val="2000"/>
              <a:buNone/>
              <a:defRPr sz="1800" b="0" i="0" u="none" strike="noStrike"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dirty="0"/>
              <a:t>Title</a:t>
            </a:r>
            <a:endParaRPr dirty="0"/>
          </a:p>
        </p:txBody>
      </p:sp>
      <p:sp>
        <p:nvSpPr>
          <p:cNvPr id="31" name="Arrow: Pentagon 30">
            <a:extLst>
              <a:ext uri="{FF2B5EF4-FFF2-40B4-BE49-F238E27FC236}">
                <a16:creationId xmlns:a16="http://schemas.microsoft.com/office/drawing/2014/main" id="{CF8ACE1E-B011-4A84-8C6B-EC5A84BCC96C}"/>
              </a:ext>
            </a:extLst>
          </p:cNvPr>
          <p:cNvSpPr/>
          <p:nvPr userDrawn="1"/>
        </p:nvSpPr>
        <p:spPr>
          <a:xfrm rot="10800000" flipH="1">
            <a:off x="342004" y="108551"/>
            <a:ext cx="833653" cy="76493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239;p16">
            <a:extLst>
              <a:ext uri="{FF2B5EF4-FFF2-40B4-BE49-F238E27FC236}">
                <a16:creationId xmlns:a16="http://schemas.microsoft.com/office/drawing/2014/main" id="{51093C29-0B93-4657-AED3-FDF929FB8F78}"/>
              </a:ext>
            </a:extLst>
          </p:cNvPr>
          <p:cNvGrpSpPr/>
          <p:nvPr userDrawn="1"/>
        </p:nvGrpSpPr>
        <p:grpSpPr>
          <a:xfrm flipH="1">
            <a:off x="475796" y="305901"/>
            <a:ext cx="347472" cy="288032"/>
            <a:chOff x="2594050" y="1631825"/>
            <a:chExt cx="439625" cy="439625"/>
          </a:xfrm>
          <a:solidFill>
            <a:schemeClr val="accent5">
              <a:lumMod val="20000"/>
              <a:lumOff val="80000"/>
            </a:schemeClr>
          </a:solidFill>
        </p:grpSpPr>
        <p:sp>
          <p:nvSpPr>
            <p:cNvPr id="33" name="Google Shape;240;p16">
              <a:extLst>
                <a:ext uri="{FF2B5EF4-FFF2-40B4-BE49-F238E27FC236}">
                  <a16:creationId xmlns:a16="http://schemas.microsoft.com/office/drawing/2014/main" id="{D741DFC4-3093-494D-888D-CB021DB886F6}"/>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34" name="Google Shape;241;p16">
              <a:extLst>
                <a:ext uri="{FF2B5EF4-FFF2-40B4-BE49-F238E27FC236}">
                  <a16:creationId xmlns:a16="http://schemas.microsoft.com/office/drawing/2014/main" id="{67B83C70-8ECE-4716-943D-2F22333E5466}"/>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2" name="Google Shape;242;p16">
              <a:extLst>
                <a:ext uri="{FF2B5EF4-FFF2-40B4-BE49-F238E27FC236}">
                  <a16:creationId xmlns:a16="http://schemas.microsoft.com/office/drawing/2014/main" id="{78DD374C-E66A-42D5-A2FE-A69BE7181EC7}"/>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3" name="Google Shape;243;p16">
              <a:extLst>
                <a:ext uri="{FF2B5EF4-FFF2-40B4-BE49-F238E27FC236}">
                  <a16:creationId xmlns:a16="http://schemas.microsoft.com/office/drawing/2014/main" id="{C9117AA7-AA5F-4621-A3D9-FA22B13E47E5}"/>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grpSp>
      <p:sp>
        <p:nvSpPr>
          <p:cNvPr id="2" name="Rectangle 1">
            <a:extLst>
              <a:ext uri="{FF2B5EF4-FFF2-40B4-BE49-F238E27FC236}">
                <a16:creationId xmlns:a16="http://schemas.microsoft.com/office/drawing/2014/main" id="{B48B2958-B7A7-489A-B909-03A008329EB1}"/>
              </a:ext>
            </a:extLst>
          </p:cNvPr>
          <p:cNvSpPr/>
          <p:nvPr userDrawn="1"/>
        </p:nvSpPr>
        <p:spPr>
          <a:xfrm rot="5400000">
            <a:off x="-3375944" y="3305240"/>
            <a:ext cx="6928704" cy="1768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6C16464-CFF8-4E34-B354-25BDA408DB5C}"/>
              </a:ext>
            </a:extLst>
          </p:cNvPr>
          <p:cNvSpPr/>
          <p:nvPr userDrawn="1"/>
        </p:nvSpPr>
        <p:spPr>
          <a:xfrm rot="5400000">
            <a:off x="-3207849" y="3308147"/>
            <a:ext cx="6928704" cy="17100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987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803257"/>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icdn2.digitaltrends.com/image/digitaltrends/dolby-vision-buildings-1600x900.jpg"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s://icdn9.digitaltrends.com/image/digitaltrends/dolby-vision-cave-1600x900.jp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B972B1-420B-4A4F-9373-E84E27CD2BC6}"/>
              </a:ext>
            </a:extLst>
          </p:cNvPr>
          <p:cNvSpPr>
            <a:spLocks noGrp="1"/>
          </p:cNvSpPr>
          <p:nvPr>
            <p:ph type="sldNum" sz="quarter" idx="12"/>
          </p:nvPr>
        </p:nvSpPr>
        <p:spPr/>
        <p:txBody>
          <a:bodyPr/>
          <a:lstStyle/>
          <a:p>
            <a:fld id="{A0EDFBC5-9E83-48A9-A20F-CEAD086DBFA3}" type="slidenum">
              <a:rPr lang="en-US" smtClean="0"/>
              <a:pPr/>
              <a:t>1</a:t>
            </a:fld>
            <a:endParaRPr lang="en-US" dirty="0"/>
          </a:p>
        </p:txBody>
      </p:sp>
      <p:sp>
        <p:nvSpPr>
          <p:cNvPr id="3" name="Date Placeholder 2">
            <a:extLst>
              <a:ext uri="{FF2B5EF4-FFF2-40B4-BE49-F238E27FC236}">
                <a16:creationId xmlns:a16="http://schemas.microsoft.com/office/drawing/2014/main" id="{95E99231-218E-4D9C-A664-891DA558121B}"/>
              </a:ext>
            </a:extLst>
          </p:cNvPr>
          <p:cNvSpPr>
            <a:spLocks noGrp="1"/>
          </p:cNvSpPr>
          <p:nvPr>
            <p:ph type="dt" sz="half" idx="10"/>
          </p:nvPr>
        </p:nvSpPr>
        <p:spPr/>
        <p:txBody>
          <a:bodyPr/>
          <a:lstStyle/>
          <a:p>
            <a:r>
              <a:rPr lang="en-US"/>
              <a:t>2020-2021</a:t>
            </a:r>
            <a:endParaRPr lang="en-US" dirty="0"/>
          </a:p>
        </p:txBody>
      </p:sp>
      <p:sp>
        <p:nvSpPr>
          <p:cNvPr id="15" name="مستطيل 14"/>
          <p:cNvSpPr/>
          <p:nvPr/>
        </p:nvSpPr>
        <p:spPr>
          <a:xfrm>
            <a:off x="3966882" y="3589435"/>
            <a:ext cx="7952364" cy="2677656"/>
          </a:xfrm>
          <a:prstGeom prst="rect">
            <a:avLst/>
          </a:prstGeom>
        </p:spPr>
        <p:txBody>
          <a:bodyPr wrap="square">
            <a:spAutoFit/>
          </a:bodyPr>
          <a:lstStyle/>
          <a:p>
            <a:pPr algn="ctr">
              <a:lnSpc>
                <a:spcPct val="150000"/>
              </a:lnSpc>
            </a:pPr>
            <a:r>
              <a:rPr lang="ar-IQ" sz="2800" b="1" dirty="0">
                <a:solidFill>
                  <a:schemeClr val="accent3">
                    <a:lumMod val="75000"/>
                  </a:schemeClr>
                </a:solidFill>
                <a:latin typeface="ae_AlMothnna" panose="020B0803030604020204" pitchFamily="34" charset="-78"/>
                <a:cs typeface="ae_AlMothnna" panose="020B0803030604020204" pitchFamily="34" charset="-78"/>
              </a:rPr>
              <a:t>م. د. علي محسن الابراهيمي</a:t>
            </a:r>
            <a:endParaRPr lang="en-US" sz="2800" b="1" dirty="0">
              <a:solidFill>
                <a:schemeClr val="accent3">
                  <a:lumMod val="75000"/>
                </a:schemeClr>
              </a:solidFill>
              <a:latin typeface="ae_AlMothnna" panose="020B0803030604020204" pitchFamily="34" charset="-78"/>
              <a:cs typeface="ae_AlMothnna" panose="020B0803030604020204" pitchFamily="34" charset="-78"/>
            </a:endParaRPr>
          </a:p>
          <a:p>
            <a:pPr algn="ctr">
              <a:lnSpc>
                <a:spcPct val="150000"/>
              </a:lnSpc>
            </a:pPr>
            <a:r>
              <a:rPr lang="ar-IQ" sz="2800" b="1" dirty="0">
                <a:solidFill>
                  <a:schemeClr val="accent3">
                    <a:lumMod val="75000"/>
                  </a:schemeClr>
                </a:solidFill>
                <a:latin typeface="ae_AlMothnna" panose="020B0803030604020204" pitchFamily="34" charset="-78"/>
                <a:cs typeface="ae_AlMothnna" panose="020B0803030604020204" pitchFamily="34" charset="-78"/>
              </a:rPr>
              <a:t>المرحلة الاولى</a:t>
            </a:r>
          </a:p>
          <a:p>
            <a:pPr algn="ctr">
              <a:lnSpc>
                <a:spcPct val="150000"/>
              </a:lnSpc>
            </a:pPr>
            <a:r>
              <a:rPr lang="ar-IQ" sz="2800" b="1" dirty="0">
                <a:cs typeface="+mj-cs"/>
              </a:rPr>
              <a:t>قسم هندسة تقنيات الحاسوب / كلية الهندسة التقنية / جامعة الكفيل</a:t>
            </a:r>
          </a:p>
          <a:p>
            <a:pPr algn="ctr">
              <a:lnSpc>
                <a:spcPct val="150000"/>
              </a:lnSpc>
            </a:pPr>
            <a:r>
              <a:rPr lang="en-US" sz="2800" b="1" dirty="0">
                <a:cs typeface="+mj-cs"/>
              </a:rPr>
              <a:t>2020-2021</a:t>
            </a:r>
            <a:endParaRPr lang="ar-IQ" sz="2800" b="1" dirty="0">
              <a:cs typeface="+mj-cs"/>
            </a:endParaRPr>
          </a:p>
        </p:txBody>
      </p:sp>
      <p:sp>
        <p:nvSpPr>
          <p:cNvPr id="7" name="Text Placeholder 4">
            <a:extLst>
              <a:ext uri="{FF2B5EF4-FFF2-40B4-BE49-F238E27FC236}">
                <a16:creationId xmlns:a16="http://schemas.microsoft.com/office/drawing/2014/main" id="{E9853161-B314-47D6-B788-50BF78986CDB}"/>
              </a:ext>
            </a:extLst>
          </p:cNvPr>
          <p:cNvSpPr>
            <a:spLocks noGrp="1"/>
          </p:cNvSpPr>
          <p:nvPr/>
        </p:nvSpPr>
        <p:spPr>
          <a:xfrm>
            <a:off x="3966882" y="886898"/>
            <a:ext cx="7662351" cy="10913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800" b="1" dirty="0">
                <a:latin typeface="Bodoni MT Condensed" panose="02070606080606020203" pitchFamily="18" charset="0"/>
              </a:rPr>
              <a:t>The Types Of Mobile And TV Screens</a:t>
            </a:r>
            <a:endParaRPr lang="en-US" sz="23900" b="1" dirty="0">
              <a:latin typeface="Bodoni MT Condensed" panose="02070606080606020203" pitchFamily="18" charset="0"/>
              <a:cs typeface="AdvertisingMedium" pitchFamily="2" charset="-78"/>
            </a:endParaRPr>
          </a:p>
        </p:txBody>
      </p:sp>
    </p:spTree>
    <p:extLst>
      <p:ext uri="{BB962C8B-B14F-4D97-AF65-F5344CB8AC3E}">
        <p14:creationId xmlns:p14="http://schemas.microsoft.com/office/powerpoint/2010/main" val="3384617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10</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8597024" y="862795"/>
            <a:ext cx="3201518" cy="646331"/>
          </a:xfrm>
          <a:prstGeom prst="rect">
            <a:avLst/>
          </a:prstGeom>
        </p:spPr>
        <p:txBody>
          <a:bodyPr wrap="none">
            <a:spAutoFit/>
          </a:bodyPr>
          <a:lstStyle/>
          <a:p>
            <a:pPr algn="r" rtl="1">
              <a:spcAft>
                <a:spcPts val="0"/>
              </a:spcAft>
            </a:pPr>
            <a:r>
              <a:rPr lang="ar-SA" sz="3600" b="1" dirty="0" smtClean="0">
                <a:solidFill>
                  <a:srgbClr val="FF0000"/>
                </a:solidFill>
                <a:latin typeface="ts3a"/>
                <a:ea typeface="Times New Roman" panose="02020603050405020304" pitchFamily="18" charset="0"/>
                <a:cs typeface="AdvertisingBold" pitchFamily="2" charset="-78"/>
              </a:rPr>
              <a:t>أ</a:t>
            </a:r>
            <a:r>
              <a:rPr lang="ar-IQ" sz="3600" b="1" dirty="0" smtClean="0">
                <a:solidFill>
                  <a:srgbClr val="FF0000"/>
                </a:solidFill>
                <a:latin typeface="ts3a"/>
                <a:ea typeface="Times New Roman" panose="02020603050405020304" pitchFamily="18" charset="0"/>
                <a:cs typeface="AdvertisingBold" pitchFamily="2" charset="-78"/>
              </a:rPr>
              <a:t>نواع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
        <p:nvSpPr>
          <p:cNvPr id="8" name="مربع نص 7"/>
          <p:cNvSpPr txBox="1"/>
          <p:nvPr/>
        </p:nvSpPr>
        <p:spPr>
          <a:xfrm>
            <a:off x="6276087" y="2155457"/>
            <a:ext cx="5802593" cy="4524315"/>
          </a:xfrm>
          <a:prstGeom prst="rect">
            <a:avLst/>
          </a:prstGeom>
          <a:noFill/>
        </p:spPr>
        <p:txBody>
          <a:bodyPr wrap="square" rtlCol="1">
            <a:spAutoFit/>
          </a:bodyPr>
          <a:lstStyle/>
          <a:p>
            <a:pPr marL="457200" indent="-457200" algn="just" rtl="1">
              <a:buFont typeface="Wingdings" panose="05000000000000000000" pitchFamily="2" charset="2"/>
              <a:buChar char="ü"/>
            </a:pPr>
            <a:r>
              <a:rPr lang="ar-IQ" sz="3200" dirty="0">
                <a:solidFill>
                  <a:srgbClr val="7030A0"/>
                </a:solidFill>
              </a:rPr>
              <a:t>اظهار الالوان بأكثر نقاوة </a:t>
            </a:r>
            <a:r>
              <a:rPr lang="ar-IQ" sz="3200" dirty="0" smtClean="0">
                <a:solidFill>
                  <a:srgbClr val="7030A0"/>
                </a:solidFill>
              </a:rPr>
              <a:t>وشدة.</a:t>
            </a:r>
            <a:endParaRPr lang="ar-IQ" sz="3200" dirty="0">
              <a:solidFill>
                <a:srgbClr val="7030A0"/>
              </a:solidFill>
            </a:endParaRPr>
          </a:p>
          <a:p>
            <a:pPr marL="457200" indent="-457200" algn="just" rtl="1">
              <a:buFont typeface="Wingdings" panose="05000000000000000000" pitchFamily="2" charset="2"/>
              <a:buChar char="ü"/>
            </a:pPr>
            <a:r>
              <a:rPr lang="ar-IQ" sz="3200" dirty="0" smtClean="0">
                <a:solidFill>
                  <a:srgbClr val="7030A0"/>
                </a:solidFill>
              </a:rPr>
              <a:t>عمرها </a:t>
            </a:r>
            <a:r>
              <a:rPr lang="ar-IQ" sz="3200" dirty="0">
                <a:solidFill>
                  <a:srgbClr val="7030A0"/>
                </a:solidFill>
              </a:rPr>
              <a:t>يقدر </a:t>
            </a:r>
            <a:r>
              <a:rPr lang="ar-IQ" sz="3200" dirty="0" smtClean="0">
                <a:solidFill>
                  <a:srgbClr val="7030A0"/>
                </a:solidFill>
              </a:rPr>
              <a:t>60 </a:t>
            </a:r>
            <a:r>
              <a:rPr lang="ar-IQ" sz="3200" dirty="0">
                <a:solidFill>
                  <a:srgbClr val="7030A0"/>
                </a:solidFill>
              </a:rPr>
              <a:t>الف ساعة </a:t>
            </a:r>
            <a:r>
              <a:rPr lang="ar-IQ" sz="3200" dirty="0" smtClean="0">
                <a:solidFill>
                  <a:srgbClr val="7030A0"/>
                </a:solidFill>
              </a:rPr>
              <a:t>عمل (مع قابلية التبديل).</a:t>
            </a:r>
          </a:p>
          <a:p>
            <a:pPr marL="457200" indent="-457200" algn="just" rtl="1">
              <a:buFont typeface="Wingdings" panose="05000000000000000000" pitchFamily="2" charset="2"/>
              <a:buChar char="ü"/>
            </a:pPr>
            <a:r>
              <a:rPr lang="ar-IQ" sz="3200" dirty="0" smtClean="0">
                <a:solidFill>
                  <a:srgbClr val="7030A0"/>
                </a:solidFill>
              </a:rPr>
              <a:t>نصف استهلاك الطاقة للبلازما.</a:t>
            </a:r>
          </a:p>
          <a:p>
            <a:pPr marL="457200" indent="-457200" algn="just" rtl="1">
              <a:buFont typeface="Wingdings" panose="05000000000000000000" pitchFamily="2" charset="2"/>
              <a:buChar char="ü"/>
            </a:pPr>
            <a:r>
              <a:rPr lang="ar-IQ" sz="3200" dirty="0" smtClean="0">
                <a:solidFill>
                  <a:srgbClr val="7030A0"/>
                </a:solidFill>
              </a:rPr>
              <a:t>أخف و أنحف.</a:t>
            </a:r>
          </a:p>
          <a:p>
            <a:pPr marL="457200" indent="-457200" algn="just" rtl="1">
              <a:buFont typeface="Wingdings" panose="05000000000000000000" pitchFamily="2" charset="2"/>
              <a:buChar char="ü"/>
            </a:pPr>
            <a:r>
              <a:rPr lang="ar-IQ" sz="3200" dirty="0" smtClean="0">
                <a:solidFill>
                  <a:srgbClr val="7030A0"/>
                </a:solidFill>
              </a:rPr>
              <a:t>ممكن ان تأتي بأحجام صغيرة 19 بوصة.</a:t>
            </a:r>
            <a:endParaRPr lang="ar-IQ" sz="3200" dirty="0">
              <a:solidFill>
                <a:srgbClr val="7030A0"/>
              </a:solidFill>
            </a:endParaRPr>
          </a:p>
          <a:p>
            <a:pPr marL="457200" indent="-457200" algn="just" rtl="1">
              <a:buFont typeface="Wingdings" panose="05000000000000000000" pitchFamily="2" charset="2"/>
              <a:buChar char="ü"/>
            </a:pPr>
            <a:endParaRPr lang="ar-IQ" sz="3200" dirty="0">
              <a:solidFill>
                <a:srgbClr val="7030A0"/>
              </a:solidFill>
            </a:endParaRPr>
          </a:p>
          <a:p>
            <a:pPr algn="just" rtl="1"/>
            <a:endParaRPr lang="ar-IQ" sz="3200" dirty="0">
              <a:solidFill>
                <a:srgbClr val="7030A0"/>
              </a:solidFill>
            </a:endParaRPr>
          </a:p>
        </p:txBody>
      </p:sp>
      <p:sp>
        <p:nvSpPr>
          <p:cNvPr id="9" name="مربع نص 8"/>
          <p:cNvSpPr txBox="1"/>
          <p:nvPr/>
        </p:nvSpPr>
        <p:spPr>
          <a:xfrm>
            <a:off x="371673" y="2218957"/>
            <a:ext cx="5399566" cy="2554545"/>
          </a:xfrm>
          <a:prstGeom prst="rect">
            <a:avLst/>
          </a:prstGeom>
          <a:noFill/>
        </p:spPr>
        <p:txBody>
          <a:bodyPr wrap="square" rtlCol="1">
            <a:spAutoFit/>
          </a:bodyPr>
          <a:lstStyle/>
          <a:p>
            <a:pPr marL="285750" indent="-285750" algn="r" rtl="1">
              <a:buFont typeface="Wingdings" panose="05000000000000000000" pitchFamily="2" charset="2"/>
              <a:buChar char="v"/>
            </a:pPr>
            <a:r>
              <a:rPr lang="ar-IQ" sz="3200" dirty="0"/>
              <a:t>تباين ضعيف فاللون الأسود مائلا الى الرمادي.</a:t>
            </a:r>
            <a:endParaRPr lang="ar-IQ" sz="3200" dirty="0" smtClean="0"/>
          </a:p>
          <a:p>
            <a:pPr marL="285750" indent="-285750" algn="r" rtl="1">
              <a:buFont typeface="Wingdings" panose="05000000000000000000" pitchFamily="2" charset="2"/>
              <a:buChar char="v"/>
            </a:pPr>
            <a:r>
              <a:rPr lang="ar-IQ" sz="3200" dirty="0"/>
              <a:t>معدل تحديث </a:t>
            </a:r>
            <a:r>
              <a:rPr lang="ar-IQ" sz="3200" dirty="0" smtClean="0"/>
              <a:t>أقل </a:t>
            </a:r>
            <a:r>
              <a:rPr lang="ar-IQ" sz="3200" dirty="0"/>
              <a:t>للصورة </a:t>
            </a:r>
            <a:r>
              <a:rPr lang="ar-IQ" sz="3200" dirty="0" smtClean="0"/>
              <a:t>(16-25 ملي </a:t>
            </a:r>
            <a:r>
              <a:rPr lang="ar-IQ" sz="3200" dirty="0"/>
              <a:t>ثانية</a:t>
            </a:r>
            <a:r>
              <a:rPr lang="ar-IQ" sz="3200" dirty="0" smtClean="0"/>
              <a:t>).</a:t>
            </a:r>
          </a:p>
          <a:p>
            <a:pPr marL="285750" indent="-285750" algn="r" rtl="1">
              <a:buFont typeface="Wingdings" panose="05000000000000000000" pitchFamily="2" charset="2"/>
              <a:buChar char="v"/>
            </a:pPr>
            <a:r>
              <a:rPr lang="ar-IQ" sz="3200" dirty="0" smtClean="0"/>
              <a:t>زاوية رؤية ضيقة (90 درجة).</a:t>
            </a:r>
          </a:p>
        </p:txBody>
      </p:sp>
      <p:sp>
        <p:nvSpPr>
          <p:cNvPr id="10" name="مستطيل 9"/>
          <p:cNvSpPr/>
          <p:nvPr/>
        </p:nvSpPr>
        <p:spPr>
          <a:xfrm>
            <a:off x="9745265" y="1509126"/>
            <a:ext cx="1782860" cy="646331"/>
          </a:xfrm>
          <a:prstGeom prst="rect">
            <a:avLst/>
          </a:prstGeom>
        </p:spPr>
        <p:txBody>
          <a:bodyPr wrap="none">
            <a:spAutoFit/>
          </a:bodyPr>
          <a:lstStyle/>
          <a:p>
            <a:pPr algn="just" rtl="1"/>
            <a:r>
              <a:rPr lang="ar-IQ" sz="3600" b="1" dirty="0"/>
              <a:t>الإيجابيات:</a:t>
            </a:r>
          </a:p>
        </p:txBody>
      </p:sp>
      <p:sp>
        <p:nvSpPr>
          <p:cNvPr id="11" name="مستطيل 10"/>
          <p:cNvSpPr/>
          <p:nvPr/>
        </p:nvSpPr>
        <p:spPr>
          <a:xfrm>
            <a:off x="4000657" y="1509126"/>
            <a:ext cx="1595310" cy="646331"/>
          </a:xfrm>
          <a:prstGeom prst="rect">
            <a:avLst/>
          </a:prstGeom>
        </p:spPr>
        <p:txBody>
          <a:bodyPr wrap="none">
            <a:spAutoFit/>
          </a:bodyPr>
          <a:lstStyle/>
          <a:p>
            <a:pPr algn="r" rtl="1"/>
            <a:r>
              <a:rPr lang="ar-IQ" sz="3600" b="1" dirty="0"/>
              <a:t>السلبيات:</a:t>
            </a:r>
          </a:p>
        </p:txBody>
      </p:sp>
      <p:sp>
        <p:nvSpPr>
          <p:cNvPr id="13" name="مستطيل 12"/>
          <p:cNvSpPr/>
          <p:nvPr/>
        </p:nvSpPr>
        <p:spPr>
          <a:xfrm>
            <a:off x="1648819" y="860851"/>
            <a:ext cx="5647700" cy="584775"/>
          </a:xfrm>
          <a:prstGeom prst="rect">
            <a:avLst/>
          </a:prstGeom>
        </p:spPr>
        <p:txBody>
          <a:bodyPr wrap="none">
            <a:spAutoFit/>
          </a:bodyPr>
          <a:lstStyle/>
          <a:p>
            <a:pPr algn="r" rtl="1">
              <a:spcAft>
                <a:spcPts val="0"/>
              </a:spcAft>
            </a:pPr>
            <a:r>
              <a:rPr lang="en-US" sz="3200" b="1" dirty="0">
                <a:solidFill>
                  <a:srgbClr val="FF0000"/>
                </a:solidFill>
                <a:latin typeface="ts3a"/>
                <a:ea typeface="Times New Roman" panose="02020603050405020304" pitchFamily="18" charset="0"/>
              </a:rPr>
              <a:t>Liquid </a:t>
            </a:r>
            <a:r>
              <a:rPr lang="en-US" sz="3200" b="1" dirty="0" smtClean="0">
                <a:solidFill>
                  <a:srgbClr val="FF0000"/>
                </a:solidFill>
                <a:latin typeface="ts3a"/>
                <a:ea typeface="Times New Roman" panose="02020603050405020304" pitchFamily="18" charset="0"/>
              </a:rPr>
              <a:t>Crystal Display - LCD</a:t>
            </a:r>
            <a:endParaRPr lang="en-US" sz="28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932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25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25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11</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8590229" y="950017"/>
            <a:ext cx="3201518" cy="646331"/>
          </a:xfrm>
          <a:prstGeom prst="rect">
            <a:avLst/>
          </a:prstGeom>
        </p:spPr>
        <p:txBody>
          <a:bodyPr wrap="none">
            <a:spAutoFit/>
          </a:bodyPr>
          <a:lstStyle/>
          <a:p>
            <a:pPr algn="r" rtl="1">
              <a:spcAft>
                <a:spcPts val="0"/>
              </a:spcAft>
            </a:pPr>
            <a:r>
              <a:rPr lang="ar-SA" sz="3600" b="1" dirty="0" smtClean="0">
                <a:solidFill>
                  <a:srgbClr val="FF0000"/>
                </a:solidFill>
                <a:latin typeface="ts3a"/>
                <a:ea typeface="Times New Roman" panose="02020603050405020304" pitchFamily="18" charset="0"/>
                <a:cs typeface="AdvertisingBold" pitchFamily="2" charset="-78"/>
              </a:rPr>
              <a:t>أ</a:t>
            </a:r>
            <a:r>
              <a:rPr lang="ar-IQ" sz="3600" b="1" dirty="0" smtClean="0">
                <a:solidFill>
                  <a:srgbClr val="FF0000"/>
                </a:solidFill>
                <a:latin typeface="ts3a"/>
                <a:ea typeface="Times New Roman" panose="02020603050405020304" pitchFamily="18" charset="0"/>
                <a:cs typeface="AdvertisingBold" pitchFamily="2" charset="-78"/>
              </a:rPr>
              <a:t>نواع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
        <p:nvSpPr>
          <p:cNvPr id="6" name="مستطيل 5"/>
          <p:cNvSpPr/>
          <p:nvPr/>
        </p:nvSpPr>
        <p:spPr>
          <a:xfrm>
            <a:off x="1572272" y="895891"/>
            <a:ext cx="5397632" cy="584775"/>
          </a:xfrm>
          <a:prstGeom prst="rect">
            <a:avLst/>
          </a:prstGeom>
        </p:spPr>
        <p:txBody>
          <a:bodyPr wrap="none">
            <a:spAutoFit/>
          </a:bodyPr>
          <a:lstStyle/>
          <a:p>
            <a:pPr algn="r" rtl="1">
              <a:spcAft>
                <a:spcPts val="0"/>
              </a:spcAft>
            </a:pPr>
            <a:r>
              <a:rPr lang="en-US" sz="3200" b="1" dirty="0">
                <a:solidFill>
                  <a:srgbClr val="FF0000"/>
                </a:solidFill>
                <a:latin typeface="ts3a"/>
                <a:ea typeface="Times New Roman" panose="02020603050405020304" pitchFamily="18" charset="0"/>
              </a:rPr>
              <a:t>Light-Emitting </a:t>
            </a:r>
            <a:r>
              <a:rPr lang="en-US" sz="3200" b="1" dirty="0" smtClean="0">
                <a:solidFill>
                  <a:srgbClr val="FF0000"/>
                </a:solidFill>
                <a:latin typeface="ts3a"/>
                <a:ea typeface="Times New Roman" panose="02020603050405020304" pitchFamily="18" charset="0"/>
              </a:rPr>
              <a:t>Diode - LED</a:t>
            </a:r>
            <a:endParaRPr lang="en-US" sz="2800" b="1" dirty="0">
              <a:solidFill>
                <a:srgbClr val="FF0000"/>
              </a:solidFill>
              <a:latin typeface="Times New Roman" panose="02020603050405020304" pitchFamily="18" charset="0"/>
              <a:ea typeface="Times New Roman" panose="02020603050405020304" pitchFamily="18" charset="0"/>
            </a:endParaRPr>
          </a:p>
        </p:txBody>
      </p:sp>
      <p:sp>
        <p:nvSpPr>
          <p:cNvPr id="7" name="مستطيل 6"/>
          <p:cNvSpPr/>
          <p:nvPr/>
        </p:nvSpPr>
        <p:spPr>
          <a:xfrm>
            <a:off x="5932881" y="1833728"/>
            <a:ext cx="6096000" cy="3970318"/>
          </a:xfrm>
          <a:prstGeom prst="rect">
            <a:avLst/>
          </a:prstGeom>
        </p:spPr>
        <p:txBody>
          <a:bodyPr>
            <a:spAutoFit/>
          </a:bodyPr>
          <a:lstStyle/>
          <a:p>
            <a:pPr algn="just" rtl="1">
              <a:lnSpc>
                <a:spcPct val="150000"/>
              </a:lnSpc>
            </a:pPr>
            <a:r>
              <a:rPr lang="ar-IQ" sz="2800" b="1" dirty="0" smtClean="0"/>
              <a:t>تأخذ شاشة LED </a:t>
            </a:r>
            <a:r>
              <a:rPr lang="ar-IQ" sz="2800" b="1" dirty="0" smtClean="0"/>
              <a:t>ضوئها </a:t>
            </a:r>
            <a:r>
              <a:rPr lang="ar-IQ" sz="2800" b="1" dirty="0" smtClean="0"/>
              <a:t>من مئات من قطع الديود الضوئي </a:t>
            </a:r>
            <a:r>
              <a:rPr lang="en-US" sz="2800" b="1" dirty="0" smtClean="0"/>
              <a:t>light-emitting diodes  </a:t>
            </a:r>
            <a:r>
              <a:rPr lang="en-US" sz="2800" b="1" dirty="0"/>
              <a:t>(LEDs) </a:t>
            </a:r>
            <a:r>
              <a:rPr lang="en-US" sz="2800" b="1" dirty="0" smtClean="0"/>
              <a:t> </a:t>
            </a:r>
            <a:r>
              <a:rPr lang="ar-IQ" sz="2800" b="1" dirty="0" smtClean="0"/>
              <a:t>  بدلاً عن مصابيح الفلورسنت </a:t>
            </a:r>
            <a:r>
              <a:rPr lang="ar-IQ" sz="2800" b="1" dirty="0" smtClean="0"/>
              <a:t>المستخدمة </a:t>
            </a:r>
            <a:r>
              <a:rPr lang="ar-IQ" sz="2800" b="1" dirty="0" smtClean="0"/>
              <a:t>في الـ </a:t>
            </a:r>
            <a:r>
              <a:rPr lang="en-US" sz="2800" b="1" dirty="0" smtClean="0"/>
              <a:t>LCD</a:t>
            </a:r>
            <a:r>
              <a:rPr lang="ar-IQ" sz="2800" b="1" dirty="0" smtClean="0"/>
              <a:t>.</a:t>
            </a:r>
          </a:p>
          <a:p>
            <a:pPr algn="just" rtl="1">
              <a:lnSpc>
                <a:spcPct val="150000"/>
              </a:lnSpc>
            </a:pPr>
            <a:r>
              <a:rPr lang="ar-IQ" sz="2800" b="1" dirty="0" smtClean="0"/>
              <a:t>وتوضع </a:t>
            </a:r>
            <a:r>
              <a:rPr lang="ar-IQ" sz="2800" b="1" dirty="0" err="1" smtClean="0"/>
              <a:t>الليدات</a:t>
            </a:r>
            <a:r>
              <a:rPr lang="ar-IQ" sz="2800" b="1" dirty="0" smtClean="0"/>
              <a:t> على لوحة خلف شاشة العرض وتكون الوانها زرقاء وخضراء وحمراء . والاضاءة الخلفية اما ان تكون كاملة او فقط </a:t>
            </a:r>
            <a:r>
              <a:rPr lang="ar-IQ" sz="2800" b="1" dirty="0" smtClean="0"/>
              <a:t>بالأطراف.</a:t>
            </a:r>
            <a:endParaRPr lang="ar-IQ" sz="2800" b="1" dirty="0" smtClean="0"/>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26" y="1445626"/>
            <a:ext cx="4001841" cy="2848810"/>
          </a:xfrm>
          <a:prstGeom prst="rect">
            <a:avLst/>
          </a:prstGeom>
        </p:spPr>
      </p:pic>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972" y="4509553"/>
            <a:ext cx="3249508" cy="1701496"/>
          </a:xfrm>
          <a:prstGeom prst="rect">
            <a:avLst/>
          </a:prstGeom>
        </p:spPr>
      </p:pic>
    </p:spTree>
    <p:extLst>
      <p:ext uri="{BB962C8B-B14F-4D97-AF65-F5344CB8AC3E}">
        <p14:creationId xmlns:p14="http://schemas.microsoft.com/office/powerpoint/2010/main" val="323877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1"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50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12</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8590229" y="950017"/>
            <a:ext cx="3201518" cy="646331"/>
          </a:xfrm>
          <a:prstGeom prst="rect">
            <a:avLst/>
          </a:prstGeom>
        </p:spPr>
        <p:txBody>
          <a:bodyPr wrap="none">
            <a:spAutoFit/>
          </a:bodyPr>
          <a:lstStyle/>
          <a:p>
            <a:pPr algn="r" rtl="1">
              <a:spcAft>
                <a:spcPts val="0"/>
              </a:spcAft>
            </a:pPr>
            <a:r>
              <a:rPr lang="ar-SA" sz="3600" b="1" dirty="0" smtClean="0">
                <a:solidFill>
                  <a:srgbClr val="FF0000"/>
                </a:solidFill>
                <a:latin typeface="ts3a"/>
                <a:ea typeface="Times New Roman" panose="02020603050405020304" pitchFamily="18" charset="0"/>
                <a:cs typeface="AdvertisingBold" pitchFamily="2" charset="-78"/>
              </a:rPr>
              <a:t>أ</a:t>
            </a:r>
            <a:r>
              <a:rPr lang="ar-IQ" sz="3600" b="1" dirty="0" smtClean="0">
                <a:solidFill>
                  <a:srgbClr val="FF0000"/>
                </a:solidFill>
                <a:latin typeface="ts3a"/>
                <a:ea typeface="Times New Roman" panose="02020603050405020304" pitchFamily="18" charset="0"/>
                <a:cs typeface="AdvertisingBold" pitchFamily="2" charset="-78"/>
              </a:rPr>
              <a:t>نواع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
        <p:nvSpPr>
          <p:cNvPr id="6" name="مستطيل 5"/>
          <p:cNvSpPr/>
          <p:nvPr/>
        </p:nvSpPr>
        <p:spPr>
          <a:xfrm>
            <a:off x="371673" y="930925"/>
            <a:ext cx="7521611" cy="646331"/>
          </a:xfrm>
          <a:prstGeom prst="rect">
            <a:avLst/>
          </a:prstGeom>
        </p:spPr>
        <p:txBody>
          <a:bodyPr wrap="none">
            <a:spAutoFit/>
          </a:bodyPr>
          <a:lstStyle/>
          <a:p>
            <a:pPr algn="r" rtl="1">
              <a:spcAft>
                <a:spcPts val="0"/>
              </a:spcAft>
            </a:pPr>
            <a:r>
              <a:rPr lang="en-US" sz="3200" b="1" dirty="0">
                <a:solidFill>
                  <a:srgbClr val="FF0000"/>
                </a:solidFill>
                <a:latin typeface="ts3a"/>
                <a:ea typeface="Times New Roman" panose="02020603050405020304" pitchFamily="18" charset="0"/>
              </a:rPr>
              <a:t>Organic Light-Emitting </a:t>
            </a:r>
            <a:r>
              <a:rPr lang="en-US" sz="3200" b="1" dirty="0" smtClean="0">
                <a:solidFill>
                  <a:srgbClr val="FF0000"/>
                </a:solidFill>
                <a:latin typeface="ts3a"/>
                <a:ea typeface="Times New Roman" panose="02020603050405020304" pitchFamily="18" charset="0"/>
              </a:rPr>
              <a:t>Diode - </a:t>
            </a:r>
            <a:r>
              <a:rPr lang="en-US" sz="3600" b="1" dirty="0" smtClean="0">
                <a:solidFill>
                  <a:srgbClr val="0070C0"/>
                </a:solidFill>
                <a:latin typeface="ts3a"/>
                <a:ea typeface="Times New Roman" panose="02020603050405020304" pitchFamily="18" charset="0"/>
              </a:rPr>
              <a:t>OLED</a:t>
            </a:r>
            <a:endParaRPr lang="en-US" sz="3200" b="1" dirty="0">
              <a:solidFill>
                <a:srgbClr val="0070C0"/>
              </a:solidFill>
              <a:latin typeface="Times New Roman" panose="02020603050405020304" pitchFamily="18" charset="0"/>
              <a:ea typeface="Times New Roman" panose="02020603050405020304" pitchFamily="18" charset="0"/>
            </a:endParaRPr>
          </a:p>
        </p:txBody>
      </p:sp>
      <p:sp>
        <p:nvSpPr>
          <p:cNvPr id="7" name="مستطيل 6"/>
          <p:cNvSpPr/>
          <p:nvPr/>
        </p:nvSpPr>
        <p:spPr>
          <a:xfrm>
            <a:off x="5601680" y="1596348"/>
            <a:ext cx="6477000" cy="4401205"/>
          </a:xfrm>
          <a:prstGeom prst="rect">
            <a:avLst/>
          </a:prstGeom>
        </p:spPr>
        <p:txBody>
          <a:bodyPr wrap="square">
            <a:spAutoFit/>
          </a:bodyPr>
          <a:lstStyle/>
          <a:p>
            <a:pPr algn="just" rtl="1"/>
            <a:r>
              <a:rPr lang="ar-IQ" sz="2800" b="1" dirty="0"/>
              <a:t>شاشة OLED </a:t>
            </a:r>
            <a:r>
              <a:rPr lang="ar-IQ" sz="2800" b="1" dirty="0" smtClean="0"/>
              <a:t>ظهرت عام 2013 وهي </a:t>
            </a:r>
            <a:r>
              <a:rPr lang="ar-IQ" sz="2800" b="1" dirty="0"/>
              <a:t>شاشة LCD تعتمد في إضاءتها على </a:t>
            </a:r>
            <a:r>
              <a:rPr lang="ar-IQ" sz="2800" b="1" dirty="0" err="1" smtClean="0"/>
              <a:t>الدايود</a:t>
            </a:r>
            <a:r>
              <a:rPr lang="ar-IQ" sz="2800" b="1" dirty="0" smtClean="0"/>
              <a:t> </a:t>
            </a:r>
            <a:r>
              <a:rPr lang="ar-IQ" sz="2800" b="1" dirty="0"/>
              <a:t>الضوئي العضوي (</a:t>
            </a:r>
            <a:r>
              <a:rPr lang="ar-IQ" sz="2800" b="1" dirty="0" err="1"/>
              <a:t>الليد</a:t>
            </a:r>
            <a:r>
              <a:rPr lang="ar-IQ" sz="2800" b="1" dirty="0"/>
              <a:t> العضوي) ويتكون من مواد عضوية </a:t>
            </a:r>
            <a:r>
              <a:rPr lang="ar-IQ" sz="2800" b="1" dirty="0" smtClean="0"/>
              <a:t>من طبقتين </a:t>
            </a:r>
            <a:r>
              <a:rPr lang="ar-IQ" sz="2800" b="1" dirty="0" smtClean="0"/>
              <a:t>أو ثلاثة </a:t>
            </a:r>
            <a:r>
              <a:rPr lang="ar-IQ" sz="2800" b="1" dirty="0"/>
              <a:t>وحين تتعرض لتيار كهربائي </a:t>
            </a:r>
            <a:r>
              <a:rPr lang="ar-IQ" sz="2800" b="1" dirty="0" smtClean="0"/>
              <a:t>مستمر تصبح </a:t>
            </a:r>
            <a:r>
              <a:rPr lang="ar-IQ" sz="2800" b="1" dirty="0"/>
              <a:t>مشعة ويمكن صبغها بالألوان للحصول على الوان مختلفة من الأضواء</a:t>
            </a:r>
            <a:r>
              <a:rPr lang="ar-IQ" sz="2800" b="1" dirty="0" smtClean="0"/>
              <a:t>. تتميز هذه </a:t>
            </a:r>
            <a:r>
              <a:rPr lang="ar-IQ" sz="2800" b="1" dirty="0" smtClean="0"/>
              <a:t>اللدات </a:t>
            </a:r>
            <a:r>
              <a:rPr lang="ar-IQ" sz="2800" b="1" dirty="0" smtClean="0"/>
              <a:t>بصغر حجمها ( بحجم البكسل) </a:t>
            </a:r>
            <a:r>
              <a:rPr lang="ar-IQ" sz="2800" b="1" dirty="0"/>
              <a:t>وبمرونتها</a:t>
            </a:r>
            <a:r>
              <a:rPr lang="ar-IQ" sz="2800" b="1" dirty="0" smtClean="0"/>
              <a:t>!.</a:t>
            </a:r>
          </a:p>
          <a:p>
            <a:pPr algn="just" rtl="1"/>
            <a:r>
              <a:rPr lang="ar-IQ" sz="2800" b="1" dirty="0" smtClean="0"/>
              <a:t> </a:t>
            </a:r>
            <a:r>
              <a:rPr lang="ar-IQ" sz="2800" b="1" dirty="0"/>
              <a:t>عند إيقاف تشغيل بكسل </a:t>
            </a:r>
            <a:r>
              <a:rPr lang="en-US" sz="2800" b="1" dirty="0"/>
              <a:t>OLED ، </a:t>
            </a:r>
            <a:r>
              <a:rPr lang="ar-IQ" sz="2800" b="1" dirty="0"/>
              <a:t>يتم إيقاف تشغيله تمامًا - أسود تمامًا</a:t>
            </a:r>
            <a:r>
              <a:rPr lang="ar-IQ" sz="2800" b="1" dirty="0" smtClean="0"/>
              <a:t>.</a:t>
            </a:r>
            <a:r>
              <a:rPr lang="en-US" sz="2800" b="1" dirty="0" smtClean="0"/>
              <a:t> </a:t>
            </a:r>
            <a:r>
              <a:rPr lang="ar-IQ" sz="2800" b="1" dirty="0"/>
              <a:t>تُعد </a:t>
            </a:r>
            <a:r>
              <a:rPr lang="en-US" sz="2800" b="1" dirty="0"/>
              <a:t>LG </a:t>
            </a:r>
            <a:r>
              <a:rPr lang="ar-IQ" sz="2800" b="1" dirty="0"/>
              <a:t>حاليًا المُصنِّع الوحيد للوحات </a:t>
            </a:r>
            <a:r>
              <a:rPr lang="en-US" sz="2800" b="1" dirty="0" smtClean="0"/>
              <a:t> OLED </a:t>
            </a:r>
            <a:r>
              <a:rPr lang="ar-IQ" sz="2800" b="1" dirty="0"/>
              <a:t>لأجهزة التلفزيون.</a:t>
            </a:r>
          </a:p>
        </p:txBody>
      </p:sp>
      <p:pic>
        <p:nvPicPr>
          <p:cNvPr id="12" name="Picture 2" descr="LCD LED vs OLED - T7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78" y="1981200"/>
            <a:ext cx="5206947" cy="328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21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13</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8597024" y="862795"/>
            <a:ext cx="3201518" cy="646331"/>
          </a:xfrm>
          <a:prstGeom prst="rect">
            <a:avLst/>
          </a:prstGeom>
        </p:spPr>
        <p:txBody>
          <a:bodyPr wrap="none">
            <a:spAutoFit/>
          </a:bodyPr>
          <a:lstStyle/>
          <a:p>
            <a:pPr algn="r" rtl="1">
              <a:spcAft>
                <a:spcPts val="0"/>
              </a:spcAft>
            </a:pPr>
            <a:r>
              <a:rPr lang="ar-SA" sz="3600" b="1" dirty="0" smtClean="0">
                <a:solidFill>
                  <a:srgbClr val="FF0000"/>
                </a:solidFill>
                <a:latin typeface="ts3a"/>
                <a:ea typeface="Times New Roman" panose="02020603050405020304" pitchFamily="18" charset="0"/>
                <a:cs typeface="AdvertisingBold" pitchFamily="2" charset="-78"/>
              </a:rPr>
              <a:t>أ</a:t>
            </a:r>
            <a:r>
              <a:rPr lang="ar-IQ" sz="3600" b="1" dirty="0" smtClean="0">
                <a:solidFill>
                  <a:srgbClr val="FF0000"/>
                </a:solidFill>
                <a:latin typeface="ts3a"/>
                <a:ea typeface="Times New Roman" panose="02020603050405020304" pitchFamily="18" charset="0"/>
                <a:cs typeface="AdvertisingBold" pitchFamily="2" charset="-78"/>
              </a:rPr>
              <a:t>نواع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
        <p:nvSpPr>
          <p:cNvPr id="8" name="مربع نص 7"/>
          <p:cNvSpPr txBox="1"/>
          <p:nvPr/>
        </p:nvSpPr>
        <p:spPr>
          <a:xfrm>
            <a:off x="6111240" y="2559728"/>
            <a:ext cx="5967440" cy="3046988"/>
          </a:xfrm>
          <a:prstGeom prst="rect">
            <a:avLst/>
          </a:prstGeom>
          <a:noFill/>
        </p:spPr>
        <p:txBody>
          <a:bodyPr wrap="square" rtlCol="1">
            <a:spAutoFit/>
          </a:bodyPr>
          <a:lstStyle/>
          <a:p>
            <a:pPr marL="457200" indent="-457200" algn="just" rtl="1">
              <a:lnSpc>
                <a:spcPct val="150000"/>
              </a:lnSpc>
              <a:buFont typeface="Wingdings" panose="05000000000000000000" pitchFamily="2" charset="2"/>
              <a:buChar char="ü"/>
            </a:pPr>
            <a:r>
              <a:rPr lang="ar-IQ" sz="3200" dirty="0">
                <a:solidFill>
                  <a:srgbClr val="7030A0"/>
                </a:solidFill>
              </a:rPr>
              <a:t>رقيقة وخفيفة </a:t>
            </a:r>
            <a:r>
              <a:rPr lang="ar-IQ" sz="3200" dirty="0" smtClean="0">
                <a:solidFill>
                  <a:srgbClr val="7030A0"/>
                </a:solidFill>
              </a:rPr>
              <a:t>الوزن. </a:t>
            </a:r>
          </a:p>
          <a:p>
            <a:pPr marL="457200" indent="-457200" algn="just" rtl="1">
              <a:lnSpc>
                <a:spcPct val="150000"/>
              </a:lnSpc>
              <a:buFont typeface="Wingdings" panose="05000000000000000000" pitchFamily="2" charset="2"/>
              <a:buChar char="ü"/>
            </a:pPr>
            <a:r>
              <a:rPr lang="ar-IQ" sz="3200" dirty="0" smtClean="0">
                <a:solidFill>
                  <a:srgbClr val="7030A0"/>
                </a:solidFill>
              </a:rPr>
              <a:t>تقدم </a:t>
            </a:r>
            <a:r>
              <a:rPr lang="ar-IQ" sz="3200" dirty="0">
                <a:solidFill>
                  <a:srgbClr val="7030A0"/>
                </a:solidFill>
              </a:rPr>
              <a:t>تباينًا مذهلاً لا يعلى عليه في السوق</a:t>
            </a:r>
            <a:r>
              <a:rPr lang="ar-IQ" sz="3200" dirty="0" smtClean="0">
                <a:solidFill>
                  <a:srgbClr val="7030A0"/>
                </a:solidFill>
              </a:rPr>
              <a:t>.</a:t>
            </a:r>
          </a:p>
          <a:p>
            <a:pPr marL="457200" indent="-457200" algn="just" rtl="1">
              <a:lnSpc>
                <a:spcPct val="150000"/>
              </a:lnSpc>
              <a:buFont typeface="Wingdings" panose="05000000000000000000" pitchFamily="2" charset="2"/>
              <a:buChar char="ü"/>
            </a:pPr>
            <a:r>
              <a:rPr lang="ar-IQ" sz="3200" dirty="0">
                <a:solidFill>
                  <a:srgbClr val="7030A0"/>
                </a:solidFill>
              </a:rPr>
              <a:t>مستوياتها السوداء </a:t>
            </a:r>
            <a:r>
              <a:rPr lang="ar-IQ" sz="3200" dirty="0" smtClean="0">
                <a:solidFill>
                  <a:srgbClr val="7030A0"/>
                </a:solidFill>
              </a:rPr>
              <a:t>مثالية </a:t>
            </a:r>
            <a:r>
              <a:rPr lang="ar-IQ" sz="3200" dirty="0">
                <a:solidFill>
                  <a:srgbClr val="7030A0"/>
                </a:solidFill>
              </a:rPr>
              <a:t>وألوانها </a:t>
            </a:r>
            <a:r>
              <a:rPr lang="ar-IQ" sz="3200" dirty="0" smtClean="0">
                <a:solidFill>
                  <a:srgbClr val="7030A0"/>
                </a:solidFill>
              </a:rPr>
              <a:t>ممتازة.</a:t>
            </a:r>
            <a:endParaRPr lang="ar-IQ" sz="3200" dirty="0">
              <a:solidFill>
                <a:srgbClr val="7030A0"/>
              </a:solidFill>
            </a:endParaRPr>
          </a:p>
          <a:p>
            <a:pPr algn="just" rtl="1">
              <a:lnSpc>
                <a:spcPct val="150000"/>
              </a:lnSpc>
            </a:pPr>
            <a:endParaRPr lang="ar-IQ" sz="3200" dirty="0">
              <a:solidFill>
                <a:srgbClr val="7030A0"/>
              </a:solidFill>
            </a:endParaRPr>
          </a:p>
        </p:txBody>
      </p:sp>
      <p:sp>
        <p:nvSpPr>
          <p:cNvPr id="9" name="مربع نص 8"/>
          <p:cNvSpPr txBox="1"/>
          <p:nvPr/>
        </p:nvSpPr>
        <p:spPr>
          <a:xfrm>
            <a:off x="1572271" y="2472779"/>
            <a:ext cx="2699783" cy="584775"/>
          </a:xfrm>
          <a:prstGeom prst="rect">
            <a:avLst/>
          </a:prstGeom>
          <a:noFill/>
        </p:spPr>
        <p:txBody>
          <a:bodyPr wrap="square" rtlCol="1">
            <a:spAutoFit/>
          </a:bodyPr>
          <a:lstStyle/>
          <a:p>
            <a:pPr marL="285750" indent="-285750" algn="r" rtl="1">
              <a:buFont typeface="Wingdings" panose="05000000000000000000" pitchFamily="2" charset="2"/>
              <a:buChar char="v"/>
            </a:pPr>
            <a:r>
              <a:rPr lang="ar-IQ" sz="3200" dirty="0" smtClean="0"/>
              <a:t>ارتفاع السعر.</a:t>
            </a:r>
          </a:p>
        </p:txBody>
      </p:sp>
      <p:sp>
        <p:nvSpPr>
          <p:cNvPr id="10" name="مستطيل 9"/>
          <p:cNvSpPr/>
          <p:nvPr/>
        </p:nvSpPr>
        <p:spPr>
          <a:xfrm>
            <a:off x="9745265" y="1728661"/>
            <a:ext cx="1782860" cy="646331"/>
          </a:xfrm>
          <a:prstGeom prst="rect">
            <a:avLst/>
          </a:prstGeom>
        </p:spPr>
        <p:txBody>
          <a:bodyPr wrap="none">
            <a:spAutoFit/>
          </a:bodyPr>
          <a:lstStyle/>
          <a:p>
            <a:pPr algn="just" rtl="1"/>
            <a:r>
              <a:rPr lang="ar-IQ" sz="3600" b="1" dirty="0"/>
              <a:t>الإيجابيات:</a:t>
            </a:r>
          </a:p>
        </p:txBody>
      </p:sp>
      <p:sp>
        <p:nvSpPr>
          <p:cNvPr id="11" name="مستطيل 10"/>
          <p:cNvSpPr/>
          <p:nvPr/>
        </p:nvSpPr>
        <p:spPr>
          <a:xfrm>
            <a:off x="2537168" y="1728660"/>
            <a:ext cx="1595310" cy="646331"/>
          </a:xfrm>
          <a:prstGeom prst="rect">
            <a:avLst/>
          </a:prstGeom>
        </p:spPr>
        <p:txBody>
          <a:bodyPr wrap="none">
            <a:spAutoFit/>
          </a:bodyPr>
          <a:lstStyle/>
          <a:p>
            <a:pPr algn="r" rtl="1"/>
            <a:r>
              <a:rPr lang="ar-IQ" sz="3600" b="1" dirty="0"/>
              <a:t>السلبيات:</a:t>
            </a:r>
          </a:p>
        </p:txBody>
      </p:sp>
      <p:sp>
        <p:nvSpPr>
          <p:cNvPr id="12" name="مستطيل 11"/>
          <p:cNvSpPr/>
          <p:nvPr/>
        </p:nvSpPr>
        <p:spPr>
          <a:xfrm>
            <a:off x="371673" y="930925"/>
            <a:ext cx="7521611" cy="646331"/>
          </a:xfrm>
          <a:prstGeom prst="rect">
            <a:avLst/>
          </a:prstGeom>
        </p:spPr>
        <p:txBody>
          <a:bodyPr wrap="none">
            <a:spAutoFit/>
          </a:bodyPr>
          <a:lstStyle/>
          <a:p>
            <a:pPr algn="r" rtl="1">
              <a:spcAft>
                <a:spcPts val="0"/>
              </a:spcAft>
            </a:pPr>
            <a:r>
              <a:rPr lang="en-US" sz="3200" b="1" dirty="0">
                <a:solidFill>
                  <a:srgbClr val="FF0000"/>
                </a:solidFill>
                <a:latin typeface="ts3a"/>
                <a:ea typeface="Times New Roman" panose="02020603050405020304" pitchFamily="18" charset="0"/>
              </a:rPr>
              <a:t>Organic Light-Emitting </a:t>
            </a:r>
            <a:r>
              <a:rPr lang="en-US" sz="3200" b="1" dirty="0" smtClean="0">
                <a:solidFill>
                  <a:srgbClr val="FF0000"/>
                </a:solidFill>
                <a:latin typeface="ts3a"/>
                <a:ea typeface="Times New Roman" panose="02020603050405020304" pitchFamily="18" charset="0"/>
              </a:rPr>
              <a:t>Diode - </a:t>
            </a:r>
            <a:r>
              <a:rPr lang="en-US" sz="3600" b="1" dirty="0" smtClean="0">
                <a:solidFill>
                  <a:srgbClr val="0070C0"/>
                </a:solidFill>
                <a:latin typeface="ts3a"/>
                <a:ea typeface="Times New Roman" panose="02020603050405020304" pitchFamily="18" charset="0"/>
              </a:rPr>
              <a:t>OLED</a:t>
            </a:r>
            <a:endParaRPr lang="en-US" sz="3200" b="1"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250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75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7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7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14</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8590229" y="950017"/>
            <a:ext cx="3201518" cy="646331"/>
          </a:xfrm>
          <a:prstGeom prst="rect">
            <a:avLst/>
          </a:prstGeom>
        </p:spPr>
        <p:txBody>
          <a:bodyPr wrap="none">
            <a:spAutoFit/>
          </a:bodyPr>
          <a:lstStyle/>
          <a:p>
            <a:pPr algn="r" rtl="1">
              <a:spcAft>
                <a:spcPts val="0"/>
              </a:spcAft>
            </a:pPr>
            <a:r>
              <a:rPr lang="ar-SA" sz="3600" b="1" dirty="0" smtClean="0">
                <a:solidFill>
                  <a:srgbClr val="FF0000"/>
                </a:solidFill>
                <a:latin typeface="ts3a"/>
                <a:ea typeface="Times New Roman" panose="02020603050405020304" pitchFamily="18" charset="0"/>
                <a:cs typeface="AdvertisingBold" pitchFamily="2" charset="-78"/>
              </a:rPr>
              <a:t>أ</a:t>
            </a:r>
            <a:r>
              <a:rPr lang="ar-IQ" sz="3600" b="1" dirty="0" smtClean="0">
                <a:solidFill>
                  <a:srgbClr val="FF0000"/>
                </a:solidFill>
                <a:latin typeface="ts3a"/>
                <a:ea typeface="Times New Roman" panose="02020603050405020304" pitchFamily="18" charset="0"/>
                <a:cs typeface="AdvertisingBold" pitchFamily="2" charset="-78"/>
              </a:rPr>
              <a:t>نواع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
        <p:nvSpPr>
          <p:cNvPr id="7" name="مستطيل 6"/>
          <p:cNvSpPr/>
          <p:nvPr/>
        </p:nvSpPr>
        <p:spPr>
          <a:xfrm>
            <a:off x="235418" y="930925"/>
            <a:ext cx="7657866" cy="646331"/>
          </a:xfrm>
          <a:prstGeom prst="rect">
            <a:avLst/>
          </a:prstGeom>
        </p:spPr>
        <p:txBody>
          <a:bodyPr wrap="none">
            <a:spAutoFit/>
          </a:bodyPr>
          <a:lstStyle/>
          <a:p>
            <a:pPr algn="r" rtl="1">
              <a:spcAft>
                <a:spcPts val="0"/>
              </a:spcAft>
            </a:pPr>
            <a:r>
              <a:rPr lang="en-US" sz="3200" b="1" dirty="0">
                <a:solidFill>
                  <a:srgbClr val="FF0000"/>
                </a:solidFill>
                <a:latin typeface="ts3a"/>
                <a:ea typeface="Times New Roman" panose="02020603050405020304" pitchFamily="18" charset="0"/>
              </a:rPr>
              <a:t>Quantum Light-Emitting Diode- </a:t>
            </a:r>
            <a:r>
              <a:rPr lang="en-US" sz="3600" b="1" dirty="0" smtClean="0">
                <a:solidFill>
                  <a:srgbClr val="0070C0"/>
                </a:solidFill>
                <a:latin typeface="ts3a"/>
                <a:ea typeface="Times New Roman" panose="02020603050405020304" pitchFamily="18" charset="0"/>
              </a:rPr>
              <a:t>QLED</a:t>
            </a:r>
            <a:endParaRPr lang="en-US" sz="3200" b="1" dirty="0">
              <a:solidFill>
                <a:srgbClr val="0070C0"/>
              </a:solidFill>
              <a:latin typeface="Times New Roman" panose="02020603050405020304" pitchFamily="18" charset="0"/>
              <a:ea typeface="Times New Roman" panose="02020603050405020304" pitchFamily="18" charset="0"/>
            </a:endParaRPr>
          </a:p>
        </p:txBody>
      </p:sp>
      <p:sp>
        <p:nvSpPr>
          <p:cNvPr id="8" name="مستطيل 7"/>
          <p:cNvSpPr/>
          <p:nvPr/>
        </p:nvSpPr>
        <p:spPr>
          <a:xfrm>
            <a:off x="4572000" y="1441262"/>
            <a:ext cx="7506680" cy="4832092"/>
          </a:xfrm>
          <a:prstGeom prst="rect">
            <a:avLst/>
          </a:prstGeom>
        </p:spPr>
        <p:txBody>
          <a:bodyPr wrap="square">
            <a:spAutoFit/>
          </a:bodyPr>
          <a:lstStyle/>
          <a:p>
            <a:pPr algn="just" rtl="1"/>
            <a:r>
              <a:rPr lang="ar-IQ" sz="2800" dirty="0" smtClean="0"/>
              <a:t>تم تصنيعه من قبل </a:t>
            </a:r>
            <a:r>
              <a:rPr lang="en-US" sz="2800" dirty="0" smtClean="0"/>
              <a:t>Samsung</a:t>
            </a:r>
            <a:r>
              <a:rPr lang="ar-IQ" sz="2800" dirty="0" smtClean="0"/>
              <a:t> ويشبه </a:t>
            </a:r>
            <a:r>
              <a:rPr lang="ar-IQ" sz="2800" dirty="0"/>
              <a:t>تمامًا تلفزيون LED العادي ويستخدم جزيئات نانوية صغيرة تعمل على </a:t>
            </a:r>
            <a:r>
              <a:rPr lang="ar-IQ" sz="2800" b="1" dirty="0"/>
              <a:t>تحسين اللون </a:t>
            </a:r>
            <a:r>
              <a:rPr lang="ar-IQ" sz="2800" b="1" dirty="0">
                <a:solidFill>
                  <a:srgbClr val="7030A0"/>
                </a:solidFill>
              </a:rPr>
              <a:t>والسطوع</a:t>
            </a:r>
            <a:r>
              <a:rPr lang="ar-IQ" sz="2800" dirty="0"/>
              <a:t> بشكل كبير عند مقارنتها بمؤشر </a:t>
            </a:r>
            <a:r>
              <a:rPr lang="en-US" sz="2800" dirty="0" smtClean="0"/>
              <a:t>LED</a:t>
            </a:r>
            <a:r>
              <a:rPr lang="ar-IQ" sz="2800" dirty="0" smtClean="0"/>
              <a:t>. ويستخدم </a:t>
            </a:r>
            <a:r>
              <a:rPr lang="ar-IQ" sz="2800" dirty="0"/>
              <a:t>نظام ذكي </a:t>
            </a:r>
            <a:r>
              <a:rPr lang="ar-IQ" sz="2800" dirty="0" smtClean="0"/>
              <a:t>يعتمد </a:t>
            </a:r>
            <a:r>
              <a:rPr lang="ar-IQ" sz="2800" dirty="0"/>
              <a:t>على مزيج من تعتيم الإضاءة الخلفية </a:t>
            </a:r>
            <a:r>
              <a:rPr lang="en-US" sz="2800" dirty="0"/>
              <a:t>LED </a:t>
            </a:r>
            <a:r>
              <a:rPr lang="ar-IQ" sz="2800" dirty="0" smtClean="0"/>
              <a:t> واستخدام المصاريع (</a:t>
            </a:r>
            <a:r>
              <a:rPr lang="en-US" sz="2800" dirty="0"/>
              <a:t>shutters </a:t>
            </a:r>
            <a:r>
              <a:rPr lang="ar-IQ" sz="2800" dirty="0" smtClean="0"/>
              <a:t>) </a:t>
            </a:r>
            <a:r>
              <a:rPr lang="ar-IQ" sz="2800" dirty="0"/>
              <a:t>لحجب الضوء المتبقي لإنتاج ألوان سوداء حقيقية </a:t>
            </a:r>
            <a:r>
              <a:rPr lang="ar-IQ" sz="2800" dirty="0" smtClean="0"/>
              <a:t>، وتباينها اقل </a:t>
            </a:r>
            <a:r>
              <a:rPr lang="ar-IQ" sz="2800" dirty="0"/>
              <a:t>من سابقتها </a:t>
            </a:r>
            <a:r>
              <a:rPr lang="ar-IQ" sz="2800" dirty="0" smtClean="0"/>
              <a:t>حيث تعاني من  </a:t>
            </a:r>
            <a:r>
              <a:rPr lang="ar-IQ" sz="2800" dirty="0"/>
              <a:t>"نزيف الضوء" ، حيث ينسكب الضوء على ما يُفترض أن يكون قسمًا أسود من </a:t>
            </a:r>
            <a:r>
              <a:rPr lang="ar-IQ" sz="2800" dirty="0" smtClean="0"/>
              <a:t>الشاشة. وبسبب </a:t>
            </a:r>
            <a:r>
              <a:rPr lang="ar-IQ" sz="2800" dirty="0"/>
              <a:t>قدرة نقطة الكم على زيادة </a:t>
            </a:r>
            <a:r>
              <a:rPr lang="ar-IQ" sz="2800" dirty="0" smtClean="0"/>
              <a:t>الضوء </a:t>
            </a:r>
            <a:r>
              <a:rPr lang="ar-IQ" sz="2800" dirty="0"/>
              <a:t>إلى أقصى حد من خلال إنتاج درجات أكثر إشراقًا في طيف الألوان دون فقدان التشبع وستحصل على شاشة أكثر </a:t>
            </a:r>
            <a:r>
              <a:rPr lang="ar-IQ" sz="2800" b="1" dirty="0"/>
              <a:t>سطوعًا</a:t>
            </a:r>
            <a:r>
              <a:rPr lang="ar-IQ" sz="2800" dirty="0"/>
              <a:t> بما يكفي لتظهر بوضوح في معظم الغرف ذات الإضاءة الساطعة.</a:t>
            </a:r>
          </a:p>
        </p:txBody>
      </p:sp>
      <p:pic>
        <p:nvPicPr>
          <p:cNvPr id="9" name="صورة 8"/>
          <p:cNvPicPr>
            <a:picLocks noChangeAspect="1"/>
          </p:cNvPicPr>
          <p:nvPr/>
        </p:nvPicPr>
        <p:blipFill>
          <a:blip r:embed="rId2"/>
          <a:stretch>
            <a:fillRect/>
          </a:stretch>
        </p:blipFill>
        <p:spPr>
          <a:xfrm>
            <a:off x="625009" y="1577256"/>
            <a:ext cx="3787263" cy="4641034"/>
          </a:xfrm>
          <a:prstGeom prst="rect">
            <a:avLst/>
          </a:prstGeom>
        </p:spPr>
      </p:pic>
    </p:spTree>
    <p:extLst>
      <p:ext uri="{BB962C8B-B14F-4D97-AF65-F5344CB8AC3E}">
        <p14:creationId xmlns:p14="http://schemas.microsoft.com/office/powerpoint/2010/main" val="78072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15</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8597024" y="862795"/>
            <a:ext cx="3201518" cy="646331"/>
          </a:xfrm>
          <a:prstGeom prst="rect">
            <a:avLst/>
          </a:prstGeom>
        </p:spPr>
        <p:txBody>
          <a:bodyPr wrap="none">
            <a:spAutoFit/>
          </a:bodyPr>
          <a:lstStyle/>
          <a:p>
            <a:pPr algn="r" rtl="1">
              <a:spcAft>
                <a:spcPts val="0"/>
              </a:spcAft>
            </a:pPr>
            <a:r>
              <a:rPr lang="ar-SA" sz="3600" b="1" dirty="0" smtClean="0">
                <a:solidFill>
                  <a:srgbClr val="FF0000"/>
                </a:solidFill>
                <a:latin typeface="ts3a"/>
                <a:ea typeface="Times New Roman" panose="02020603050405020304" pitchFamily="18" charset="0"/>
                <a:cs typeface="AdvertisingBold" pitchFamily="2" charset="-78"/>
              </a:rPr>
              <a:t>أ</a:t>
            </a:r>
            <a:r>
              <a:rPr lang="ar-IQ" sz="3600" b="1" dirty="0" smtClean="0">
                <a:solidFill>
                  <a:srgbClr val="FF0000"/>
                </a:solidFill>
                <a:latin typeface="ts3a"/>
                <a:ea typeface="Times New Roman" panose="02020603050405020304" pitchFamily="18" charset="0"/>
                <a:cs typeface="AdvertisingBold" pitchFamily="2" charset="-78"/>
              </a:rPr>
              <a:t>نواع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
        <p:nvSpPr>
          <p:cNvPr id="8" name="مربع نص 7"/>
          <p:cNvSpPr txBox="1"/>
          <p:nvPr/>
        </p:nvSpPr>
        <p:spPr>
          <a:xfrm>
            <a:off x="6111240" y="2559728"/>
            <a:ext cx="5967440" cy="2554545"/>
          </a:xfrm>
          <a:prstGeom prst="rect">
            <a:avLst/>
          </a:prstGeom>
          <a:noFill/>
        </p:spPr>
        <p:txBody>
          <a:bodyPr wrap="square" rtlCol="1">
            <a:spAutoFit/>
          </a:bodyPr>
          <a:lstStyle/>
          <a:p>
            <a:pPr marL="457200" indent="-457200" algn="just" rtl="1">
              <a:buFont typeface="Wingdings" panose="05000000000000000000" pitchFamily="2" charset="2"/>
              <a:buChar char="ü"/>
            </a:pPr>
            <a:r>
              <a:rPr lang="ar-IQ" sz="3200" dirty="0">
                <a:solidFill>
                  <a:srgbClr val="7030A0"/>
                </a:solidFill>
              </a:rPr>
              <a:t>رقيقة وخفيفة </a:t>
            </a:r>
            <a:r>
              <a:rPr lang="ar-IQ" sz="3200" dirty="0" smtClean="0">
                <a:solidFill>
                  <a:srgbClr val="7030A0"/>
                </a:solidFill>
              </a:rPr>
              <a:t>الوزن.</a:t>
            </a:r>
          </a:p>
          <a:p>
            <a:pPr marL="457200" indent="-457200" algn="just" rtl="1">
              <a:buFont typeface="Wingdings" panose="05000000000000000000" pitchFamily="2" charset="2"/>
              <a:buChar char="ü"/>
            </a:pPr>
            <a:r>
              <a:rPr lang="ar-IQ" sz="3200" dirty="0" smtClean="0">
                <a:solidFill>
                  <a:srgbClr val="7030A0"/>
                </a:solidFill>
              </a:rPr>
              <a:t>سطوع ممتاز.</a:t>
            </a:r>
          </a:p>
          <a:p>
            <a:pPr marL="457200" indent="-457200" algn="just" rtl="1">
              <a:buFont typeface="Wingdings" panose="05000000000000000000" pitchFamily="2" charset="2"/>
              <a:buChar char="ü"/>
            </a:pPr>
            <a:r>
              <a:rPr lang="ar-IQ" sz="3200" dirty="0" smtClean="0">
                <a:solidFill>
                  <a:srgbClr val="7030A0"/>
                </a:solidFill>
              </a:rPr>
              <a:t>سعر مناسب.</a:t>
            </a:r>
          </a:p>
          <a:p>
            <a:pPr marL="457200" indent="-457200" algn="just" rtl="1">
              <a:buFont typeface="Wingdings" panose="05000000000000000000" pitchFamily="2" charset="2"/>
              <a:buChar char="ü"/>
            </a:pPr>
            <a:r>
              <a:rPr lang="ar-IQ" sz="3200" dirty="0" smtClean="0">
                <a:solidFill>
                  <a:srgbClr val="7030A0"/>
                </a:solidFill>
              </a:rPr>
              <a:t>احجام أكبر.</a:t>
            </a:r>
          </a:p>
          <a:p>
            <a:pPr marL="457200" indent="-457200" algn="just" rtl="1">
              <a:buFont typeface="Wingdings" panose="05000000000000000000" pitchFamily="2" charset="2"/>
              <a:buChar char="ü"/>
            </a:pPr>
            <a:endParaRPr lang="ar-IQ" sz="3200" dirty="0">
              <a:solidFill>
                <a:srgbClr val="7030A0"/>
              </a:solidFill>
            </a:endParaRPr>
          </a:p>
        </p:txBody>
      </p:sp>
      <p:sp>
        <p:nvSpPr>
          <p:cNvPr id="9" name="مربع نص 8"/>
          <p:cNvSpPr txBox="1"/>
          <p:nvPr/>
        </p:nvSpPr>
        <p:spPr>
          <a:xfrm>
            <a:off x="371673" y="2559728"/>
            <a:ext cx="5399566" cy="2062103"/>
          </a:xfrm>
          <a:prstGeom prst="rect">
            <a:avLst/>
          </a:prstGeom>
          <a:noFill/>
        </p:spPr>
        <p:txBody>
          <a:bodyPr wrap="square" rtlCol="1">
            <a:spAutoFit/>
          </a:bodyPr>
          <a:lstStyle/>
          <a:p>
            <a:pPr marL="285750" indent="-285750" algn="r" rtl="1">
              <a:buFont typeface="Wingdings" panose="05000000000000000000" pitchFamily="2" charset="2"/>
              <a:buChar char="v"/>
            </a:pPr>
            <a:r>
              <a:rPr lang="ar-IQ" sz="3200" dirty="0" smtClean="0"/>
              <a:t>تباين أقل من </a:t>
            </a:r>
            <a:r>
              <a:rPr lang="en-US" sz="3200" dirty="0" smtClean="0"/>
              <a:t>OLED</a:t>
            </a:r>
            <a:r>
              <a:rPr lang="ar-IQ" sz="3200" dirty="0" smtClean="0"/>
              <a:t> .</a:t>
            </a:r>
          </a:p>
          <a:p>
            <a:pPr marL="285750" indent="-285750" algn="r" rtl="1">
              <a:buFont typeface="Wingdings" panose="05000000000000000000" pitchFamily="2" charset="2"/>
              <a:buChar char="v"/>
            </a:pPr>
            <a:r>
              <a:rPr lang="ar-IQ" sz="3200" dirty="0" smtClean="0"/>
              <a:t>زاوية العرض.</a:t>
            </a:r>
          </a:p>
          <a:p>
            <a:pPr marL="285750" indent="-285750" algn="r" rtl="1">
              <a:buFont typeface="Wingdings" panose="05000000000000000000" pitchFamily="2" charset="2"/>
              <a:buChar char="v"/>
            </a:pPr>
            <a:r>
              <a:rPr lang="ar-IQ" sz="3200" dirty="0" smtClean="0"/>
              <a:t>استهلاك طاقة أكثر.</a:t>
            </a:r>
          </a:p>
          <a:p>
            <a:pPr marL="285750" indent="-285750" algn="r" rtl="1">
              <a:buFont typeface="Wingdings" panose="05000000000000000000" pitchFamily="2" charset="2"/>
              <a:buChar char="v"/>
            </a:pPr>
            <a:endParaRPr lang="ar-IQ" sz="3200" dirty="0" smtClean="0"/>
          </a:p>
        </p:txBody>
      </p:sp>
      <p:sp>
        <p:nvSpPr>
          <p:cNvPr id="10" name="مستطيل 9"/>
          <p:cNvSpPr/>
          <p:nvPr/>
        </p:nvSpPr>
        <p:spPr>
          <a:xfrm>
            <a:off x="9745265" y="1728661"/>
            <a:ext cx="1782860" cy="646331"/>
          </a:xfrm>
          <a:prstGeom prst="rect">
            <a:avLst/>
          </a:prstGeom>
        </p:spPr>
        <p:txBody>
          <a:bodyPr wrap="none">
            <a:spAutoFit/>
          </a:bodyPr>
          <a:lstStyle/>
          <a:p>
            <a:pPr algn="just" rtl="1"/>
            <a:r>
              <a:rPr lang="ar-IQ" sz="3600" b="1" dirty="0"/>
              <a:t>الإيجابيات:</a:t>
            </a:r>
          </a:p>
        </p:txBody>
      </p:sp>
      <p:sp>
        <p:nvSpPr>
          <p:cNvPr id="11" name="مستطيل 10"/>
          <p:cNvSpPr/>
          <p:nvPr/>
        </p:nvSpPr>
        <p:spPr>
          <a:xfrm>
            <a:off x="4013357" y="1735890"/>
            <a:ext cx="1595310" cy="646331"/>
          </a:xfrm>
          <a:prstGeom prst="rect">
            <a:avLst/>
          </a:prstGeom>
        </p:spPr>
        <p:txBody>
          <a:bodyPr wrap="none">
            <a:spAutoFit/>
          </a:bodyPr>
          <a:lstStyle/>
          <a:p>
            <a:pPr algn="r" rtl="1"/>
            <a:r>
              <a:rPr lang="ar-IQ" sz="3600" b="1" dirty="0"/>
              <a:t>السلبيات:</a:t>
            </a:r>
          </a:p>
        </p:txBody>
      </p:sp>
      <p:sp>
        <p:nvSpPr>
          <p:cNvPr id="13" name="مستطيل 12"/>
          <p:cNvSpPr/>
          <p:nvPr/>
        </p:nvSpPr>
        <p:spPr>
          <a:xfrm>
            <a:off x="235418" y="930925"/>
            <a:ext cx="7657866" cy="646331"/>
          </a:xfrm>
          <a:prstGeom prst="rect">
            <a:avLst/>
          </a:prstGeom>
        </p:spPr>
        <p:txBody>
          <a:bodyPr wrap="none">
            <a:spAutoFit/>
          </a:bodyPr>
          <a:lstStyle/>
          <a:p>
            <a:pPr algn="r" rtl="1">
              <a:spcAft>
                <a:spcPts val="0"/>
              </a:spcAft>
            </a:pPr>
            <a:r>
              <a:rPr lang="en-US" sz="3200" b="1" dirty="0">
                <a:solidFill>
                  <a:srgbClr val="FF0000"/>
                </a:solidFill>
                <a:latin typeface="ts3a"/>
                <a:ea typeface="Times New Roman" panose="02020603050405020304" pitchFamily="18" charset="0"/>
              </a:rPr>
              <a:t>Quantum Light-Emitting Diode- </a:t>
            </a:r>
            <a:r>
              <a:rPr lang="en-US" sz="3600" b="1" dirty="0" smtClean="0">
                <a:solidFill>
                  <a:srgbClr val="0070C0"/>
                </a:solidFill>
                <a:latin typeface="ts3a"/>
                <a:ea typeface="Times New Roman" panose="02020603050405020304" pitchFamily="18" charset="0"/>
              </a:rPr>
              <a:t>QLED</a:t>
            </a:r>
            <a:endParaRPr lang="en-US" sz="3200" b="1"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11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childTnLst>
                          </p:cTn>
                        </p:par>
                        <p:par>
                          <p:cTn id="11" fill="hold">
                            <p:stCondLst>
                              <p:cond delay="500"/>
                            </p:stCondLst>
                            <p:childTnLst>
                              <p:par>
                                <p:cTn id="12" presetID="22" presetClass="entr" presetSubtype="1" fill="hold" grpId="0"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16</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12" name="مستطيل 11"/>
          <p:cNvSpPr/>
          <p:nvPr/>
        </p:nvSpPr>
        <p:spPr>
          <a:xfrm>
            <a:off x="8877550" y="862795"/>
            <a:ext cx="2920992" cy="646331"/>
          </a:xfrm>
          <a:prstGeom prst="rect">
            <a:avLst/>
          </a:prstGeom>
        </p:spPr>
        <p:txBody>
          <a:bodyPr wrap="none">
            <a:spAutoFit/>
          </a:bodyPr>
          <a:lstStyle/>
          <a:p>
            <a:pPr algn="r" rtl="1">
              <a:spcAft>
                <a:spcPts val="0"/>
              </a:spcAft>
            </a:pPr>
            <a:r>
              <a:rPr lang="ar-IQ" sz="3600" b="1" dirty="0" smtClean="0">
                <a:solidFill>
                  <a:srgbClr val="FF0000"/>
                </a:solidFill>
                <a:latin typeface="ts3a"/>
                <a:ea typeface="Times New Roman" panose="02020603050405020304" pitchFamily="18" charset="0"/>
                <a:cs typeface="AdvertisingBold" pitchFamily="2" charset="-78"/>
              </a:rPr>
              <a:t>دقة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pic>
        <p:nvPicPr>
          <p:cNvPr id="5122" name="Picture 2" descr="انواع دقة الشاشة – ليد صن ايجيبت للشاشات العرض العملاق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81" y="1307363"/>
            <a:ext cx="8323769" cy="4772456"/>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8985359" y="1509126"/>
            <a:ext cx="2359741" cy="584775"/>
          </a:xfrm>
          <a:prstGeom prst="rect">
            <a:avLst/>
          </a:prstGeom>
          <a:noFill/>
        </p:spPr>
        <p:txBody>
          <a:bodyPr wrap="square" rtlCol="1">
            <a:spAutoFit/>
          </a:bodyPr>
          <a:lstStyle/>
          <a:p>
            <a:r>
              <a:rPr lang="en-US" sz="3200" b="1" dirty="0" smtClean="0"/>
              <a:t>SD: 720*480</a:t>
            </a:r>
            <a:endParaRPr lang="ar-IQ" sz="3200" b="1" dirty="0"/>
          </a:p>
        </p:txBody>
      </p:sp>
      <p:sp>
        <p:nvSpPr>
          <p:cNvPr id="8" name="مربع نص 7"/>
          <p:cNvSpPr txBox="1"/>
          <p:nvPr/>
        </p:nvSpPr>
        <p:spPr>
          <a:xfrm>
            <a:off x="9026012" y="2369035"/>
            <a:ext cx="2772530" cy="584775"/>
          </a:xfrm>
          <a:prstGeom prst="rect">
            <a:avLst/>
          </a:prstGeom>
          <a:noFill/>
        </p:spPr>
        <p:txBody>
          <a:bodyPr wrap="square" rtlCol="1">
            <a:spAutoFit/>
          </a:bodyPr>
          <a:lstStyle/>
          <a:p>
            <a:r>
              <a:rPr lang="en-US" sz="3200" b="1" dirty="0" smtClean="0"/>
              <a:t>HD: 720*1280</a:t>
            </a:r>
            <a:endParaRPr lang="ar-IQ" sz="3200" b="1" dirty="0"/>
          </a:p>
        </p:txBody>
      </p:sp>
      <p:sp>
        <p:nvSpPr>
          <p:cNvPr id="9" name="مربع نص 8"/>
          <p:cNvSpPr txBox="1"/>
          <p:nvPr/>
        </p:nvSpPr>
        <p:spPr>
          <a:xfrm>
            <a:off x="9026010" y="3228944"/>
            <a:ext cx="3052669" cy="584775"/>
          </a:xfrm>
          <a:prstGeom prst="rect">
            <a:avLst/>
          </a:prstGeom>
          <a:noFill/>
        </p:spPr>
        <p:txBody>
          <a:bodyPr wrap="square" rtlCol="1">
            <a:spAutoFit/>
          </a:bodyPr>
          <a:lstStyle/>
          <a:p>
            <a:r>
              <a:rPr lang="en-US" sz="3200" b="1" dirty="0" smtClean="0"/>
              <a:t>FHD: 1920*1280</a:t>
            </a:r>
            <a:endParaRPr lang="ar-IQ" sz="3200" b="1" dirty="0"/>
          </a:p>
        </p:txBody>
      </p:sp>
      <p:sp>
        <p:nvSpPr>
          <p:cNvPr id="10" name="مربع نص 9"/>
          <p:cNvSpPr txBox="1"/>
          <p:nvPr/>
        </p:nvSpPr>
        <p:spPr>
          <a:xfrm>
            <a:off x="9026008" y="4088853"/>
            <a:ext cx="3052669" cy="584775"/>
          </a:xfrm>
          <a:prstGeom prst="rect">
            <a:avLst/>
          </a:prstGeom>
          <a:noFill/>
        </p:spPr>
        <p:txBody>
          <a:bodyPr wrap="square" rtlCol="1">
            <a:spAutoFit/>
          </a:bodyPr>
          <a:lstStyle/>
          <a:p>
            <a:r>
              <a:rPr lang="en-US" sz="3200" b="1" dirty="0" smtClean="0"/>
              <a:t>QHD: 2560*1440</a:t>
            </a:r>
            <a:endParaRPr lang="ar-IQ" sz="3200" b="1" dirty="0"/>
          </a:p>
        </p:txBody>
      </p:sp>
      <p:sp>
        <p:nvSpPr>
          <p:cNvPr id="11" name="مربع نص 10"/>
          <p:cNvSpPr txBox="1"/>
          <p:nvPr/>
        </p:nvSpPr>
        <p:spPr>
          <a:xfrm>
            <a:off x="9026008" y="4948760"/>
            <a:ext cx="3052669" cy="1077218"/>
          </a:xfrm>
          <a:prstGeom prst="rect">
            <a:avLst/>
          </a:prstGeom>
          <a:noFill/>
        </p:spPr>
        <p:txBody>
          <a:bodyPr wrap="square" rtlCol="1">
            <a:spAutoFit/>
          </a:bodyPr>
          <a:lstStyle/>
          <a:p>
            <a:r>
              <a:rPr lang="en-US" sz="3200" b="1" dirty="0" smtClean="0"/>
              <a:t>UHD: 3840*2160</a:t>
            </a:r>
          </a:p>
          <a:p>
            <a:r>
              <a:rPr lang="en-US" sz="3200" b="1" dirty="0"/>
              <a:t>	</a:t>
            </a:r>
            <a:r>
              <a:rPr lang="en-US" sz="3200" b="1" dirty="0" smtClean="0"/>
              <a:t>4096*2160</a:t>
            </a:r>
            <a:endParaRPr lang="ar-IQ" sz="3200" b="1" dirty="0"/>
          </a:p>
        </p:txBody>
      </p:sp>
    </p:spTree>
    <p:extLst>
      <p:ext uri="{BB962C8B-B14F-4D97-AF65-F5344CB8AC3E}">
        <p14:creationId xmlns:p14="http://schemas.microsoft.com/office/powerpoint/2010/main" val="94765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17</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12" name="مستطيل 11"/>
          <p:cNvSpPr/>
          <p:nvPr/>
        </p:nvSpPr>
        <p:spPr>
          <a:xfrm>
            <a:off x="8877550" y="862795"/>
            <a:ext cx="2920992" cy="646331"/>
          </a:xfrm>
          <a:prstGeom prst="rect">
            <a:avLst/>
          </a:prstGeom>
        </p:spPr>
        <p:txBody>
          <a:bodyPr wrap="none">
            <a:spAutoFit/>
          </a:bodyPr>
          <a:lstStyle/>
          <a:p>
            <a:pPr algn="r" rtl="1">
              <a:spcAft>
                <a:spcPts val="0"/>
              </a:spcAft>
            </a:pPr>
            <a:r>
              <a:rPr lang="ar-IQ" sz="3600" b="1" dirty="0" smtClean="0">
                <a:solidFill>
                  <a:srgbClr val="FF0000"/>
                </a:solidFill>
                <a:latin typeface="ts3a"/>
                <a:ea typeface="Times New Roman" panose="02020603050405020304" pitchFamily="18" charset="0"/>
                <a:cs typeface="AdvertisingBold" pitchFamily="2" charset="-78"/>
              </a:rPr>
              <a:t>دقة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pic>
        <p:nvPicPr>
          <p:cNvPr id="13" name="صورة 12"/>
          <p:cNvPicPr>
            <a:picLocks noChangeAspect="1"/>
          </p:cNvPicPr>
          <p:nvPr/>
        </p:nvPicPr>
        <p:blipFill>
          <a:blip r:embed="rId2"/>
          <a:stretch>
            <a:fillRect/>
          </a:stretch>
        </p:blipFill>
        <p:spPr>
          <a:xfrm>
            <a:off x="971971" y="844238"/>
            <a:ext cx="5679551" cy="5236888"/>
          </a:xfrm>
          <a:prstGeom prst="rect">
            <a:avLst/>
          </a:prstGeom>
        </p:spPr>
      </p:pic>
      <p:pic>
        <p:nvPicPr>
          <p:cNvPr id="8" name="صورة 7"/>
          <p:cNvPicPr>
            <a:picLocks noChangeAspect="1"/>
          </p:cNvPicPr>
          <p:nvPr/>
        </p:nvPicPr>
        <p:blipFill>
          <a:blip r:embed="rId3"/>
          <a:stretch>
            <a:fillRect/>
          </a:stretch>
        </p:blipFill>
        <p:spPr>
          <a:xfrm>
            <a:off x="6651522" y="2136852"/>
            <a:ext cx="5250426" cy="3333750"/>
          </a:xfrm>
          <a:prstGeom prst="rect">
            <a:avLst/>
          </a:prstGeom>
        </p:spPr>
      </p:pic>
    </p:spTree>
    <p:extLst>
      <p:ext uri="{BB962C8B-B14F-4D97-AF65-F5344CB8AC3E}">
        <p14:creationId xmlns:p14="http://schemas.microsoft.com/office/powerpoint/2010/main" val="1160652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18</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pic>
        <p:nvPicPr>
          <p:cNvPr id="7170" name="Picture 2" descr="الفرق بين دقة HD و FHD و UHD ومفهوم الفريمات والبيسكل في الشاشات | رايبلز ت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756" y="1151476"/>
            <a:ext cx="8096250" cy="467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500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19</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4129547" y="1434999"/>
            <a:ext cx="7949133" cy="4832092"/>
          </a:xfrm>
          <a:prstGeom prst="rect">
            <a:avLst/>
          </a:prstGeom>
        </p:spPr>
        <p:txBody>
          <a:bodyPr wrap="square">
            <a:spAutoFit/>
          </a:bodyPr>
          <a:lstStyle/>
          <a:p>
            <a:pPr algn="just" rtl="1"/>
            <a:r>
              <a:rPr lang="ar-IQ" sz="2800" dirty="0" smtClean="0"/>
              <a:t>التباين </a:t>
            </a:r>
            <a:r>
              <a:rPr lang="ar-IQ" sz="2800" dirty="0"/>
              <a:t>هو الفرق بين الأبيض الأكثر </a:t>
            </a:r>
            <a:r>
              <a:rPr lang="ar-IQ" sz="2800" dirty="0" smtClean="0"/>
              <a:t>سطوعًا والأسود الأكثر غمقاً </a:t>
            </a:r>
            <a:r>
              <a:rPr lang="ar-IQ" sz="2800" dirty="0"/>
              <a:t>الذي يمكن أن يعرضه التلفزيون. يتم قياسها عادةً كنسبة ، على سبيل المثال 1: 2،000،000 ، وهو ما يعني في هذه الحالة أن التلفزيون قادر على عرض منطقة ساطعة أكثر سطوعًا بمقدار </a:t>
            </a:r>
            <a:r>
              <a:rPr lang="ar-IQ" sz="2800" dirty="0" smtClean="0"/>
              <a:t>مليونين </a:t>
            </a:r>
            <a:r>
              <a:rPr lang="ar-IQ" sz="2800" dirty="0"/>
              <a:t>مرة من المنطقة </a:t>
            </a:r>
            <a:r>
              <a:rPr lang="ar-IQ" sz="2800" dirty="0" err="1"/>
              <a:t>الأغمق</a:t>
            </a:r>
            <a:r>
              <a:rPr lang="ar-IQ" sz="2800" dirty="0"/>
              <a:t> المقابلة لها</a:t>
            </a:r>
            <a:r>
              <a:rPr lang="ar-IQ" sz="2800" dirty="0" smtClean="0"/>
              <a:t>.</a:t>
            </a:r>
          </a:p>
          <a:p>
            <a:pPr algn="just" rtl="1"/>
            <a:r>
              <a:rPr lang="ar-IQ" sz="2800" dirty="0" smtClean="0"/>
              <a:t>وإن </a:t>
            </a:r>
            <a:r>
              <a:rPr lang="ar-IQ" sz="2800" dirty="0"/>
              <a:t>قدرة الشاشة على إنتاج ألوان سوداء عميقة وداكنة هي العامل الأكثر أهمية في تحقيق جودة صورة ممتازة. يسمح اللون الأسود الأعمق بتباين أعلى وألوان أكثر </a:t>
            </a:r>
            <a:r>
              <a:rPr lang="ar-IQ" sz="2800" dirty="0" smtClean="0"/>
              <a:t>ثراءً، </a:t>
            </a:r>
            <a:r>
              <a:rPr lang="ar-IQ" sz="2800" dirty="0"/>
              <a:t>وبالتالي صورة أكثر واقعية وإبهارًا. عندما يتعلق الأمر بمستويات اللون الأسود ، فإن OLED يسود كبطل بلا منازع. </a:t>
            </a:r>
            <a:r>
              <a:rPr lang="ar-IQ" sz="2800" dirty="0" smtClean="0"/>
              <a:t>لأنه </a:t>
            </a:r>
            <a:r>
              <a:rPr lang="ar-IQ" sz="2800" dirty="0" smtClean="0"/>
              <a:t>إذا </a:t>
            </a:r>
            <a:r>
              <a:rPr lang="ar-IQ" sz="2800" dirty="0"/>
              <a:t>لم يحصل البكسل على كهرباء ، فإنه لا ينتج أي ضوء وبالتالي يبقى أسود بالكامل.</a:t>
            </a:r>
          </a:p>
        </p:txBody>
      </p:sp>
      <p:sp>
        <p:nvSpPr>
          <p:cNvPr id="6" name="مستطيل 5"/>
          <p:cNvSpPr/>
          <p:nvPr/>
        </p:nvSpPr>
        <p:spPr>
          <a:xfrm>
            <a:off x="5259313" y="888609"/>
            <a:ext cx="1715726" cy="584775"/>
          </a:xfrm>
          <a:prstGeom prst="rect">
            <a:avLst/>
          </a:prstGeom>
        </p:spPr>
        <p:txBody>
          <a:bodyPr wrap="none">
            <a:spAutoFit/>
          </a:bodyPr>
          <a:lstStyle/>
          <a:p>
            <a:r>
              <a:rPr lang="en-US" sz="3200" b="1" dirty="0"/>
              <a:t>Contrast </a:t>
            </a:r>
            <a:endParaRPr lang="ar-IQ" sz="3200" b="1" dirty="0"/>
          </a:p>
        </p:txBody>
      </p:sp>
      <p:pic>
        <p:nvPicPr>
          <p:cNvPr id="7" name="صورة 6"/>
          <p:cNvPicPr>
            <a:picLocks noChangeAspect="1"/>
          </p:cNvPicPr>
          <p:nvPr/>
        </p:nvPicPr>
        <p:blipFill>
          <a:blip r:embed="rId2"/>
          <a:stretch>
            <a:fillRect/>
          </a:stretch>
        </p:blipFill>
        <p:spPr>
          <a:xfrm>
            <a:off x="584251" y="1227164"/>
            <a:ext cx="3147160" cy="1978215"/>
          </a:xfrm>
          <a:prstGeom prst="rect">
            <a:avLst/>
          </a:prstGeom>
        </p:spPr>
      </p:pic>
      <p:pic>
        <p:nvPicPr>
          <p:cNvPr id="9" name="صورة 8"/>
          <p:cNvPicPr>
            <a:picLocks noChangeAspect="1"/>
          </p:cNvPicPr>
          <p:nvPr/>
        </p:nvPicPr>
        <p:blipFill>
          <a:blip r:embed="rId3"/>
          <a:stretch>
            <a:fillRect/>
          </a:stretch>
        </p:blipFill>
        <p:spPr>
          <a:xfrm>
            <a:off x="584250" y="3627643"/>
            <a:ext cx="3147161" cy="1961996"/>
          </a:xfrm>
          <a:prstGeom prst="rect">
            <a:avLst/>
          </a:prstGeom>
        </p:spPr>
      </p:pic>
      <p:sp>
        <p:nvSpPr>
          <p:cNvPr id="10" name="مستطيل 9"/>
          <p:cNvSpPr/>
          <p:nvPr/>
        </p:nvSpPr>
        <p:spPr>
          <a:xfrm>
            <a:off x="7599573" y="857832"/>
            <a:ext cx="4192174" cy="646331"/>
          </a:xfrm>
          <a:prstGeom prst="rect">
            <a:avLst/>
          </a:prstGeom>
        </p:spPr>
        <p:txBody>
          <a:bodyPr wrap="none">
            <a:spAutoFit/>
          </a:bodyPr>
          <a:lstStyle/>
          <a:p>
            <a:pPr algn="r" rtl="1">
              <a:spcAft>
                <a:spcPts val="0"/>
              </a:spcAft>
            </a:pPr>
            <a:r>
              <a:rPr lang="ar-IQ" sz="3600" b="1" dirty="0" smtClean="0">
                <a:solidFill>
                  <a:srgbClr val="FF0000"/>
                </a:solidFill>
                <a:latin typeface="ts3a"/>
                <a:ea typeface="Times New Roman" panose="02020603050405020304" pitchFamily="18" charset="0"/>
                <a:cs typeface="AdvertisingBold" pitchFamily="2" charset="-78"/>
              </a:rPr>
              <a:t>مواصفات </a:t>
            </a:r>
            <a:r>
              <a:rPr lang="ar-IQ" sz="3600" b="1" dirty="0" smtClean="0">
                <a:solidFill>
                  <a:srgbClr val="FF0000"/>
                </a:solidFill>
                <a:latin typeface="ts3a"/>
                <a:ea typeface="Times New Roman" panose="02020603050405020304" pitchFamily="18" charset="0"/>
                <a:cs typeface="AdvertisingBold" pitchFamily="2" charset="-78"/>
              </a:rPr>
              <a:t>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Tree>
    <p:extLst>
      <p:ext uri="{BB962C8B-B14F-4D97-AF65-F5344CB8AC3E}">
        <p14:creationId xmlns:p14="http://schemas.microsoft.com/office/powerpoint/2010/main" val="220944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DDD29409-81C8-4B99-A9A1-536D623F2ADB}"/>
              </a:ext>
            </a:extLst>
          </p:cNvPr>
          <p:cNvSpPr>
            <a:spLocks noGrp="1"/>
          </p:cNvSpPr>
          <p:nvPr>
            <p:ph type="sldNum" sz="quarter" idx="12"/>
          </p:nvPr>
        </p:nvSpPr>
        <p:spPr/>
        <p:txBody>
          <a:bodyPr/>
          <a:lstStyle/>
          <a:p>
            <a:fld id="{A0EDFBC5-9E83-48A9-A20F-CEAD086DBFA3}" type="slidenum">
              <a:rPr lang="en-US" smtClean="0"/>
              <a:pPr/>
              <a:t>2</a:t>
            </a:fld>
            <a:endParaRPr lang="en-US" dirty="0"/>
          </a:p>
        </p:txBody>
      </p:sp>
      <p:sp>
        <p:nvSpPr>
          <p:cNvPr id="3" name="عنصر نائب للتاريخ 2">
            <a:extLst>
              <a:ext uri="{FF2B5EF4-FFF2-40B4-BE49-F238E27FC236}">
                <a16:creationId xmlns:a16="http://schemas.microsoft.com/office/drawing/2014/main" id="{D268398F-3DC9-454D-A7DF-399948C3BB81}"/>
              </a:ext>
            </a:extLst>
          </p:cNvPr>
          <p:cNvSpPr>
            <a:spLocks noGrp="1"/>
          </p:cNvSpPr>
          <p:nvPr>
            <p:ph type="dt" sz="half" idx="10"/>
          </p:nvPr>
        </p:nvSpPr>
        <p:spPr/>
        <p:txBody>
          <a:bodyPr/>
          <a:lstStyle/>
          <a:p>
            <a:r>
              <a:rPr lang="en-US"/>
              <a:t>2020-2021</a:t>
            </a:r>
            <a:endParaRPr lang="en-US" dirty="0"/>
          </a:p>
        </p:txBody>
      </p:sp>
      <p:sp>
        <p:nvSpPr>
          <p:cNvPr id="7" name="عنصر نائب لرقم الشريحة 3">
            <a:extLst>
              <a:ext uri="{FF2B5EF4-FFF2-40B4-BE49-F238E27FC236}">
                <a16:creationId xmlns:a16="http://schemas.microsoft.com/office/drawing/2014/main" id="{42A2D1EC-1926-40A0-BCED-37B0876806AA}"/>
              </a:ext>
            </a:extLst>
          </p:cNvPr>
          <p:cNvSpPr txBox="1">
            <a:spLocks/>
          </p:cNvSpPr>
          <p:nvPr/>
        </p:nvSpPr>
        <p:spPr>
          <a:xfrm>
            <a:off x="1824427" y="5348557"/>
            <a:ext cx="1410342" cy="231746"/>
          </a:xfrm>
          <a:prstGeom prst="rect">
            <a:avLst/>
          </a:prstGeom>
        </p:spPr>
        <p:txBody>
          <a:bodyPr/>
          <a:lstStyle>
            <a:defPPr>
              <a:defRPr lang="en-US"/>
            </a:defPPr>
            <a:lvl1pPr marL="0" algn="l" defTabSz="914400" rtl="0" eaLnBrk="1" latinLnBrk="0" hangingPunct="1">
              <a:defRPr sz="1800" kern="1200">
                <a:solidFill>
                  <a:srgbClr val="3F53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2</a:t>
            </a:fld>
            <a:endParaRPr lang="en" dirty="0"/>
          </a:p>
        </p:txBody>
      </p:sp>
      <p:pic>
        <p:nvPicPr>
          <p:cNvPr id="8" name="صورة 7">
            <a:extLst>
              <a:ext uri="{FF2B5EF4-FFF2-40B4-BE49-F238E27FC236}">
                <a16:creationId xmlns:a16="http://schemas.microsoft.com/office/drawing/2014/main" id="{9FE524F7-7B23-4855-988C-6693D251C353}"/>
              </a:ext>
            </a:extLst>
          </p:cNvPr>
          <p:cNvPicPr>
            <a:picLocks noChangeAspect="1"/>
          </p:cNvPicPr>
          <p:nvPr/>
        </p:nvPicPr>
        <p:blipFill>
          <a:blip r:embed="rId2"/>
          <a:srcRect/>
          <a:stretch/>
        </p:blipFill>
        <p:spPr>
          <a:xfrm>
            <a:off x="4313426" y="1223083"/>
            <a:ext cx="3995936" cy="1778564"/>
          </a:xfrm>
          <a:prstGeom prst="rect">
            <a:avLst/>
          </a:prstGeom>
        </p:spPr>
      </p:pic>
      <p:sp>
        <p:nvSpPr>
          <p:cNvPr id="9" name="مربع نص 8">
            <a:extLst>
              <a:ext uri="{FF2B5EF4-FFF2-40B4-BE49-F238E27FC236}">
                <a16:creationId xmlns:a16="http://schemas.microsoft.com/office/drawing/2014/main" id="{0D32937F-E44C-41A1-A714-66831CFDACA5}"/>
              </a:ext>
            </a:extLst>
          </p:cNvPr>
          <p:cNvSpPr txBox="1"/>
          <p:nvPr/>
        </p:nvSpPr>
        <p:spPr>
          <a:xfrm>
            <a:off x="2131243" y="3429000"/>
            <a:ext cx="8568952" cy="584775"/>
          </a:xfrm>
          <a:prstGeom prst="rect">
            <a:avLst/>
          </a:prstGeom>
          <a:noFill/>
        </p:spPr>
        <p:txBody>
          <a:bodyPr wrap="square" rtlCol="1">
            <a:spAutoFit/>
          </a:bodyPr>
          <a:lstStyle/>
          <a:p>
            <a:pPr algn="r" rtl="1"/>
            <a:r>
              <a:rPr lang="ar-SA" sz="3200" dirty="0" err="1">
                <a:solidFill>
                  <a:srgbClr val="050505"/>
                </a:solidFill>
                <a:effectLst/>
                <a:latin typeface="Segoe UI Historic" panose="020B0502040204020203" pitchFamily="34" charset="0"/>
                <a:ea typeface="Calibri" panose="020F0502020204030204" pitchFamily="34" charset="0"/>
                <a:cs typeface="Simple Bold Jut Out" panose="02010401010101010101" pitchFamily="2" charset="-78"/>
              </a:rPr>
              <a:t>اللّٰهُمَّ</a:t>
            </a:r>
            <a:r>
              <a:rPr lang="ar-SA" sz="3200" dirty="0">
                <a:solidFill>
                  <a:srgbClr val="050505"/>
                </a:solidFill>
                <a:effectLst/>
                <a:latin typeface="Segoe UI Historic" panose="020B0502040204020203" pitchFamily="34" charset="0"/>
                <a:ea typeface="Calibri" panose="020F0502020204030204" pitchFamily="34" charset="0"/>
                <a:cs typeface="Simple Bold Jut Out" panose="02010401010101010101" pitchFamily="2" charset="-78"/>
              </a:rPr>
              <a:t> صلِّ </a:t>
            </a:r>
            <a:r>
              <a:rPr lang="ar-SA" sz="3200" dirty="0" err="1">
                <a:solidFill>
                  <a:srgbClr val="050505"/>
                </a:solidFill>
                <a:effectLst/>
                <a:latin typeface="Segoe UI Historic" panose="020B0502040204020203" pitchFamily="34" charset="0"/>
                <a:ea typeface="Calibri" panose="020F0502020204030204" pitchFamily="34" charset="0"/>
                <a:cs typeface="Simple Bold Jut Out" panose="02010401010101010101" pitchFamily="2" charset="-78"/>
              </a:rPr>
              <a:t>علىٰ</a:t>
            </a:r>
            <a:r>
              <a:rPr lang="ar-SA" sz="3200" dirty="0">
                <a:solidFill>
                  <a:srgbClr val="050505"/>
                </a:solidFill>
                <a:effectLst/>
                <a:latin typeface="Segoe UI Historic" panose="020B0502040204020203" pitchFamily="34" charset="0"/>
                <a:ea typeface="Calibri" panose="020F0502020204030204" pitchFamily="34" charset="0"/>
                <a:cs typeface="Simple Bold Jut Out" panose="02010401010101010101" pitchFamily="2" charset="-78"/>
              </a:rPr>
              <a:t> محمّدٍ وآلِ محمّدٍ الطيّبين الطّاهرين </a:t>
            </a:r>
            <a:endParaRPr lang="ar-IQ" sz="2400" dirty="0">
              <a:cs typeface="Simple Bold Jut Out" panose="02010401010101010101" pitchFamily="2" charset="-78"/>
            </a:endParaRPr>
          </a:p>
        </p:txBody>
      </p:sp>
      <p:pic>
        <p:nvPicPr>
          <p:cNvPr id="10" name="صورة 9">
            <a:extLst>
              <a:ext uri="{FF2B5EF4-FFF2-40B4-BE49-F238E27FC236}">
                <a16:creationId xmlns:a16="http://schemas.microsoft.com/office/drawing/2014/main" id="{EF291B29-2B07-4015-BF94-DAD336E70562}"/>
              </a:ext>
            </a:extLst>
          </p:cNvPr>
          <p:cNvPicPr>
            <a:picLocks noChangeAspect="1"/>
          </p:cNvPicPr>
          <p:nvPr/>
        </p:nvPicPr>
        <p:blipFill rotWithShape="1">
          <a:blip r:embed="rId3"/>
          <a:srcRect l="20014" t="16236" r="29953" b="21199"/>
          <a:stretch/>
        </p:blipFill>
        <p:spPr>
          <a:xfrm>
            <a:off x="13033671" y="3429000"/>
            <a:ext cx="1080119" cy="1664895"/>
          </a:xfrm>
          <a:prstGeom prst="rect">
            <a:avLst/>
          </a:prstGeom>
        </p:spPr>
      </p:pic>
      <p:sp>
        <p:nvSpPr>
          <p:cNvPr id="11" name="عنصر نائب لرقم الشريحة 3">
            <a:extLst>
              <a:ext uri="{FF2B5EF4-FFF2-40B4-BE49-F238E27FC236}">
                <a16:creationId xmlns:a16="http://schemas.microsoft.com/office/drawing/2014/main" id="{ACA65FF1-3575-4F85-9CB9-E477F77C44D9}"/>
              </a:ext>
            </a:extLst>
          </p:cNvPr>
          <p:cNvSpPr txBox="1">
            <a:spLocks/>
          </p:cNvSpPr>
          <p:nvPr/>
        </p:nvSpPr>
        <p:spPr>
          <a:xfrm>
            <a:off x="1800267" y="5214654"/>
            <a:ext cx="1410342" cy="23174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4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2</a:t>
            </a:fld>
            <a:endParaRPr lang="en" dirty="0"/>
          </a:p>
        </p:txBody>
      </p:sp>
      <p:sp>
        <p:nvSpPr>
          <p:cNvPr id="12" name="مربع نص 11">
            <a:extLst>
              <a:ext uri="{FF2B5EF4-FFF2-40B4-BE49-F238E27FC236}">
                <a16:creationId xmlns:a16="http://schemas.microsoft.com/office/drawing/2014/main" id="{FFAB8CF5-2FCE-428A-A541-6A70157FAB25}"/>
              </a:ext>
            </a:extLst>
          </p:cNvPr>
          <p:cNvSpPr txBox="1"/>
          <p:nvPr/>
        </p:nvSpPr>
        <p:spPr>
          <a:xfrm>
            <a:off x="3835275" y="4087185"/>
            <a:ext cx="5796644" cy="707886"/>
          </a:xfrm>
          <a:prstGeom prst="rect">
            <a:avLst/>
          </a:prstGeom>
          <a:noFill/>
        </p:spPr>
        <p:txBody>
          <a:bodyPr wrap="square" rtlCol="1">
            <a:spAutoFit/>
          </a:bodyPr>
          <a:lstStyle/>
          <a:p>
            <a:pPr algn="r" rtl="1"/>
            <a:r>
              <a:rPr lang="ar-IQ" sz="4000" dirty="0">
                <a:solidFill>
                  <a:srgbClr val="0070C0"/>
                </a:solidFill>
                <a:effectLst/>
                <a:latin typeface="Segoe UI Historic" panose="020B0502040204020203" pitchFamily="34" charset="0"/>
                <a:ea typeface="Calibri" panose="020F0502020204030204" pitchFamily="34" charset="0"/>
                <a:cs typeface="Simple Bold Jut Out" panose="02010401010101010101" pitchFamily="2" charset="-78"/>
              </a:rPr>
              <a:t>جامعة الكفيل   </a:t>
            </a:r>
            <a:r>
              <a:rPr lang="ar-IQ" sz="2400" dirty="0">
                <a:solidFill>
                  <a:srgbClr val="050505"/>
                </a:solidFill>
                <a:effectLst/>
                <a:latin typeface="Segoe UI Historic" panose="020B0502040204020203" pitchFamily="34" charset="0"/>
                <a:ea typeface="Calibri" panose="020F0502020204030204" pitchFamily="34" charset="0"/>
                <a:cs typeface="Simple Bold Jut Out" panose="02010401010101010101" pitchFamily="2" charset="-78"/>
              </a:rPr>
              <a:t>د. علي الابراهيمي</a:t>
            </a:r>
            <a:endParaRPr lang="ar-IQ" sz="2400" dirty="0">
              <a:cs typeface="Simple Bold Jut Out" panose="02010401010101010101" pitchFamily="2" charset="-78"/>
            </a:endParaRPr>
          </a:p>
        </p:txBody>
      </p:sp>
      <p:pic>
        <p:nvPicPr>
          <p:cNvPr id="13" name="صورة 12">
            <a:extLst>
              <a:ext uri="{FF2B5EF4-FFF2-40B4-BE49-F238E27FC236}">
                <a16:creationId xmlns:a16="http://schemas.microsoft.com/office/drawing/2014/main" id="{4BCD66E7-F226-414D-87CA-81CD86C5A10C}"/>
              </a:ext>
            </a:extLst>
          </p:cNvPr>
          <p:cNvPicPr>
            <a:picLocks noChangeAspect="1"/>
          </p:cNvPicPr>
          <p:nvPr/>
        </p:nvPicPr>
        <p:blipFill rotWithShape="1">
          <a:blip r:embed="rId3"/>
          <a:srcRect l="17129" t="14252" r="29974" b="20699"/>
          <a:stretch/>
        </p:blipFill>
        <p:spPr>
          <a:xfrm>
            <a:off x="12493611" y="4441128"/>
            <a:ext cx="1080120" cy="1584176"/>
          </a:xfrm>
          <a:prstGeom prst="rect">
            <a:avLst/>
          </a:prstGeom>
        </p:spPr>
      </p:pic>
    </p:spTree>
    <p:extLst>
      <p:ext uri="{BB962C8B-B14F-4D97-AF65-F5344CB8AC3E}">
        <p14:creationId xmlns:p14="http://schemas.microsoft.com/office/powerpoint/2010/main" val="33019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9"/>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21693 -0.01598 L -0.21693 -0.01574 C -0.21549 0.01851 -0.21601 -0.00116 -0.21601 0.04328 L -0.22851 -0.00116 C -0.22734 0.00717 -0.22591 0.01481 -0.22539 0.02338 C -0.22513 0.02685 -0.22513 0.0324 -0.22643 0.03333 C -0.22943 0.03541 -0.23255 0.03171 -0.23581 0.03078 C -0.23724 0.0324 -0.23828 0.03541 -0.23984 0.03588 C -0.24492 0.03703 -0.24609 0.03356 -0.24922 0.02847 C -0.25 0.02592 -0.25078 0.02384 -0.2513 0.02106 C -0.25234 0.01689 -0.25169 0.01018 -0.25351 0.00856 C -0.25482 0.00764 -0.25364 0.01574 -0.25443 0.01851 C -0.2556 0.02199 -0.25742 0.02338 -0.25859 0.02592 C -0.26289 0.025 -0.26693 0.02476 -0.27109 0.02338 C -0.27226 0.02314 -0.27344 0.01967 -0.27422 0.02106 C -0.27539 0.02222 -0.275 0.02592 -0.27539 0.02847 C -0.27565 0.04328 -0.275 0.05833 -0.2763 0.07291 C -0.27669 0.07662 -0.27747 0.06574 -0.27851 0.06296 C -0.27917 0.06088 -0.28047 0.05995 -0.28151 0.0581 C -0.28294 0.05555 -0.28437 0.05277 -0.28568 0.05069 C -0.28737 0.04791 -0.28906 0.04514 -0.29088 0.04328 C -0.29258 0.04166 -0.29453 0.04166 -0.29609 0.04074 C -0.30638 0.03449 -0.28828 0.04259 -0.30547 0.03588 C -0.30963 0.0368 -0.3138 0.03703 -0.31797 0.03819 C -0.31914 0.03865 -0.32083 0.04328 -0.32109 0.04074 C -0.32318 0.02592 -0.32044 0.02407 -0.3168 0.01851 C -0.31627 0.01365 -0.31575 0.0074 -0.3138 0.0037 C -0.3125 0.00115 -0.31094 0.00023 -0.30963 -0.00116 C -0.30937 0.00115 -0.30859 0.0037 -0.30859 0.00625 C -0.30859 0.0368 -0.31133 0.02314 -0.3263 0.02106 C -0.32773 0.01574 -0.32969 0.00995 -0.33047 0.0037 C -0.33112 -0.00024 -0.33112 -0.00463 -0.33151 -0.00857 C -0.33177 -0.01111 -0.33229 -0.01366 -0.33255 -0.01598 C -0.32747 -0.04005 -0.32643 -0.04885 -0.33151 0.03333 C -0.33177 0.0368 -0.33359 0.03819 -0.33463 0.04074 L -0.34909 0.03588 C -0.35898 0.03264 -0.35521 0.03703 -0.36055 0.02847 C -0.36341 0.00902 -0.36055 0.01273 -0.36888 0.01597 C -0.3694 0.01851 -0.37031 0.02106 -0.36992 0.02338 C -0.36966 0.02615 -0.36562 0.02777 -0.3668 0.02847 C -0.36992 0.02963 -0.37305 0.02685 -0.37617 0.02592 C -0.37656 0.00625 -0.375 -0.01412 -0.37734 -0.03334 C -0.3789 -0.04699 -0.37656 -0.00463 -0.37838 0.00856 C -0.3789 0.01273 -0.3819 0.01041 -0.38346 0.01111 C -0.38555 0.01203 -0.38776 0.01273 -0.38971 0.01365 C -0.39479 0.01574 -0.39479 0.01597 -0.39922 0.01851 C -0.4 0.02199 -0.40104 0.02476 -0.40117 0.02847 C -0.40377 0.05185 -0.39922 0.0456 -0.40534 0.05069 C -0.40651 0.04976 -0.40846 0.05069 -0.40846 0.04814 C -0.41042 0.02338 -0.40976 0.02523 -0.4043 0.02106 C -0.40377 0.01851 -0.40117 0.01481 -0.40221 0.01365 C -0.40534 0.00995 -0.40937 0.01203 -0.41263 0.01111 C -0.41471 0.01041 -0.4168 0.00949 -0.41901 0.00856 C -0.42174 0.00764 -0.42409 0.00717 -0.42617 0.00625 C -0.43034 0.00717 -0.43476 0.00532 -0.43854 0.00856 C -0.43984 0.00949 -0.43854 0.01412 -0.43763 0.01597 C -0.43685 0.01782 -0.43555 0.01736 -0.4345 0.01851 C -0.43346 0.01967 -0.43255 0.02222 -0.43151 0.02338 C -0.43047 0.02476 -0.42825 0.0287 -0.42825 0.02592 C -0.42825 0.02291 -0.43034 0.02245 -0.43151 0.02106 C -0.4345 0.02199 -0.43776 0.02222 -0.44075 0.02338 C -0.44193 0.02384 -0.44284 0.02592 -0.44388 0.02592 C -0.44765 0.02592 -0.45013 0.02338 -0.45325 0.02106 C -0.45117 0.01944 -0.44544 0.01365 -0.44388 0.02106 C -0.4431 0.02476 -0.44739 0.02245 -0.44909 0.02338 C -0.45169 0.02314 -0.47057 0.01782 -0.47513 0.02338 C -0.4763 0.02476 -0.47409 0.02847 -0.47292 0.03078 C -0.46979 0.04259 -0.472 0.03958 -0.4668 0.04328 C -0.46302 0.04166 -0.4595 0.04189 -0.45534 0.03819 C -0.45325 0.03611 -0.45534 0.01875 -0.45534 0.01851 C -0.45612 0.01597 -0.45807 0.01689 -0.4595 0.01597 C -0.46614 0.01689 -0.47279 0.01643 -0.47917 0.01851 C -0.4806 0.01875 -0.48138 0.02222 -0.48229 0.02338 C -0.48346 0.02476 -0.4845 0.025 -0.48542 0.02592 C -0.49167 0.02222 -0.48893 0.02708 -0.49088 0.01111 C -0.49088 0.00856 -0.49297 0.00486 -0.49167 0.0037 C -0.49088 0.00254 -0.48971 0.00717 -0.4888 0.00856 C -0.48737 0.01041 -0.48581 0.01203 -0.4845 0.01365 C -0.48529 0.01597 -0.48568 0.01921 -0.48659 0.02106 C -0.49193 0.03032 -0.5013 0.02592 -0.50638 0.02592 L -0.50638 0.02615 L -0.50755 0.02592 C -0.51029 0.02338 -0.5138 0.02338 -0.51575 0.01851 C -0.51667 0.01597 -0.51575 0.0118 -0.51458 0.00856 C -0.51302 0.00162 -0.51029 -0.00024 -0.50755 -0.00371 C -0.50612 -0.00278 -0.50443 -0.00301 -0.50338 -0.00116 C -0.49935 0.00486 -0.5013 0.02199 -0.50208 0.02847 C -0.50338 0.03264 -0.50534 0.03449 -0.50638 0.03819 C -0.50794 0.04282 -0.50807 0.05115 -0.51055 0.05301 L -0.51667 0.0581 C -0.51784 0.05902 -0.51888 0.06041 -0.52005 0.06041 L -0.522 0.06041 L -0.52708 -0.01111 C -0.52682 0.00208 -0.52669 0.01504 -0.5263 0.02847 C -0.5263 0.03333 -0.525 0.04328 -0.525 0.04351 L -0.53542 -0.01111 C -0.53502 -0.00579 -0.53177 0.01041 -0.53463 0.01851 C -0.53672 0.02476 -0.53997 0.0243 -0.5431 0.02592 C -0.54401 0.02662 -0.54935 0.02939 -0.55013 0.03078 C -0.55117 0.03217 -0.55195 0.03588 -0.55312 0.03588 C -0.5539 0.03588 -0.5539 0.0324 -0.55417 0.03078 L -0.575 0.02338 C -0.57265 0.02847 -0.57018 0.03333 -0.56771 0.03819 C -0.56667 0.04074 -0.56588 0.04375 -0.56458 0.0456 C -0.56367 0.04722 -0.56263 0.04722 -0.56146 0.04814 C -0.5612 0.0456 -0.56042 0.04351 -0.56042 0.04074 C -0.56042 0.03634 -0.56107 0.0324 -0.56146 0.02847 C -0.56185 0.02592 -0.56185 0.02291 -0.56263 0.02106 C -0.56328 0.01921 -0.56458 0.01875 -0.56562 0.01851 C -0.57226 0.01689 -0.5789 0.01689 -0.58542 0.01597 L -0.59154 0.00115 C -0.59271 -0.00116 -0.59622 -0.00741 -0.59479 -0.00625 C -0.58203 0.00393 -0.59479 -0.00741 -0.58333 0.00625 C -0.57474 0.01643 -0.58607 -0.0007 -0.57708 0.01365 C -0.59075 0.0243 -0.56406 0.00393 -0.60833 0.01851 C -0.60963 0.01875 -0.60976 0.02338 -0.61042 0.02592 C -0.61015 0.02847 -0.61015 0.03148 -0.60937 0.03333 C -0.60729 0.03819 -0.60312 0.03426 -0.60091 0.03333 C -0.60078 0.03078 -0.59896 0.02754 -0.6 0.02592 C -0.60208 0.02291 -0.60482 0.02407 -0.60729 0.02338 C -0.61211 0.02245 -0.61693 0.02199 -0.62187 0.02106 C -0.62265 0.01851 -0.62279 0.01504 -0.62383 0.01365 C -0.62591 0.01088 -0.63021 0.00856 -0.63021 0.00902 C -0.63021 0.00856 -0.62591 0.0118 -0.62383 0.01365 L -0.61875 0.01851 C -0.62005 0.02014 -0.62148 0.02199 -0.62279 0.02338 C -0.62383 0.0243 -0.62513 0.025 -0.62591 0.02592 C -0.63984 0.04097 -0.63177 0.03541 -0.64062 0.04074 C -0.64505 0.03912 -0.65 0.04004 -0.65404 0.03588 C -0.65508 0.03495 -0.65351 0.03078 -0.65299 0.02847 C -0.64896 0.00926 -0.65273 0.03217 -0.65 0.01365 C -0.65078 0.00069 -0.65 -0.00486 -0.65404 -0.01366 C -0.65521 -0.01598 -0.65703 -0.0169 -0.6582 -0.01852 C -0.67239 -0.01297 -0.65755 -0.02385 -0.66341 0.01851 C -0.66419 0.02314 -0.66771 0.01967 -0.66966 0.02106 C -0.67187 0.02222 -0.67383 0.0243 -0.67591 0.02592 C -0.67851 0.025 -0.68216 0.0287 -0.6832 0.02338 C -0.6888 -0.00301 -0.68359 -0.00301 -0.67799 -0.00625 C -0.6763 -0.00533 -0.67435 -0.00625 -0.67279 -0.00371 C -0.67031 0.00023 -0.67239 0.00856 -0.67383 0.01111 C -0.67513 0.01296 -0.67695 0.01273 -0.67799 0.01365 C -0.67917 0.01412 -0.68021 0.01481 -0.68125 0.01597 C -0.68229 0.01736 -0.6832 0.02037 -0.68437 0.02106 C -0.68867 0.02338 -0.69271 0.0243 -0.69687 0.02592 C -0.70937 0.02152 -0.70312 0.02963 -0.70312 0.01597 C -0.70312 0.01273 -0.70377 0.00949 -0.70417 0.00625 C -0.70547 0.00717 -0.70729 0.00717 -0.70833 0.00856 C -0.72252 0.02569 -0.70898 0.01412 -0.71758 0.02106 C -0.71862 0.01851 -0.72005 0.01666 -0.7207 0.01365 C -0.72148 0.01088 -0.72044 0.00439 -0.72174 0.0037 C -0.725 0.00208 -0.72643 0.01551 -0.72799 0.01851 C -0.7289 0.02014 -0.73008 0.02014 -0.73112 0.02106 C -0.73151 0.01759 -0.73138 0.01389 -0.73203 0.01111 C -0.73333 0.00717 -0.73672 0.00532 -0.73841 0.0037 C -0.73854 0.00463 -0.73893 0.02569 -0.74049 0.03078 C -0.7414 0.03356 -0.74245 0.03634 -0.74362 0.03819 C -0.74453 0.03981 -0.7457 0.03981 -0.74674 0.04074 C -0.74909 0.03912 -0.75182 0.03889 -0.7539 0.03588 C -0.75846 0.02986 -0.75495 0.00764 -0.75495 0.0037 C -0.75495 -0.00278 -0.75495 0.01736 -0.75612 0.02338 C -0.75651 0.02592 -0.7582 0.025 -0.75924 0.02592 C -0.77474 0.0206 -0.76081 0.03125 -0.76862 -0.02107 C -0.76914 -0.02524 -0.77213 -0.02431 -0.7737 -0.02593 C -0.77617 -0.02778 -0.77877 -0.0294 -0.78112 -0.03079 C -0.78802 -0.02755 -0.78893 -0.03149 -0.78515 -0.00625 C -0.78476 -0.00278 -0.78307 -0.00162 -0.78203 0.00115 C -0.7806 0.00578 -0.77799 0.01597 -0.77799 0.01643 C -0.7793 0.01689 -0.78073 0.01782 -0.78203 0.01851 C -0.78398 0.01944 -0.78555 0.02014 -0.78724 0.02106 C -0.78854 0.02152 -0.78932 0.02245 -0.79049 0.02338 C -0.79154 0.02314 -0.80299 0.02592 -0.8039 0.01365 C -0.80456 0.0081 -0.8039 0.00162 -0.80299 -0.00371 C -0.80247 -0.00649 -0.80078 -0.00718 -0.79987 -0.00857 C -0.79492 -0.00764 -0.78971 -0.01135 -0.78515 -0.00625 C -0.78359 -0.0044 -0.7862 0.00277 -0.78724 0.00625 C -0.79088 0.01574 -0.79336 0.01597 -0.79765 0.01851 C -0.80156 0.01759 -0.8056 0.01875 -0.80911 0.01597 C -0.81015 0.01504 -0.81002 0.01111 -0.81015 0.00856 C -0.81068 0.00208 -0.81094 -0.00463 -0.8112 -0.01111 C -0.81523 -0.00186 -0.81419 -0.00649 -0.81549 0.00625 C -0.81575 0.01018 -0.81497 0.01666 -0.8164 0.01851 C -0.81953 0.02245 -0.82344 0.02014 -0.82682 0.02106 C -0.83034 0.025 -0.83216 0.02847 -0.8362 0.02847 C -0.83854 0.02847 -0.84114 0.02685 -0.84349 0.02592 C -0.84323 0.02106 -0.84336 0.01574 -0.84245 0.01111 C -0.84167 0.00648 -0.83776 0.00162 -0.8362 -0.00116 C -0.8319 -0.00024 -0.82721 -0.0044 -0.8237 0.00115 C -0.82252 0.00347 -0.82669 0.0206 -0.82786 0.02338 C -0.82877 0.02569 -0.82995 0.02685 -0.83099 0.02847 C -0.83268 0.02754 -0.83476 0.02801 -0.8362 0.02592 C -0.84114 0.01944 -0.83515 0.01365 -0.8414 0.02338 C -0.8418 0.02592 -0.8414 0.03078 -0.84245 0.03078 C -0.84427 0.03078 -0.84557 0.01458 -0.84557 0.01365 C -0.84557 0.01111 -0.84492 0.01851 -0.8444 0.02106 C -0.84765 0.02592 -0.84792 0.025 -0.84974 0.03333 C -0.85026 0.03588 -0.85013 0.03889 -0.85078 0.04074 C -0.85156 0.04259 -0.85286 0.04236 -0.85377 0.04328 C -0.85534 0.0456 -0.85729 0.05439 -0.85807 0.05069 C -0.86393 0.01782 -0.85377 0.00486 -0.86224 0.01851 C -0.86536 0.01759 -0.86888 0.01967 -0.87161 0.01597 C -0.87331 0.01389 -0.87513 0.00092 -0.87357 0.0037 C -0.87096 0.00856 -0.86745 0.02338 -0.86745 0.02384 L -0.86536 0.03819 L -0.86419 0.0456 C -0.86471 0.04907 -0.86393 0.05463 -0.86536 0.05555 C -0.86627 0.05648 -0.87357 0.04699 -0.87474 0.0456 C -0.87682 0.04375 -0.88099 0.04074 -0.88099 0.04097 C -0.88568 0.0243 -0.88307 0.03634 -0.88307 0.00115 L -0.88398 0.01597 L -0.88398 0.01643 " pathEditMode="fixed" rAng="0" ptsTypes="AAAAAAAAAAAAAAAAAAAAAAAAAAAAAAAAAAAAAAAAAAAAAAAAAAAAAAAAAAAAAAAAAAAAAAAAAAAAAAAAAAAAAAAAAAAAAAAAAAAAAAAAAAAAAAAAAAAAAAAAAAAAAAAAAAAAAAAAAAAAAAAAAAAAAAAAAAAAAAAAAAAAAAAAAAAAAAAAAAAAAAAAAAAAAAAAAAAAAAAAAAAAAAAAAA">
                                      <p:cBhvr>
                                        <p:cTn id="8" dur="5300" fill="hold"/>
                                        <p:tgtEl>
                                          <p:spTgt spid="10"/>
                                        </p:tgtEl>
                                        <p:attrNameLst>
                                          <p:attrName>ppt_x</p:attrName>
                                          <p:attrName>ppt_y</p:attrName>
                                        </p:attrNameLst>
                                      </p:cBhvr>
                                      <p:rCtr x="-33307" y="3472"/>
                                    </p:animMotion>
                                  </p:childTnLst>
                                </p:cTn>
                              </p:par>
                            </p:childTnLst>
                          </p:cTn>
                        </p:par>
                        <p:par>
                          <p:cTn id="9" fill="hold">
                            <p:stCondLst>
                              <p:cond delay="5300"/>
                            </p:stCondLst>
                            <p:childTnLst>
                              <p:par>
                                <p:cTn id="10" presetID="2" presetClass="exit" presetSubtype="4" fill="hold" nodeType="afterEffect">
                                  <p:stCondLst>
                                    <p:cond delay="0"/>
                                  </p:stCondLst>
                                  <p:childTnLst>
                                    <p:anim calcmode="lin" valueType="num">
                                      <p:cBhvr additive="base">
                                        <p:cTn id="11" dur="500"/>
                                        <p:tgtEl>
                                          <p:spTgt spid="10"/>
                                        </p:tgtEl>
                                        <p:attrNameLst>
                                          <p:attrName>ppt_x</p:attrName>
                                        </p:attrNameLst>
                                      </p:cBhvr>
                                      <p:tavLst>
                                        <p:tav tm="0">
                                          <p:val>
                                            <p:strVal val="ppt_x"/>
                                          </p:val>
                                        </p:tav>
                                        <p:tav tm="100000">
                                          <p:val>
                                            <p:strVal val="ppt_x"/>
                                          </p:val>
                                        </p:tav>
                                      </p:tavLst>
                                    </p:anim>
                                    <p:anim calcmode="lin" valueType="num">
                                      <p:cBhvr additive="base">
                                        <p:cTn id="12" dur="500"/>
                                        <p:tgtEl>
                                          <p:spTgt spid="10"/>
                                        </p:tgtEl>
                                        <p:attrNameLst>
                                          <p:attrName>ppt_y</p:attrName>
                                        </p:attrNameLst>
                                      </p:cBhvr>
                                      <p:tavLst>
                                        <p:tav tm="0">
                                          <p:val>
                                            <p:strVal val="ppt_y"/>
                                          </p:val>
                                        </p:tav>
                                        <p:tav tm="100000">
                                          <p:val>
                                            <p:strVal val="1+ppt_h/2"/>
                                          </p:val>
                                        </p:tav>
                                      </p:tavLst>
                                    </p:anim>
                                    <p:set>
                                      <p:cBhvr>
                                        <p:cTn id="13" dur="1" fill="hold">
                                          <p:stCondLst>
                                            <p:cond delay="499"/>
                                          </p:stCondLst>
                                        </p:cTn>
                                        <p:tgtEl>
                                          <p:spTgt spid="10"/>
                                        </p:tgtEl>
                                        <p:attrNameLst>
                                          <p:attrName>style.visibility</p:attrName>
                                        </p:attrNameLst>
                                      </p:cBhvr>
                                      <p:to>
                                        <p:strVal val="hidden"/>
                                      </p:to>
                                    </p:set>
                                  </p:childTnLst>
                                </p:cTn>
                              </p:par>
                            </p:childTnLst>
                          </p:cTn>
                        </p:par>
                        <p:par>
                          <p:cTn id="14" fill="hold">
                            <p:stCondLst>
                              <p:cond delay="5800"/>
                            </p:stCondLst>
                            <p:childTnLst>
                              <p:par>
                                <p:cTn id="15" presetID="1" presetClass="entr" presetSubtype="0" fill="hold" grpId="0" nodeType="afterEffect">
                                  <p:stCondLst>
                                    <p:cond delay="0"/>
                                  </p:stCondLst>
                                  <p:iterate type="lt">
                                    <p:tmAbs val="200"/>
                                  </p:iterate>
                                  <p:childTnLst>
                                    <p:set>
                                      <p:cBhvr>
                                        <p:cTn id="16" dur="1" fill="hold">
                                          <p:stCondLst>
                                            <p:cond delay="0"/>
                                          </p:stCondLst>
                                        </p:cTn>
                                        <p:tgtEl>
                                          <p:spTgt spid="12"/>
                                        </p:tgtEl>
                                        <p:attrNameLst>
                                          <p:attrName>style.visibility</p:attrName>
                                        </p:attrNameLst>
                                      </p:cBhvr>
                                      <p:to>
                                        <p:strVal val="visible"/>
                                      </p:to>
                                    </p:set>
                                  </p:childTnLst>
                                </p:cTn>
                              </p:par>
                              <p:par>
                                <p:cTn id="17" presetID="0" presetClass="path" presetSubtype="0" fill="hold" nodeType="withEffect">
                                  <p:stCondLst>
                                    <p:cond delay="0"/>
                                  </p:stCondLst>
                                  <p:childTnLst>
                                    <p:animMotion origin="layout" path="M -0.26628 -0.03495 L -0.26628 -0.03472 C -0.26354 -0.03264 -0.26029 -0.03264 -0.25807 -0.02754 C -0.2556 -0.02176 -0.26133 -0.01365 -0.26224 -0.01273 C -0.26432 -0.01065 -0.26654 -0.00995 -0.26849 -0.00787 C -0.26966 -0.00671 -0.27044 -0.00416 -0.27148 -0.00301 C -0.27617 0.00162 -0.27474 -0.00301 -0.27878 0.00209 C -0.27995 0.00324 -0.28086 0.0051 -0.28177 0.00695 C -0.29375 -0.00023 -0.2845 0.0088 -0.28711 -0.04977 C -0.28724 -0.05509 -0.28906 -0.06458 -0.28906 -0.06435 L -0.2901 -0.05717 L -0.30768 -0.02014 C -0.30846 -0.01273 -0.3095 -0.00578 -0.30977 0.00209 C -0.3099 0.0044 -0.3099 0.0088 -0.30872 0.00949 C -0.30573 0.01088 -0.3026 0.00764 -0.29948 0.00695 C -0.29987 0.00209 -0.29948 -0.00347 -0.30039 -0.00787 C -0.30143 -0.01088 -0.30312 -0.01273 -0.30456 -0.01273 L -0.32838 -0.01041 C -0.32943 -0.00787 -0.33034 -0.00509 -0.33151 -0.00301 C -0.3345 0.00162 -0.33646 -0.00139 -0.33984 -0.00301 C -0.34141 -0.01365 -0.34232 -0.0162 -0.3388 -0.03009 C -0.33802 -0.03356 -0.33607 -0.03356 -0.33463 -0.03495 C -0.33359 -0.03449 -0.33242 -0.03449 -0.33151 -0.03264 C -0.32747 -0.02477 -0.32891 -0.00602 -0.33047 0.00209 C -0.33164 0.00718 -0.33437 0.00996 -0.33672 0.01181 L -0.34297 0.0169 C -0.3457 0.01598 -0.34883 0.01736 -0.35117 0.01435 C -0.35247 0.0125 -0.35195 0.00787 -0.35221 0.0044 C -0.35286 -0.00231 -0.35404 -0.02546 -0.35534 -0.03009 C -0.35625 -0.0331 -0.3582 -0.03194 -0.35937 -0.03264 C -0.36016 -0.03009 -0.36133 -0.02824 -0.36159 -0.02523 C -0.36211 -0.01551 -0.36003 -0.01458 -0.35742 -0.01041 C -0.3457 -0.01319 -0.34596 -0.00393 -0.34596 -0.01527 L -0.38021 0.00695 C -0.3806 -0.00416 -0.38242 -0.04328 -0.3832 -0.04977 C -0.38372 -0.05347 -0.38828 -0.05625 -0.38945 -0.05717 C -0.39336 -0.05578 -0.39896 -0.06041 -0.40078 -0.05231 C -0.40638 -0.02916 -0.39961 -0.02384 -0.39661 -0.01041 C -0.39622 -0.0081 -0.39609 -0.00532 -0.3957 -0.00301 C -0.39609 0.00116 -0.39505 0.00764 -0.39661 0.00949 C -0.39844 0.01135 -0.40638 0.00602 -0.40911 0.0044 C -0.41016 0.00255 -0.41133 0.00139 -0.41211 -0.00046 C -0.4151 -0.00625 -0.41628 -0.01065 -0.41836 -0.01782 C -0.41875 -0.02014 -0.4194 -0.02268 -0.4194 -0.02523 C -0.4194 -0.04213 -0.42096 -0.0493 -0.41523 -0.05486 C -0.41406 -0.05625 -0.4125 -0.05671 -0.4112 -0.05717 C -0.41211 -0.05486 -0.41315 -0.05208 -0.41432 -0.04977 C -0.41602 -0.04745 -0.42292 -0.04514 -0.42357 -0.0449 C -0.43294 -0.03009 -0.41745 -0.05347 -0.43385 -0.0375 C -0.43529 -0.03634 -0.43607 -0.03264 -0.43698 -0.03009 C -0.43737 -0.02754 -0.43802 -0.02546 -0.43802 -0.02268 C -0.43802 -0.01458 -0.43685 -0.01157 -0.4349 -0.00532 C -0.43529 -0.00139 -0.43503 0.00324 -0.43607 0.00695 C -0.43659 0.00903 -0.43802 0.00949 -0.43906 0.00949 C -0.44336 0.00949 -0.4474 0.00764 -0.45156 0.00695 C -0.4513 -0.00139 -0.45286 -0.0118 -0.45052 -0.01782 C -0.44375 -0.03379 -0.44206 -0.01435 -0.44115 -0.00787 C -0.44219 -0.00301 -0.44284 0.00255 -0.44427 0.00695 C -0.44505 0.0088 -0.44635 0.00949 -0.4474 0.00949 C -0.45234 0.00949 -0.45703 0.00764 -0.46185 0.00695 C -0.46224 0.00996 -0.4625 0.01343 -0.46289 0.0169 C -0.46328 0.01922 -0.46289 0.02431 -0.46393 0.02431 C -0.46523 0.02431 -0.46536 0.01922 -0.46602 0.0169 C -0.46536 0.00764 -0.46484 -0.00139 -0.46393 -0.01041 C -0.4638 -0.01319 -0.46328 -0.01527 -0.46289 -0.01782 C -0.4625 -0.02199 -0.46224 -0.02615 -0.46185 -0.03009 C -0.46224 -0.01134 -0.45885 0.01042 -0.46289 0.02662 C -0.4651 0.03542 -0.47148 0.02824 -0.47526 0.02431 C -0.4776 0.02176 -0.47865 0.01505 -0.47943 0.00949 L -0.48151 -0.00532 C -0.48893 0.00047 -0.48021 -0.00602 -0.49492 -0.00046 C -0.49609 -0.00023 -0.497 0.00139 -0.49805 0.00209 C -0.49987 0.00301 -0.50156 0.00348 -0.50325 0.0044 C -0.50781 0.00348 -0.51224 0.00348 -0.51667 0.00209 C -0.51888 0.00116 -0.52292 -0.00301 -0.52292 -0.00254 C -0.52422 -0.00764 -0.52878 -0.02014 -0.51979 -0.00787 C -0.51784 -0.00509 -0.51602 0.0125 -0.51562 0.01435 C -0.51536 0.0169 -0.51354 0.02176 -0.51458 0.02176 L -0.53737 0.01922 C -0.5375 0.01922 -0.53906 0.00324 -0.53945 0.00209 C -0.5401 0.00023 -0.54154 0.00023 -0.54245 -0.00046 C -0.54323 -0.00301 -0.54362 -0.00602 -0.54466 -0.00787 C -0.54779 -0.01412 -0.55208 -0.00764 -0.55495 -0.00532 C -0.5543 -0.00046 -0.55378 0.00602 -0.55182 0.00949 C -0.55104 0.01088 -0.54779 0.01181 -0.5487 0.01181 C -0.5543 0.01088 -0.5599 0.00857 -0.56523 0.00695 C -0.56602 0.0044 -0.56719 0.00232 -0.56732 -0.00046 C -0.5681 -0.00602 -0.56732 -0.0125 -0.56836 -0.01782 C -0.56888 -0.02014 -0.56875 -0.01227 -0.5694 -0.01041 C -0.57018 -0.00856 -0.57148 -0.00856 -0.57253 -0.00787 C -0.57539 -0.00602 -0.58086 -0.00301 -0.58086 -0.00254 C -0.58008 0.00209 -0.57969 0.00857 -0.57773 0.01181 C -0.57695 0.01343 -0.57565 0.01343 -0.57461 0.01435 C -0.57396 0.0169 -0.57253 0.01875 -0.57253 0.02176 C -0.57253 0.02732 -0.57643 0.03195 -0.57773 0.03403 C -0.57956 0.0331 -0.58125 0.03264 -0.58281 0.03172 C -0.58398 0.03102 -0.58542 0.03125 -0.58594 0.02917 C -0.58724 0.02477 -0.58802 0.01435 -0.58802 0.01459 C -0.58841 0.00602 -0.5875 -0.00324 -0.58906 -0.01041 C -0.58997 -0.01412 -0.59349 -0.00902 -0.59427 -0.01273 C -0.59596 -0.02106 -0.59505 -0.03102 -0.59518 -0.04004 C -0.5987 -0.02361 -0.59674 -0.03588 -0.59831 -0.01273 C -0.59909 -0.0044 -0.60052 0.01181 -0.60052 0.01227 C -0.6043 0.01088 -0.60937 0.01598 -0.61185 0.00949 C -0.61458 0.00209 -0.61289 -0.01041 -0.61289 -0.02014 C -0.61289 -0.02361 -0.61237 -0.01365 -0.61185 -0.01041 C -0.61159 -0.00787 -0.6112 -0.00532 -0.61081 -0.00301 C -0.61367 0.0169 -0.61016 -0.00301 -0.61289 -0.00301 C -0.61406 -0.00301 -0.61367 0.00209 -0.6138 0.0044 C -0.61445 0.00857 -0.61419 0.0132 -0.61497 0.0169 C -0.61771 0.0294 -0.62357 0.02547 -0.62838 0.02662 C -0.62878 0.02917 -0.62838 0.0338 -0.62943 0.03403 C -0.64088 0.0382 -0.64088 0.03542 -0.647 0.02431 C -0.64674 0.01181 -0.64727 -0.00069 -0.64596 -0.01273 C -0.64544 -0.01875 -0.6418 -0.02754 -0.6418 -0.02731 C -0.64219 -0.03356 -0.64088 -0.04236 -0.64284 -0.0449 C -0.64466 -0.04699 -0.64518 -0.03727 -0.64596 -0.03264 C -0.64661 -0.0294 -0.64674 -0.02615 -0.647 -0.02268 C -0.6474 -0.01875 -0.64792 -0.01458 -0.64805 -0.01041 C -0.64857 -0.00301 -0.64844 0.0044 -0.64909 0.01181 C -0.64948 0.01459 -0.65052 0.0169 -0.65104 0.01922 C -0.6526 0.01829 -0.65417 0.01875 -0.65521 0.0169 C -0.65963 0.00973 -0.65677 -0.00879 -0.65521 -0.01527 C -0.65456 -0.01875 -0.6526 -0.01875 -0.65104 -0.02014 L -0.63463 -0.01527 C -0.62565 0.00301 -0.63698 0.00949 -0.63971 0.01181 C -0.64271 0.03264 -0.64271 0.04051 -0.6625 0.0169 C -0.66536 0.01343 -0.65963 0.00047 -0.66146 -0.00532 C -0.66276 -0.00972 -0.66562 -0.00231 -0.66771 -0.00046 C -0.67161 -0.00139 -0.67539 -0.00046 -0.67904 -0.00301 C -0.68815 -0.00972 -0.67305 -0.01527 -0.68529 -0.00787 C -0.68607 -0.00532 -0.68724 -0.00347 -0.68737 -0.00046 C -0.68789 0.00903 -0.68594 0.00996 -0.6832 0.01435 C -0.68867 0.01528 -0.6944 0.0169 -0.69974 0.0169 C -0.70117 0.0169 -0.70273 0.01598 -0.70391 0.01435 C -0.70521 0.0125 -0.70612 0.00973 -0.7069 0.00695 C -0.71224 -0.00856 -0.70846 -0.00787 -0.71224 -0.00787 L -0.71523 -0.00532 " pathEditMode="fixed" rAng="0" ptsTypes="AAAAAAAAAAAAAAAAAAAAAAAAAAAAAAAAAAAAAAAAAAAAAAAAAAAAAAAAAAAAAAAAAAAAAAAAAAAAAAAAAAAAAAAAAAAAAAAAAAAAAAAAAAAAAAAAAAAAAAAAAAAAAAAAAAAAAAAAAA">
                                      <p:cBhvr>
                                        <p:cTn id="18" dur="4300" fill="hold"/>
                                        <p:tgtEl>
                                          <p:spTgt spid="13"/>
                                        </p:tgtEl>
                                        <p:attrNameLst>
                                          <p:attrName>ppt_x</p:attrName>
                                          <p:attrName>ppt_y</p:attrName>
                                        </p:attrNameLst>
                                      </p:cBhvr>
                                      <p:rCtr x="-22005" y="2037"/>
                                    </p:animMotion>
                                  </p:childTnLst>
                                </p:cTn>
                              </p:par>
                            </p:childTnLst>
                          </p:cTn>
                        </p:par>
                        <p:par>
                          <p:cTn id="19" fill="hold">
                            <p:stCondLst>
                              <p:cond delay="10801"/>
                            </p:stCondLst>
                            <p:childTnLst>
                              <p:par>
                                <p:cTn id="20" presetID="1" presetClass="exit" presetSubtype="0" fill="hold" nodeType="after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20</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4532690" y="857832"/>
            <a:ext cx="2800382" cy="584775"/>
          </a:xfrm>
          <a:prstGeom prst="rect">
            <a:avLst/>
          </a:prstGeom>
        </p:spPr>
        <p:txBody>
          <a:bodyPr wrap="none">
            <a:spAutoFit/>
          </a:bodyPr>
          <a:lstStyle/>
          <a:p>
            <a:r>
              <a:rPr lang="en-US" sz="3200" b="1" dirty="0"/>
              <a:t>V</a:t>
            </a:r>
            <a:r>
              <a:rPr lang="ar-IQ" sz="3200" b="1" dirty="0" err="1" smtClean="0"/>
              <a:t>iewing</a:t>
            </a:r>
            <a:r>
              <a:rPr lang="ar-IQ" sz="3200" b="1" dirty="0" smtClean="0"/>
              <a:t> </a:t>
            </a:r>
            <a:r>
              <a:rPr lang="en-US" sz="3200" b="1" dirty="0" smtClean="0"/>
              <a:t>A</a:t>
            </a:r>
            <a:r>
              <a:rPr lang="ar-IQ" sz="3200" b="1" dirty="0" err="1" smtClean="0"/>
              <a:t>ngles</a:t>
            </a:r>
            <a:endParaRPr lang="ar-IQ" sz="3200" b="1" dirty="0"/>
          </a:p>
        </p:txBody>
      </p:sp>
      <p:sp>
        <p:nvSpPr>
          <p:cNvPr id="6" name="مستطيل 5"/>
          <p:cNvSpPr/>
          <p:nvPr/>
        </p:nvSpPr>
        <p:spPr>
          <a:xfrm>
            <a:off x="5424805" y="1442607"/>
            <a:ext cx="6366942" cy="4524315"/>
          </a:xfrm>
          <a:prstGeom prst="rect">
            <a:avLst/>
          </a:prstGeom>
        </p:spPr>
        <p:txBody>
          <a:bodyPr wrap="square">
            <a:spAutoFit/>
          </a:bodyPr>
          <a:lstStyle/>
          <a:p>
            <a:pPr algn="r" rtl="1">
              <a:lnSpc>
                <a:spcPct val="150000"/>
              </a:lnSpc>
            </a:pPr>
            <a:r>
              <a:rPr lang="ar-IQ" sz="3200" dirty="0" smtClean="0"/>
              <a:t>OLED </a:t>
            </a:r>
            <a:r>
              <a:rPr lang="ar-IQ" sz="3200" dirty="0" err="1" smtClean="0"/>
              <a:t>ألافضل</a:t>
            </a:r>
            <a:r>
              <a:rPr lang="ar-IQ" sz="3200" dirty="0" smtClean="0"/>
              <a:t> </a:t>
            </a:r>
          </a:p>
          <a:p>
            <a:pPr algn="r" rtl="1">
              <a:lnSpc>
                <a:spcPct val="150000"/>
              </a:lnSpc>
            </a:pPr>
            <a:r>
              <a:rPr lang="ar-IQ" sz="3200" dirty="0" smtClean="0"/>
              <a:t>ثم </a:t>
            </a:r>
            <a:r>
              <a:rPr lang="en-US" sz="3200" dirty="0" smtClean="0"/>
              <a:t>QLED</a:t>
            </a:r>
            <a:r>
              <a:rPr lang="ar-IQ" sz="3200" dirty="0" smtClean="0"/>
              <a:t> من سامسونج بطلاء </a:t>
            </a:r>
            <a:r>
              <a:rPr lang="ar-IQ" sz="3200" dirty="0"/>
              <a:t>مضاد </a:t>
            </a:r>
            <a:r>
              <a:rPr lang="ar-IQ" sz="3200" dirty="0" smtClean="0"/>
              <a:t>للانعكاس </a:t>
            </a:r>
          </a:p>
          <a:p>
            <a:pPr algn="r" rtl="1">
              <a:lnSpc>
                <a:spcPct val="150000"/>
              </a:lnSpc>
            </a:pPr>
            <a:r>
              <a:rPr lang="ar-IQ" sz="3200" dirty="0" smtClean="0"/>
              <a:t>ثم </a:t>
            </a:r>
            <a:r>
              <a:rPr lang="en-US" sz="3200" dirty="0" smtClean="0"/>
              <a:t>LED</a:t>
            </a:r>
            <a:r>
              <a:rPr lang="ar-IQ" sz="3200" dirty="0" smtClean="0"/>
              <a:t>, </a:t>
            </a:r>
            <a:endParaRPr lang="ar-IQ" sz="3200" dirty="0" smtClean="0"/>
          </a:p>
          <a:p>
            <a:pPr algn="r" rtl="1">
              <a:lnSpc>
                <a:spcPct val="150000"/>
              </a:lnSpc>
            </a:pPr>
            <a:r>
              <a:rPr lang="ar-IQ" sz="3200" dirty="0" smtClean="0"/>
              <a:t>بعدها </a:t>
            </a:r>
            <a:r>
              <a:rPr lang="ar-IQ" sz="3200" dirty="0" smtClean="0"/>
              <a:t>شاشة </a:t>
            </a:r>
            <a:r>
              <a:rPr lang="en-US" sz="3200" dirty="0" smtClean="0"/>
              <a:t> </a:t>
            </a:r>
            <a:r>
              <a:rPr lang="en-US" sz="3200" dirty="0"/>
              <a:t>LCD</a:t>
            </a:r>
            <a:r>
              <a:rPr lang="en-US" sz="3200" dirty="0" smtClean="0"/>
              <a:t> </a:t>
            </a:r>
            <a:r>
              <a:rPr lang="ar-IQ" sz="3200" dirty="0" smtClean="0"/>
              <a:t>من</a:t>
            </a:r>
            <a:r>
              <a:rPr lang="en-US" sz="3200" dirty="0"/>
              <a:t> LG</a:t>
            </a:r>
            <a:r>
              <a:rPr lang="en-US" sz="3200" dirty="0" smtClean="0"/>
              <a:t> </a:t>
            </a:r>
            <a:r>
              <a:rPr lang="ar-IQ" sz="3200" dirty="0"/>
              <a:t>تُعرف باسم </a:t>
            </a:r>
            <a:r>
              <a:rPr lang="en-US" sz="3200" dirty="0"/>
              <a:t>IPS </a:t>
            </a:r>
            <a:r>
              <a:rPr lang="ar-IQ" sz="3200" dirty="0" smtClean="0"/>
              <a:t> والتي </a:t>
            </a:r>
            <a:r>
              <a:rPr lang="ar-IQ" sz="3200" dirty="0"/>
              <a:t>تتميز بأداء خارج الزاوية أفضل قليلاً من لوحات </a:t>
            </a:r>
            <a:r>
              <a:rPr lang="en-US" sz="3200" dirty="0" smtClean="0"/>
              <a:t>LCD</a:t>
            </a:r>
            <a:r>
              <a:rPr lang="ar-IQ" sz="3200" dirty="0" smtClean="0"/>
              <a:t> التي تأتي أخيراً</a:t>
            </a:r>
            <a:endParaRPr lang="ar-IQ" sz="3200" dirty="0"/>
          </a:p>
        </p:txBody>
      </p:sp>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73" y="3607974"/>
            <a:ext cx="4483510" cy="2541006"/>
          </a:xfrm>
          <a:prstGeom prst="rect">
            <a:avLst/>
          </a:prstGeom>
        </p:spPr>
      </p:pic>
      <p:pic>
        <p:nvPicPr>
          <p:cNvPr id="11" name="صورة 10"/>
          <p:cNvPicPr>
            <a:picLocks noChangeAspect="1"/>
          </p:cNvPicPr>
          <p:nvPr/>
        </p:nvPicPr>
        <p:blipFill>
          <a:blip r:embed="rId3"/>
          <a:stretch>
            <a:fillRect/>
          </a:stretch>
        </p:blipFill>
        <p:spPr>
          <a:xfrm>
            <a:off x="589137" y="975810"/>
            <a:ext cx="3785454" cy="2514053"/>
          </a:xfrm>
          <a:prstGeom prst="rect">
            <a:avLst/>
          </a:prstGeom>
        </p:spPr>
      </p:pic>
      <p:sp>
        <p:nvSpPr>
          <p:cNvPr id="9" name="مستطيل 8"/>
          <p:cNvSpPr/>
          <p:nvPr/>
        </p:nvSpPr>
        <p:spPr>
          <a:xfrm>
            <a:off x="7599573" y="857832"/>
            <a:ext cx="4192174" cy="646331"/>
          </a:xfrm>
          <a:prstGeom prst="rect">
            <a:avLst/>
          </a:prstGeom>
        </p:spPr>
        <p:txBody>
          <a:bodyPr wrap="none">
            <a:spAutoFit/>
          </a:bodyPr>
          <a:lstStyle/>
          <a:p>
            <a:pPr algn="r" rtl="1">
              <a:spcAft>
                <a:spcPts val="0"/>
              </a:spcAft>
            </a:pPr>
            <a:r>
              <a:rPr lang="ar-IQ" sz="3600" b="1" dirty="0" smtClean="0">
                <a:solidFill>
                  <a:srgbClr val="FF0000"/>
                </a:solidFill>
                <a:latin typeface="ts3a"/>
                <a:ea typeface="Times New Roman" panose="02020603050405020304" pitchFamily="18" charset="0"/>
                <a:cs typeface="AdvertisingBold" pitchFamily="2" charset="-78"/>
              </a:rPr>
              <a:t>مواصفات </a:t>
            </a:r>
            <a:r>
              <a:rPr lang="ar-IQ" sz="3600" b="1" dirty="0" smtClean="0">
                <a:solidFill>
                  <a:srgbClr val="FF0000"/>
                </a:solidFill>
                <a:latin typeface="ts3a"/>
                <a:ea typeface="Times New Roman" panose="02020603050405020304" pitchFamily="18" charset="0"/>
                <a:cs typeface="AdvertisingBold" pitchFamily="2" charset="-78"/>
              </a:rPr>
              <a:t>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Tree>
    <p:extLst>
      <p:ext uri="{BB962C8B-B14F-4D97-AF65-F5344CB8AC3E}">
        <p14:creationId xmlns:p14="http://schemas.microsoft.com/office/powerpoint/2010/main" val="177516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21</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5090345" y="873244"/>
            <a:ext cx="2055371" cy="593304"/>
          </a:xfrm>
          <a:prstGeom prst="rect">
            <a:avLst/>
          </a:prstGeom>
        </p:spPr>
        <p:txBody>
          <a:bodyPr wrap="none">
            <a:spAutoFit/>
          </a:bodyPr>
          <a:lstStyle/>
          <a:p>
            <a:pPr lvl="0">
              <a:lnSpc>
                <a:spcPct val="107000"/>
              </a:lnSpc>
              <a:spcBef>
                <a:spcPts val="3790"/>
              </a:spcBef>
              <a:spcAft>
                <a:spcPts val="1515"/>
              </a:spcAft>
              <a:buSzPts val="1600"/>
            </a:pPr>
            <a:r>
              <a:rPr lang="en-US" sz="3200" b="1" dirty="0">
                <a:latin typeface="Times New Roman" panose="02020603050405020304" pitchFamily="18" charset="0"/>
                <a:ea typeface="Times New Roman" panose="02020603050405020304" pitchFamily="18" charset="0"/>
                <a:cs typeface="Arial" panose="020B0604020202020204" pitchFamily="34" charset="0"/>
              </a:rPr>
              <a:t>Brightness</a:t>
            </a:r>
            <a:endParaRPr lang="en-US" spc="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مستطيل 5"/>
          <p:cNvSpPr/>
          <p:nvPr/>
        </p:nvSpPr>
        <p:spPr>
          <a:xfrm>
            <a:off x="5765800" y="1561644"/>
            <a:ext cx="6426200" cy="3539430"/>
          </a:xfrm>
          <a:prstGeom prst="rect">
            <a:avLst/>
          </a:prstGeom>
        </p:spPr>
        <p:txBody>
          <a:bodyPr wrap="square">
            <a:spAutoFit/>
          </a:bodyPr>
          <a:lstStyle/>
          <a:p>
            <a:pPr algn="r" rtl="1"/>
            <a:r>
              <a:rPr lang="ar-IQ" sz="2800" dirty="0"/>
              <a:t>أن جميع أجهزة التلفزيون الحديثة - OLED أو LED / LCD تنتج سطوعًا أكثر من كافٍ. </a:t>
            </a:r>
            <a:endParaRPr lang="ar-IQ" sz="2800" dirty="0" smtClean="0"/>
          </a:p>
          <a:p>
            <a:pPr algn="r" rtl="1"/>
            <a:r>
              <a:rPr lang="ar-IQ" sz="2800" dirty="0" smtClean="0"/>
              <a:t>وفي </a:t>
            </a:r>
            <a:r>
              <a:rPr lang="ar-IQ" sz="2800" dirty="0"/>
              <a:t>المرتبة الأولى بهذا المجال تتربع شاشات </a:t>
            </a:r>
            <a:r>
              <a:rPr lang="en-US" sz="2800" dirty="0"/>
              <a:t>QLED</a:t>
            </a:r>
            <a:r>
              <a:rPr lang="ar-IQ" sz="2800" dirty="0"/>
              <a:t> حيث انها الشاشة الأكثر وضوحاً في الأماكن المضيئة.</a:t>
            </a:r>
          </a:p>
          <a:p>
            <a:pPr algn="r" rtl="1"/>
            <a:r>
              <a:rPr lang="ar-IQ" sz="2800" dirty="0" smtClean="0"/>
              <a:t>وعند استخدام التلفزيون  </a:t>
            </a:r>
            <a:r>
              <a:rPr lang="ar-IQ" sz="2800" dirty="0"/>
              <a:t>في غرفة مظلمة ، سيكون أداء تلفزيون OLED أفضل ، </a:t>
            </a:r>
            <a:endParaRPr lang="ar-IQ" sz="2800" dirty="0" smtClean="0"/>
          </a:p>
          <a:p>
            <a:pPr algn="r" rtl="1"/>
            <a:r>
              <a:rPr lang="ar-IQ" sz="2800" dirty="0" smtClean="0"/>
              <a:t>بينما </a:t>
            </a:r>
            <a:r>
              <a:rPr lang="ar-IQ" sz="2800" dirty="0"/>
              <a:t>ستتفوق أجهزة تلفزيون LED عليها (بالمعنى الحرفي للكلمة) في البيئات ذات الإضاءة الساطعة</a:t>
            </a:r>
            <a:r>
              <a:rPr lang="ar-IQ" sz="2800" dirty="0" smtClean="0"/>
              <a:t>. </a:t>
            </a:r>
            <a:endParaRPr lang="ar-IQ" sz="2800" dirty="0"/>
          </a:p>
        </p:txBody>
      </p:sp>
      <p:sp>
        <p:nvSpPr>
          <p:cNvPr id="7" name="مستطيل 6"/>
          <p:cNvSpPr/>
          <p:nvPr/>
        </p:nvSpPr>
        <p:spPr>
          <a:xfrm>
            <a:off x="7599573" y="857832"/>
            <a:ext cx="4192174" cy="646331"/>
          </a:xfrm>
          <a:prstGeom prst="rect">
            <a:avLst/>
          </a:prstGeom>
        </p:spPr>
        <p:txBody>
          <a:bodyPr wrap="none">
            <a:spAutoFit/>
          </a:bodyPr>
          <a:lstStyle/>
          <a:p>
            <a:pPr algn="r" rtl="1">
              <a:spcAft>
                <a:spcPts val="0"/>
              </a:spcAft>
            </a:pPr>
            <a:r>
              <a:rPr lang="ar-IQ" sz="3600" b="1" dirty="0" smtClean="0">
                <a:solidFill>
                  <a:srgbClr val="FF0000"/>
                </a:solidFill>
                <a:latin typeface="ts3a"/>
                <a:ea typeface="Times New Roman" panose="02020603050405020304" pitchFamily="18" charset="0"/>
                <a:cs typeface="AdvertisingBold" pitchFamily="2" charset="-78"/>
              </a:rPr>
              <a:t>مواصفات </a:t>
            </a:r>
            <a:r>
              <a:rPr lang="ar-IQ" sz="3600" b="1" dirty="0" smtClean="0">
                <a:solidFill>
                  <a:srgbClr val="FF0000"/>
                </a:solidFill>
                <a:latin typeface="ts3a"/>
                <a:ea typeface="Times New Roman" panose="02020603050405020304" pitchFamily="18" charset="0"/>
                <a:cs typeface="AdvertisingBold" pitchFamily="2" charset="-78"/>
              </a:rPr>
              <a:t>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47" y="1561644"/>
            <a:ext cx="4112050" cy="4343400"/>
          </a:xfrm>
          <a:prstGeom prst="rect">
            <a:avLst/>
          </a:prstGeom>
        </p:spPr>
      </p:pic>
    </p:spTree>
    <p:extLst>
      <p:ext uri="{BB962C8B-B14F-4D97-AF65-F5344CB8AC3E}">
        <p14:creationId xmlns:p14="http://schemas.microsoft.com/office/powerpoint/2010/main" val="159818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22</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5586019" y="1638858"/>
            <a:ext cx="6605981" cy="4493538"/>
          </a:xfrm>
          <a:prstGeom prst="rect">
            <a:avLst/>
          </a:prstGeom>
        </p:spPr>
        <p:txBody>
          <a:bodyPr wrap="square">
            <a:spAutoFit/>
          </a:bodyPr>
          <a:lstStyle/>
          <a:p>
            <a:pPr algn="just" rtl="1"/>
            <a:r>
              <a:rPr lang="ar-IQ" sz="2600" dirty="0"/>
              <a:t>يشير وقت الاستجابة إلى الوقت الذي يستغرقه كل بكسل فردي لتغيير </a:t>
            </a:r>
            <a:r>
              <a:rPr lang="ar-IQ" sz="2600" dirty="0" smtClean="0"/>
              <a:t>الحالة. مع وقت </a:t>
            </a:r>
            <a:r>
              <a:rPr lang="ar-IQ" sz="2600" dirty="0"/>
              <a:t>الاستجابة الأسرع </a:t>
            </a:r>
            <a:r>
              <a:rPr lang="ar-IQ" sz="2600" dirty="0" smtClean="0"/>
              <a:t>يكون </a:t>
            </a:r>
            <a:r>
              <a:rPr lang="ar-IQ" sz="2600" dirty="0"/>
              <a:t>هناك تشويش أقل للحركة </a:t>
            </a:r>
            <a:r>
              <a:rPr lang="ar-IQ" sz="2600" dirty="0" smtClean="0"/>
              <a:t>نظرًا </a:t>
            </a:r>
            <a:r>
              <a:rPr lang="ar-IQ" sz="2600" dirty="0"/>
              <a:t>لأن وحدات البكسل OLED تجمع بين مصدر الضوء واللون في الصمام الثنائي الفردي ، يمكنها تغيير الحالات بسرعة </a:t>
            </a:r>
            <a:r>
              <a:rPr lang="ar-IQ" sz="2600" dirty="0" smtClean="0"/>
              <a:t>مذهلة حوالي </a:t>
            </a:r>
            <a:r>
              <a:rPr lang="ar-IQ" sz="2600" dirty="0"/>
              <a:t>0.1 مللي ثانية</a:t>
            </a:r>
            <a:r>
              <a:rPr lang="ar-IQ" sz="2600" dirty="0" smtClean="0"/>
              <a:t>. بينما وقت </a:t>
            </a:r>
            <a:r>
              <a:rPr lang="ar-IQ" sz="2600" dirty="0"/>
              <a:t>استجابة </a:t>
            </a:r>
            <a:r>
              <a:rPr lang="en-US" sz="2600" dirty="0" smtClean="0"/>
              <a:t> QLED </a:t>
            </a:r>
            <a:r>
              <a:rPr lang="ar-IQ" sz="2600" dirty="0"/>
              <a:t>النموذجية بين 2 و 8 مللي ثانية </a:t>
            </a:r>
            <a:r>
              <a:rPr lang="ar-IQ" sz="2600" dirty="0" smtClean="0"/>
              <a:t>، </a:t>
            </a:r>
            <a:endParaRPr lang="ar-IQ" sz="2600" dirty="0" smtClean="0"/>
          </a:p>
          <a:p>
            <a:pPr algn="just" rtl="1"/>
            <a:r>
              <a:rPr lang="ar-IQ" sz="2600" dirty="0" smtClean="0"/>
              <a:t>إن </a:t>
            </a:r>
            <a:r>
              <a:rPr lang="ar-IQ" sz="2600" dirty="0" smtClean="0"/>
              <a:t>LCD </a:t>
            </a:r>
            <a:r>
              <a:rPr lang="ar-IQ" sz="2600" dirty="0"/>
              <a:t>بطبيعتها أبطأ في الاستجابة لتغيرات الحالة. يؤدي هذا إلى تغيير عام أبطأ بين حالات "تشغيل" و "إيقاف تشغيل</a:t>
            </a:r>
            <a:r>
              <a:rPr lang="ar-IQ" sz="2600" dirty="0" smtClean="0"/>
              <a:t>".</a:t>
            </a:r>
          </a:p>
          <a:p>
            <a:pPr algn="just" rtl="1"/>
            <a:r>
              <a:rPr lang="ar-IQ" sz="2600" dirty="0" smtClean="0"/>
              <a:t>وقت الاستجابة مهم جداً للاعبين أكثر من المشاهدين </a:t>
            </a:r>
            <a:r>
              <a:rPr lang="ar-IQ" sz="2600" dirty="0"/>
              <a:t>لذا يفضل استخدام وضع الألعاب في التلفزيون</a:t>
            </a:r>
          </a:p>
        </p:txBody>
      </p:sp>
      <p:sp>
        <p:nvSpPr>
          <p:cNvPr id="6" name="مستطيل 5"/>
          <p:cNvSpPr/>
          <p:nvPr/>
        </p:nvSpPr>
        <p:spPr>
          <a:xfrm>
            <a:off x="3049546" y="888609"/>
            <a:ext cx="4073936" cy="584775"/>
          </a:xfrm>
          <a:prstGeom prst="rect">
            <a:avLst/>
          </a:prstGeom>
        </p:spPr>
        <p:txBody>
          <a:bodyPr wrap="none">
            <a:spAutoFit/>
          </a:bodyPr>
          <a:lstStyle/>
          <a:p>
            <a:r>
              <a:rPr lang="ar-IQ" sz="3200" b="1" dirty="0" err="1"/>
              <a:t>Response</a:t>
            </a:r>
            <a:r>
              <a:rPr lang="ar-IQ" sz="3200" b="1" dirty="0"/>
              <a:t> </a:t>
            </a:r>
            <a:r>
              <a:rPr lang="ar-IQ" sz="3200" b="1" dirty="0" err="1"/>
              <a:t>time</a:t>
            </a:r>
            <a:r>
              <a:rPr lang="ar-IQ" sz="3200" b="1" dirty="0"/>
              <a:t> </a:t>
            </a:r>
            <a:r>
              <a:rPr lang="ar-IQ" sz="3200" b="1" dirty="0" err="1"/>
              <a:t>and</a:t>
            </a:r>
            <a:r>
              <a:rPr lang="ar-IQ" sz="3200" b="1" dirty="0"/>
              <a:t> </a:t>
            </a:r>
            <a:r>
              <a:rPr lang="ar-IQ" sz="3200" b="1" dirty="0" err="1"/>
              <a:t>lag</a:t>
            </a:r>
            <a:endParaRPr lang="ar-IQ" sz="3200" b="1" dirty="0"/>
          </a:p>
        </p:txBody>
      </p:sp>
      <p:pic>
        <p:nvPicPr>
          <p:cNvPr id="7" name="صورة 6"/>
          <p:cNvPicPr>
            <a:picLocks noChangeAspect="1"/>
          </p:cNvPicPr>
          <p:nvPr/>
        </p:nvPicPr>
        <p:blipFill>
          <a:blip r:embed="rId2"/>
          <a:stretch>
            <a:fillRect/>
          </a:stretch>
        </p:blipFill>
        <p:spPr>
          <a:xfrm>
            <a:off x="371673" y="1883504"/>
            <a:ext cx="5051227" cy="3294273"/>
          </a:xfrm>
          <a:prstGeom prst="rect">
            <a:avLst/>
          </a:prstGeom>
        </p:spPr>
      </p:pic>
      <p:sp>
        <p:nvSpPr>
          <p:cNvPr id="8" name="مستطيل 7"/>
          <p:cNvSpPr/>
          <p:nvPr/>
        </p:nvSpPr>
        <p:spPr>
          <a:xfrm>
            <a:off x="7599573" y="857832"/>
            <a:ext cx="4192174" cy="646331"/>
          </a:xfrm>
          <a:prstGeom prst="rect">
            <a:avLst/>
          </a:prstGeom>
        </p:spPr>
        <p:txBody>
          <a:bodyPr wrap="none">
            <a:spAutoFit/>
          </a:bodyPr>
          <a:lstStyle/>
          <a:p>
            <a:pPr algn="r" rtl="1">
              <a:spcAft>
                <a:spcPts val="0"/>
              </a:spcAft>
            </a:pPr>
            <a:r>
              <a:rPr lang="ar-IQ" sz="3600" b="1" dirty="0" smtClean="0">
                <a:solidFill>
                  <a:srgbClr val="FF0000"/>
                </a:solidFill>
                <a:latin typeface="ts3a"/>
                <a:ea typeface="Times New Roman" panose="02020603050405020304" pitchFamily="18" charset="0"/>
                <a:cs typeface="AdvertisingBold" pitchFamily="2" charset="-78"/>
              </a:rPr>
              <a:t>مواصفات </a:t>
            </a:r>
            <a:r>
              <a:rPr lang="ar-IQ" sz="3600" b="1" dirty="0" smtClean="0">
                <a:solidFill>
                  <a:srgbClr val="FF0000"/>
                </a:solidFill>
                <a:latin typeface="ts3a"/>
                <a:ea typeface="Times New Roman" panose="02020603050405020304" pitchFamily="18" charset="0"/>
                <a:cs typeface="AdvertisingBold" pitchFamily="2" charset="-78"/>
              </a:rPr>
              <a:t>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Tree>
    <p:extLst>
      <p:ext uri="{BB962C8B-B14F-4D97-AF65-F5344CB8AC3E}">
        <p14:creationId xmlns:p14="http://schemas.microsoft.com/office/powerpoint/2010/main" val="8100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23</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ربع نص 4"/>
          <p:cNvSpPr txBox="1"/>
          <p:nvPr/>
        </p:nvSpPr>
        <p:spPr>
          <a:xfrm>
            <a:off x="7599573" y="1675091"/>
            <a:ext cx="2857501" cy="584775"/>
          </a:xfrm>
          <a:prstGeom prst="rect">
            <a:avLst/>
          </a:prstGeom>
          <a:noFill/>
        </p:spPr>
        <p:txBody>
          <a:bodyPr wrap="square" rtlCol="1">
            <a:spAutoFit/>
          </a:bodyPr>
          <a:lstStyle/>
          <a:p>
            <a:pPr algn="r" rtl="1"/>
            <a:r>
              <a:rPr lang="ar-IQ" sz="3200" b="1" dirty="0" smtClean="0"/>
              <a:t>استهلاك الطاقة</a:t>
            </a:r>
            <a:endParaRPr lang="ar-IQ" sz="3200" b="1" dirty="0"/>
          </a:p>
        </p:txBody>
      </p:sp>
      <p:sp>
        <p:nvSpPr>
          <p:cNvPr id="6" name="مستطيل 5"/>
          <p:cNvSpPr/>
          <p:nvPr/>
        </p:nvSpPr>
        <p:spPr>
          <a:xfrm>
            <a:off x="6990735" y="2642045"/>
            <a:ext cx="4801012" cy="2246769"/>
          </a:xfrm>
          <a:prstGeom prst="rect">
            <a:avLst/>
          </a:prstGeom>
        </p:spPr>
        <p:txBody>
          <a:bodyPr wrap="square">
            <a:spAutoFit/>
          </a:bodyPr>
          <a:lstStyle/>
          <a:p>
            <a:pPr algn="just" rtl="1"/>
            <a:r>
              <a:rPr lang="ar-IQ" sz="2800" dirty="0"/>
              <a:t>لوحات OLED رفيعة للغاية ولا تتطلب إضاءة خلفية. </a:t>
            </a:r>
            <a:r>
              <a:rPr lang="ar-IQ" sz="2800" dirty="0" smtClean="0"/>
              <a:t>لذا نجد أجهزة </a:t>
            </a:r>
            <a:r>
              <a:rPr lang="ar-IQ" sz="2800" dirty="0"/>
              <a:t>تلفزيون OLED </a:t>
            </a:r>
            <a:r>
              <a:rPr lang="ar-IQ" sz="2800" dirty="0" smtClean="0"/>
              <a:t>أخف </a:t>
            </a:r>
            <a:r>
              <a:rPr lang="ar-IQ" sz="2800" dirty="0"/>
              <a:t>وزناً من أجهزة تلفزيون QLED وأنحف. كما أنها تتطلب طاقة أقل ، مما يجعلها أكثر كفاءة.</a:t>
            </a:r>
          </a:p>
        </p:txBody>
      </p:sp>
      <p:sp>
        <p:nvSpPr>
          <p:cNvPr id="7" name="مستطيل 6"/>
          <p:cNvSpPr/>
          <p:nvPr/>
        </p:nvSpPr>
        <p:spPr>
          <a:xfrm>
            <a:off x="7599573" y="857832"/>
            <a:ext cx="4192174" cy="646331"/>
          </a:xfrm>
          <a:prstGeom prst="rect">
            <a:avLst/>
          </a:prstGeom>
        </p:spPr>
        <p:txBody>
          <a:bodyPr wrap="none">
            <a:spAutoFit/>
          </a:bodyPr>
          <a:lstStyle/>
          <a:p>
            <a:pPr algn="r" rtl="1">
              <a:spcAft>
                <a:spcPts val="0"/>
              </a:spcAft>
            </a:pPr>
            <a:r>
              <a:rPr lang="ar-IQ" sz="3600" b="1" dirty="0" smtClean="0">
                <a:solidFill>
                  <a:srgbClr val="FF0000"/>
                </a:solidFill>
                <a:latin typeface="ts3a"/>
                <a:ea typeface="Times New Roman" panose="02020603050405020304" pitchFamily="18" charset="0"/>
                <a:cs typeface="AdvertisingBold" pitchFamily="2" charset="-78"/>
              </a:rPr>
              <a:t>مواصفات </a:t>
            </a:r>
            <a:r>
              <a:rPr lang="ar-IQ" sz="3600" b="1" dirty="0" smtClean="0">
                <a:solidFill>
                  <a:srgbClr val="FF0000"/>
                </a:solidFill>
                <a:latin typeface="ts3a"/>
                <a:ea typeface="Times New Roman" panose="02020603050405020304" pitchFamily="18" charset="0"/>
                <a:cs typeface="AdvertisingBold" pitchFamily="2" charset="-78"/>
              </a:rPr>
              <a:t>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
        <p:nvSpPr>
          <p:cNvPr id="8" name="مربع نص 7"/>
          <p:cNvSpPr txBox="1"/>
          <p:nvPr/>
        </p:nvSpPr>
        <p:spPr>
          <a:xfrm>
            <a:off x="589935" y="1675091"/>
            <a:ext cx="3466944" cy="584775"/>
          </a:xfrm>
          <a:prstGeom prst="rect">
            <a:avLst/>
          </a:prstGeom>
          <a:noFill/>
        </p:spPr>
        <p:txBody>
          <a:bodyPr wrap="square" rtlCol="1">
            <a:spAutoFit/>
          </a:bodyPr>
          <a:lstStyle/>
          <a:p>
            <a:pPr algn="r" rtl="1"/>
            <a:r>
              <a:rPr lang="ar-IQ" sz="3200" b="1" dirty="0" smtClean="0"/>
              <a:t>الاسعار</a:t>
            </a:r>
            <a:endParaRPr lang="ar-IQ" sz="3200" b="1" dirty="0"/>
          </a:p>
        </p:txBody>
      </p:sp>
      <p:sp>
        <p:nvSpPr>
          <p:cNvPr id="9" name="مستطيل 8"/>
          <p:cNvSpPr/>
          <p:nvPr/>
        </p:nvSpPr>
        <p:spPr>
          <a:xfrm>
            <a:off x="589935" y="2487842"/>
            <a:ext cx="4768645" cy="3108543"/>
          </a:xfrm>
          <a:prstGeom prst="rect">
            <a:avLst/>
          </a:prstGeom>
        </p:spPr>
        <p:txBody>
          <a:bodyPr wrap="square">
            <a:spAutoFit/>
          </a:bodyPr>
          <a:lstStyle/>
          <a:p>
            <a:pPr algn="just" rtl="1"/>
            <a:r>
              <a:rPr lang="ar-IQ" sz="2800" dirty="0" smtClean="0"/>
              <a:t>تبقى أجهزة تلفزيون </a:t>
            </a:r>
            <a:r>
              <a:rPr lang="ar-IQ" sz="2800" dirty="0"/>
              <a:t>QLED </a:t>
            </a:r>
            <a:r>
              <a:rPr lang="ar-IQ" sz="2800" dirty="0" smtClean="0"/>
              <a:t>هي الارخص من نظيرتها OLED لنفس الحجم , ومما يعزز هذا التفوق هو توفر قياسات أكبر </a:t>
            </a:r>
            <a:r>
              <a:rPr lang="ar-IQ" sz="2800" dirty="0" err="1" smtClean="0"/>
              <a:t>لل</a:t>
            </a:r>
            <a:r>
              <a:rPr lang="ar-IQ" sz="2800" dirty="0" smtClean="0"/>
              <a:t>ــ QLED.</a:t>
            </a:r>
          </a:p>
          <a:p>
            <a:pPr algn="just" rtl="1"/>
            <a:r>
              <a:rPr lang="ar-IQ" sz="2800" dirty="0" smtClean="0"/>
              <a:t>فيتراوح سعر الـشاشة بحجم 55 بوصة نوع QLED من شركة </a:t>
            </a:r>
            <a:r>
              <a:rPr lang="en-US" sz="2800" dirty="0" smtClean="0"/>
              <a:t>TCL </a:t>
            </a:r>
            <a:r>
              <a:rPr lang="ar-IQ" sz="2800" dirty="0" smtClean="0"/>
              <a:t>بحدود 600-650$.</a:t>
            </a:r>
            <a:endParaRPr lang="ar-IQ" sz="2800" dirty="0"/>
          </a:p>
        </p:txBody>
      </p:sp>
    </p:spTree>
    <p:extLst>
      <p:ext uri="{BB962C8B-B14F-4D97-AF65-F5344CB8AC3E}">
        <p14:creationId xmlns:p14="http://schemas.microsoft.com/office/powerpoint/2010/main" val="127610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24</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6392931" y="952232"/>
            <a:ext cx="4480073" cy="523220"/>
          </a:xfrm>
          <a:prstGeom prst="rect">
            <a:avLst/>
          </a:prstGeom>
        </p:spPr>
        <p:txBody>
          <a:bodyPr wrap="none">
            <a:spAutoFit/>
          </a:bodyPr>
          <a:lstStyle/>
          <a:p>
            <a:r>
              <a:rPr lang="en-US" sz="2800" b="1" dirty="0"/>
              <a:t>HDR — High Dynamic Range.</a:t>
            </a:r>
            <a:endParaRPr lang="ar-IQ" sz="2800" b="1" dirty="0"/>
          </a:p>
        </p:txBody>
      </p:sp>
      <p:sp>
        <p:nvSpPr>
          <p:cNvPr id="6" name="مستطيل 5"/>
          <p:cNvSpPr/>
          <p:nvPr/>
        </p:nvSpPr>
        <p:spPr>
          <a:xfrm>
            <a:off x="5619135" y="1504958"/>
            <a:ext cx="6459545" cy="4832092"/>
          </a:xfrm>
          <a:prstGeom prst="rect">
            <a:avLst/>
          </a:prstGeom>
        </p:spPr>
        <p:txBody>
          <a:bodyPr wrap="square">
            <a:spAutoFit/>
          </a:bodyPr>
          <a:lstStyle/>
          <a:p>
            <a:pPr algn="just" rtl="1"/>
            <a:r>
              <a:rPr lang="ar-IQ" sz="2800" dirty="0"/>
              <a:t>توفر تقنية HDR مستوى أعلى من التباين بين الصور الفاتحة والداكنة على الشاشة ، أثناء استخدام المزيد من الألوان ، لإنشاء صورة أكثر واقعية</a:t>
            </a:r>
            <a:r>
              <a:rPr lang="ar-IQ" sz="2800" dirty="0" smtClean="0"/>
              <a:t>.</a:t>
            </a:r>
          </a:p>
          <a:p>
            <a:pPr algn="just" rtl="1"/>
            <a:r>
              <a:rPr lang="ar-IQ" sz="2800" dirty="0" smtClean="0"/>
              <a:t>وتوفر </a:t>
            </a:r>
            <a:r>
              <a:rPr lang="ar-IQ" sz="2800" dirty="0"/>
              <a:t>تقنية </a:t>
            </a:r>
            <a:r>
              <a:rPr lang="en-US" sz="2800" dirty="0" smtClean="0"/>
              <a:t> HDR </a:t>
            </a:r>
            <a:r>
              <a:rPr lang="ar-IQ" sz="2800" dirty="0"/>
              <a:t>أيضًا </a:t>
            </a:r>
            <a:r>
              <a:rPr lang="ar-IQ" sz="2800" dirty="0" smtClean="0"/>
              <a:t>مساحة </a:t>
            </a:r>
            <a:r>
              <a:rPr lang="ar-IQ" sz="2800" dirty="0"/>
              <a:t>ألوان أكبر </a:t>
            </a:r>
            <a:r>
              <a:rPr lang="ar-IQ" sz="2800" dirty="0" smtClean="0"/>
              <a:t>حيث </a:t>
            </a:r>
            <a:r>
              <a:rPr lang="ar-IQ" sz="2800" dirty="0" err="1" smtClean="0"/>
              <a:t>تظهرعدد</a:t>
            </a:r>
            <a:r>
              <a:rPr lang="ar-IQ" sz="2800" dirty="0" smtClean="0"/>
              <a:t> </a:t>
            </a:r>
            <a:r>
              <a:rPr lang="ar-IQ" sz="2800" dirty="0"/>
              <a:t>كبير </a:t>
            </a:r>
            <a:r>
              <a:rPr lang="ar-IQ" sz="2800" dirty="0" smtClean="0"/>
              <a:t>من </a:t>
            </a:r>
            <a:r>
              <a:rPr lang="ar-IQ" sz="2800" dirty="0"/>
              <a:t>ظلال </a:t>
            </a:r>
            <a:r>
              <a:rPr lang="ar-IQ" sz="2800" dirty="0" smtClean="0"/>
              <a:t>الألوان. </a:t>
            </a:r>
            <a:r>
              <a:rPr lang="ar-IQ" sz="2800" dirty="0"/>
              <a:t>عندما تشاهد مادة </a:t>
            </a:r>
            <a:r>
              <a:rPr lang="en-US" sz="2800" dirty="0"/>
              <a:t>HDR </a:t>
            </a:r>
            <a:r>
              <a:rPr lang="ar-IQ" sz="2800" dirty="0"/>
              <a:t>على تلفزيون </a:t>
            </a:r>
            <a:r>
              <a:rPr lang="en-US" sz="2800" dirty="0"/>
              <a:t>HDR ، </a:t>
            </a:r>
            <a:r>
              <a:rPr lang="ar-IQ" sz="2800" dirty="0"/>
              <a:t>فإن هذه الألوان الإضافية </a:t>
            </a:r>
            <a:r>
              <a:rPr lang="ar-IQ" sz="2800" dirty="0" smtClean="0"/>
              <a:t>تظهر تدرجات لونية بشكل سلسل تجعل المشاهدة أكثر واقعية وقرباً لما تراه العين في الطبيعة.</a:t>
            </a:r>
          </a:p>
          <a:p>
            <a:pPr algn="just" rtl="1"/>
            <a:r>
              <a:rPr lang="ar-IQ" sz="2800" dirty="0" smtClean="0"/>
              <a:t> وتوجد حالياً خمسة أنواع من هذه التقنية: </a:t>
            </a:r>
            <a:r>
              <a:rPr lang="en-US" sz="2800" dirty="0">
                <a:solidFill>
                  <a:srgbClr val="7030A0"/>
                </a:solidFill>
              </a:rPr>
              <a:t>HDR10</a:t>
            </a:r>
            <a:r>
              <a:rPr lang="en-US" sz="2800" dirty="0"/>
              <a:t>, </a:t>
            </a:r>
            <a:r>
              <a:rPr lang="en-US" sz="2800" dirty="0">
                <a:solidFill>
                  <a:srgbClr val="7030A0"/>
                </a:solidFill>
              </a:rPr>
              <a:t>Dolby Vision</a:t>
            </a:r>
            <a:r>
              <a:rPr lang="en-US" sz="2800" dirty="0"/>
              <a:t>, HLG, </a:t>
            </a:r>
            <a:r>
              <a:rPr lang="en-US" sz="2800" dirty="0">
                <a:solidFill>
                  <a:srgbClr val="7030A0"/>
                </a:solidFill>
              </a:rPr>
              <a:t>HDR10</a:t>
            </a:r>
            <a:r>
              <a:rPr lang="en-US" sz="2800" dirty="0"/>
              <a:t>+, and Advanced HDR </a:t>
            </a:r>
            <a:r>
              <a:rPr lang="en-US" sz="2800" dirty="0" smtClean="0"/>
              <a:t>. </a:t>
            </a:r>
            <a:endParaRPr lang="ar-IQ" sz="2800" dirty="0"/>
          </a:p>
        </p:txBody>
      </p:sp>
      <p:pic>
        <p:nvPicPr>
          <p:cNvPr id="1026" name="Picture 2" descr="ATEN True 4K Series with HDR | Be Sharper, More Vibrant | ATEN Belgium -  Engl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37" y="4054833"/>
            <a:ext cx="4933834" cy="20942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lby Vision: tudo o que você precisa saber - Hardware.com.b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05" y="1043928"/>
            <a:ext cx="5071698" cy="2852830"/>
          </a:xfrm>
          <a:prstGeom prst="rect">
            <a:avLst/>
          </a:prstGeom>
          <a:noFill/>
          <a:extLst>
            <a:ext uri="{909E8E84-426E-40DD-AFC4-6F175D3DCCD1}">
              <a14:hiddenFill xmlns:a14="http://schemas.microsoft.com/office/drawing/2010/main">
                <a:solidFill>
                  <a:srgbClr val="FFFFFF"/>
                </a:solidFill>
              </a14:hiddenFill>
            </a:ext>
          </a:extLst>
        </p:spPr>
      </p:pic>
      <p:sp>
        <p:nvSpPr>
          <p:cNvPr id="9" name="مستطيل 8"/>
          <p:cNvSpPr/>
          <p:nvPr/>
        </p:nvSpPr>
        <p:spPr>
          <a:xfrm>
            <a:off x="7075345" y="227374"/>
            <a:ext cx="4192174"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spcAft>
                <a:spcPts val="0"/>
              </a:spcAft>
            </a:pPr>
            <a:r>
              <a:rPr lang="ar-IQ" sz="3600" b="1" dirty="0" smtClean="0">
                <a:solidFill>
                  <a:srgbClr val="FF0000"/>
                </a:solidFill>
                <a:latin typeface="ts3a"/>
                <a:ea typeface="Times New Roman" panose="02020603050405020304" pitchFamily="18" charset="0"/>
                <a:cs typeface="AdvertisingBold" pitchFamily="2" charset="-78"/>
              </a:rPr>
              <a:t>مواصفات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Tree>
    <p:extLst>
      <p:ext uri="{BB962C8B-B14F-4D97-AF65-F5344CB8AC3E}">
        <p14:creationId xmlns:p14="http://schemas.microsoft.com/office/powerpoint/2010/main" val="19641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1028"/>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25</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7675446" y="842558"/>
            <a:ext cx="2338525" cy="584775"/>
          </a:xfrm>
          <a:prstGeom prst="rect">
            <a:avLst/>
          </a:prstGeom>
        </p:spPr>
        <p:txBody>
          <a:bodyPr wrap="none">
            <a:spAutoFit/>
          </a:bodyPr>
          <a:lstStyle/>
          <a:p>
            <a:r>
              <a:rPr lang="ar-IQ" sz="3200" b="1" dirty="0" err="1"/>
              <a:t>Dolby</a:t>
            </a:r>
            <a:r>
              <a:rPr lang="ar-IQ" sz="3200" b="1" dirty="0"/>
              <a:t> </a:t>
            </a:r>
            <a:r>
              <a:rPr lang="ar-IQ" sz="3200" b="1" dirty="0" err="1"/>
              <a:t>Vision</a:t>
            </a:r>
            <a:endParaRPr lang="ar-IQ" sz="3200" b="1" dirty="0"/>
          </a:p>
        </p:txBody>
      </p:sp>
      <p:sp>
        <p:nvSpPr>
          <p:cNvPr id="6" name="مستطيل 5"/>
          <p:cNvSpPr/>
          <p:nvPr/>
        </p:nvSpPr>
        <p:spPr>
          <a:xfrm>
            <a:off x="5943600" y="1557254"/>
            <a:ext cx="6135080" cy="4401205"/>
          </a:xfrm>
          <a:prstGeom prst="rect">
            <a:avLst/>
          </a:prstGeom>
        </p:spPr>
        <p:txBody>
          <a:bodyPr wrap="square">
            <a:spAutoFit/>
          </a:bodyPr>
          <a:lstStyle/>
          <a:p>
            <a:pPr algn="just" rtl="1"/>
            <a:r>
              <a:rPr lang="ar-IQ" sz="2800" dirty="0" err="1"/>
              <a:t>Dolby</a:t>
            </a:r>
            <a:r>
              <a:rPr lang="ar-IQ" sz="2800" dirty="0"/>
              <a:t> </a:t>
            </a:r>
            <a:r>
              <a:rPr lang="ar-IQ" sz="2800" dirty="0" err="1"/>
              <a:t>Vision</a:t>
            </a:r>
            <a:r>
              <a:rPr lang="ar-IQ" sz="2800" dirty="0"/>
              <a:t> هو تنسيق HDR خاص تم تطويره وترخيصه بواسطة </a:t>
            </a:r>
            <a:r>
              <a:rPr lang="ar-IQ" sz="2800" dirty="0" err="1"/>
              <a:t>Dolby</a:t>
            </a:r>
            <a:r>
              <a:rPr lang="ar-IQ" sz="2800" dirty="0"/>
              <a:t> </a:t>
            </a:r>
            <a:r>
              <a:rPr lang="ar-IQ" sz="2800" dirty="0" err="1"/>
              <a:t>Labs</a:t>
            </a:r>
            <a:r>
              <a:rPr lang="ar-IQ" sz="2800" dirty="0"/>
              <a:t>. تدعم </a:t>
            </a:r>
            <a:r>
              <a:rPr lang="en-US" sz="2800" dirty="0"/>
              <a:t>Dolby Vision </a:t>
            </a:r>
            <a:r>
              <a:rPr lang="ar-IQ" sz="2800" dirty="0"/>
              <a:t>عمق الألوان 12 بت الذي يوسع عدد الظلال المتاحة </a:t>
            </a:r>
            <a:r>
              <a:rPr lang="ar-IQ" sz="2800" dirty="0" smtClean="0"/>
              <a:t>إلى 67 مليار لون وضل لوني.</a:t>
            </a:r>
          </a:p>
          <a:p>
            <a:pPr algn="just" rtl="1"/>
            <a:r>
              <a:rPr lang="ar-IQ" sz="2800" dirty="0"/>
              <a:t>نظرًا لرسوم الترخيص المرتبطة بـ </a:t>
            </a:r>
            <a:r>
              <a:rPr lang="en-US" sz="2800" dirty="0"/>
              <a:t>Dolby Vision ، </a:t>
            </a:r>
            <a:r>
              <a:rPr lang="ar-IQ" sz="2800" dirty="0"/>
              <a:t>لا تدعم جميع أجهزة تلفزيون </a:t>
            </a:r>
            <a:r>
              <a:rPr lang="en-US" sz="2800" dirty="0"/>
              <a:t>HDR </a:t>
            </a:r>
            <a:r>
              <a:rPr lang="ar-IQ" sz="2800" dirty="0"/>
              <a:t>هذا التنسيق. فقط تلك التي تحمل شعار </a:t>
            </a:r>
            <a:r>
              <a:rPr lang="en-US" sz="2800" dirty="0"/>
              <a:t>Dolby Vision </a:t>
            </a:r>
            <a:r>
              <a:rPr lang="ar-IQ" sz="2800" dirty="0"/>
              <a:t>على وجه </a:t>
            </a:r>
            <a:r>
              <a:rPr lang="ar-IQ" sz="2800" dirty="0" smtClean="0"/>
              <a:t>التحديد </a:t>
            </a:r>
            <a:r>
              <a:rPr lang="ar-IQ" sz="2800" dirty="0"/>
              <a:t>من العلامات التجارية مثل </a:t>
            </a:r>
            <a:r>
              <a:rPr lang="en-US" sz="2800" dirty="0"/>
              <a:t>LG </a:t>
            </a:r>
            <a:r>
              <a:rPr lang="ar-IQ" sz="2800" dirty="0"/>
              <a:t>و </a:t>
            </a:r>
            <a:r>
              <a:rPr lang="en-US" sz="2800" dirty="0" err="1"/>
              <a:t>Vizio</a:t>
            </a:r>
            <a:r>
              <a:rPr lang="en-US" sz="2800" dirty="0"/>
              <a:t> </a:t>
            </a:r>
            <a:r>
              <a:rPr lang="ar-IQ" sz="2800" dirty="0"/>
              <a:t>و </a:t>
            </a:r>
            <a:r>
              <a:rPr lang="en-US" sz="2800" dirty="0"/>
              <a:t>TCL </a:t>
            </a:r>
            <a:r>
              <a:rPr lang="ar-IQ" sz="2800" dirty="0"/>
              <a:t>و </a:t>
            </a:r>
            <a:r>
              <a:rPr lang="en-US" sz="2800" dirty="0" smtClean="0"/>
              <a:t> Sony </a:t>
            </a:r>
            <a:r>
              <a:rPr lang="ar-IQ" sz="2800" dirty="0" smtClean="0"/>
              <a:t>و</a:t>
            </a:r>
            <a:r>
              <a:rPr lang="en-US" sz="2800" dirty="0" smtClean="0"/>
              <a:t>Apple</a:t>
            </a:r>
            <a:r>
              <a:rPr lang="ar-IQ" sz="2800" dirty="0" smtClean="0"/>
              <a:t> ومن خدمات </a:t>
            </a:r>
            <a:r>
              <a:rPr lang="ar-IQ" sz="2800" dirty="0"/>
              <a:t>الوسائط المتدفقة مثل </a:t>
            </a:r>
            <a:r>
              <a:rPr lang="en-US" sz="2800" dirty="0" smtClean="0"/>
              <a:t> Netflix </a:t>
            </a:r>
            <a:r>
              <a:rPr lang="ar-IQ" sz="2800" dirty="0"/>
              <a:t>و </a:t>
            </a:r>
            <a:r>
              <a:rPr lang="en-US" sz="2800" dirty="0"/>
              <a:t>Amazon Prime </a:t>
            </a:r>
            <a:r>
              <a:rPr lang="ar-IQ" sz="2800" dirty="0" smtClean="0"/>
              <a:t>.</a:t>
            </a:r>
            <a:endParaRPr lang="ar-IQ" sz="2800" dirty="0"/>
          </a:p>
        </p:txBody>
      </p:sp>
      <p:pic>
        <p:nvPicPr>
          <p:cNvPr id="7" name="صورة 6" descr="Dolby Vision">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43026" y="1002579"/>
            <a:ext cx="5002367" cy="2492789"/>
          </a:xfrm>
          <a:prstGeom prst="rect">
            <a:avLst/>
          </a:prstGeom>
          <a:noFill/>
          <a:ln>
            <a:noFill/>
          </a:ln>
        </p:spPr>
      </p:pic>
      <p:pic>
        <p:nvPicPr>
          <p:cNvPr id="8" name="صورة 7" descr="Dolby Vision">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43025" y="3653226"/>
            <a:ext cx="5002367" cy="2452606"/>
          </a:xfrm>
          <a:prstGeom prst="rect">
            <a:avLst/>
          </a:prstGeom>
          <a:noFill/>
          <a:ln>
            <a:noFill/>
          </a:ln>
        </p:spPr>
      </p:pic>
    </p:spTree>
    <p:extLst>
      <p:ext uri="{BB962C8B-B14F-4D97-AF65-F5344CB8AC3E}">
        <p14:creationId xmlns:p14="http://schemas.microsoft.com/office/powerpoint/2010/main" val="171694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25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26</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8503219" y="978175"/>
            <a:ext cx="1350050" cy="584775"/>
          </a:xfrm>
          <a:prstGeom prst="rect">
            <a:avLst/>
          </a:prstGeom>
        </p:spPr>
        <p:txBody>
          <a:bodyPr wrap="none">
            <a:spAutoFit/>
          </a:bodyPr>
          <a:lstStyle/>
          <a:p>
            <a:pPr algn="l"/>
            <a:r>
              <a:rPr lang="ar-IQ" sz="3200" b="1" dirty="0" smtClean="0"/>
              <a:t>HDR</a:t>
            </a:r>
            <a:r>
              <a:rPr lang="en-US" sz="3200" b="1" dirty="0" smtClean="0"/>
              <a:t>10</a:t>
            </a:r>
            <a:endParaRPr lang="ar-IQ" sz="3200" b="1" dirty="0"/>
          </a:p>
        </p:txBody>
      </p:sp>
      <p:sp>
        <p:nvSpPr>
          <p:cNvPr id="6" name="مستطيل 5"/>
          <p:cNvSpPr/>
          <p:nvPr/>
        </p:nvSpPr>
        <p:spPr>
          <a:xfrm>
            <a:off x="6799006" y="1828489"/>
            <a:ext cx="5279673" cy="3046988"/>
          </a:xfrm>
          <a:prstGeom prst="rect">
            <a:avLst/>
          </a:prstGeom>
        </p:spPr>
        <p:txBody>
          <a:bodyPr wrap="square">
            <a:spAutoFit/>
          </a:bodyPr>
          <a:lstStyle/>
          <a:p>
            <a:pPr algn="r" rtl="1"/>
            <a:r>
              <a:rPr lang="ar-IQ" sz="3200" dirty="0"/>
              <a:t>يستخدم </a:t>
            </a:r>
            <a:r>
              <a:rPr lang="en-US" sz="3200" dirty="0"/>
              <a:t>HDR10</a:t>
            </a:r>
            <a:r>
              <a:rPr lang="ar-IQ" sz="3200" dirty="0" smtClean="0"/>
              <a:t> </a:t>
            </a:r>
            <a:r>
              <a:rPr lang="ar-IQ" sz="3200" dirty="0"/>
              <a:t>عمق ألوان 10 بت ، والذي يوفر ملايين </a:t>
            </a:r>
            <a:r>
              <a:rPr lang="ar-IQ" sz="3200" dirty="0" smtClean="0"/>
              <a:t>الألوان الإضافية . </a:t>
            </a:r>
          </a:p>
          <a:p>
            <a:pPr algn="r" rtl="1"/>
            <a:r>
              <a:rPr lang="ar-IQ" sz="3200" dirty="0"/>
              <a:t>يستخدم </a:t>
            </a:r>
            <a:r>
              <a:rPr lang="en-US" sz="3200" dirty="0" smtClean="0"/>
              <a:t> HDR10 </a:t>
            </a:r>
            <a:r>
              <a:rPr lang="ar-IQ" sz="3200" dirty="0"/>
              <a:t>البيانات الوصفية التي يتم نقلها جنبًا إلى جنب مع إشارة الفيديو </a:t>
            </a:r>
            <a:r>
              <a:rPr lang="ar-IQ" sz="3200" dirty="0" smtClean="0"/>
              <a:t>حيث تسمح </a:t>
            </a:r>
            <a:r>
              <a:rPr lang="ar-IQ" sz="3200" dirty="0"/>
              <a:t>لمقطع الفيديو المصدر بإخبار التلفزيون بكيفية عرض الألوان.</a:t>
            </a:r>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04" y="1534143"/>
            <a:ext cx="5948271" cy="3332825"/>
          </a:xfrm>
          <a:prstGeom prst="rect">
            <a:avLst/>
          </a:prstGeom>
        </p:spPr>
      </p:pic>
    </p:spTree>
    <p:extLst>
      <p:ext uri="{BB962C8B-B14F-4D97-AF65-F5344CB8AC3E}">
        <p14:creationId xmlns:p14="http://schemas.microsoft.com/office/powerpoint/2010/main" val="378307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27</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8145009" y="915983"/>
            <a:ext cx="1648208" cy="584775"/>
          </a:xfrm>
          <a:prstGeom prst="rect">
            <a:avLst/>
          </a:prstGeom>
        </p:spPr>
        <p:txBody>
          <a:bodyPr wrap="none">
            <a:spAutoFit/>
          </a:bodyPr>
          <a:lstStyle/>
          <a:p>
            <a:pPr algn="l"/>
            <a:r>
              <a:rPr lang="en-US" sz="3200" b="1" dirty="0" smtClean="0"/>
              <a:t>HDR 10+</a:t>
            </a:r>
            <a:endParaRPr lang="ar-IQ" sz="3200" b="1" dirty="0"/>
          </a:p>
        </p:txBody>
      </p:sp>
      <p:sp>
        <p:nvSpPr>
          <p:cNvPr id="6" name="مستطيل 5"/>
          <p:cNvSpPr/>
          <p:nvPr/>
        </p:nvSpPr>
        <p:spPr>
          <a:xfrm>
            <a:off x="6096000" y="1705415"/>
            <a:ext cx="6096000" cy="3970318"/>
          </a:xfrm>
          <a:prstGeom prst="rect">
            <a:avLst/>
          </a:prstGeom>
        </p:spPr>
        <p:txBody>
          <a:bodyPr>
            <a:spAutoFit/>
          </a:bodyPr>
          <a:lstStyle/>
          <a:p>
            <a:pPr algn="just" rtl="1"/>
            <a:r>
              <a:rPr lang="ar-IQ" sz="2800" dirty="0"/>
              <a:t>من الواضح أن </a:t>
            </a:r>
            <a:r>
              <a:rPr lang="ar-IQ" sz="2800" dirty="0" err="1"/>
              <a:t>Dolby</a:t>
            </a:r>
            <a:r>
              <a:rPr lang="ar-IQ" sz="2800" dirty="0"/>
              <a:t> </a:t>
            </a:r>
            <a:r>
              <a:rPr lang="ar-IQ" sz="2800" dirty="0" err="1"/>
              <a:t>Vision</a:t>
            </a:r>
            <a:r>
              <a:rPr lang="ar-IQ" sz="2800" dirty="0"/>
              <a:t> تتفوق </a:t>
            </a:r>
            <a:r>
              <a:rPr lang="ar-IQ" sz="2800" dirty="0" smtClean="0"/>
              <a:t>على </a:t>
            </a:r>
            <a:r>
              <a:rPr lang="en-US" sz="2800" dirty="0" smtClean="0"/>
              <a:t>HDR10</a:t>
            </a:r>
            <a:r>
              <a:rPr lang="ar-IQ" sz="2800" dirty="0" smtClean="0"/>
              <a:t> </a:t>
            </a:r>
            <a:r>
              <a:rPr lang="ar-IQ" sz="2800" dirty="0"/>
              <a:t>، لكن معضلة رسوم الترخيص دفعت مجموعة من الشركات بقيادة </a:t>
            </a:r>
            <a:r>
              <a:rPr lang="ar-IQ" sz="2800" dirty="0" err="1"/>
              <a:t>Samsung</a:t>
            </a:r>
            <a:r>
              <a:rPr lang="ar-IQ" sz="2800" dirty="0"/>
              <a:t> إلى تطوير </a:t>
            </a:r>
            <a:r>
              <a:rPr lang="ar-IQ" sz="2800" dirty="0" smtClean="0"/>
              <a:t>هذا التنسيق وهو </a:t>
            </a:r>
            <a:r>
              <a:rPr lang="ar-IQ" sz="2800" dirty="0"/>
              <a:t>مفتوح المصدر يشترك في العديد من مزايا </a:t>
            </a:r>
            <a:r>
              <a:rPr lang="ar-IQ" sz="2800" dirty="0" err="1"/>
              <a:t>Dolby</a:t>
            </a:r>
            <a:r>
              <a:rPr lang="ar-IQ" sz="2800" dirty="0"/>
              <a:t> </a:t>
            </a:r>
            <a:r>
              <a:rPr lang="ar-IQ" sz="2800" dirty="0" err="1"/>
              <a:t>Vision</a:t>
            </a:r>
            <a:r>
              <a:rPr lang="ar-IQ" sz="2800" dirty="0"/>
              <a:t> ولكن بدون رسوم</a:t>
            </a:r>
            <a:r>
              <a:rPr lang="ar-IQ" sz="2800" dirty="0" smtClean="0"/>
              <a:t>.</a:t>
            </a:r>
          </a:p>
          <a:p>
            <a:pPr algn="just" rtl="1"/>
            <a:r>
              <a:rPr lang="ar-IQ" sz="2800" dirty="0" smtClean="0"/>
              <a:t>وتنسيق الــ</a:t>
            </a:r>
            <a:r>
              <a:rPr lang="en-US" sz="2800" b="1" dirty="0" smtClean="0"/>
              <a:t>HDR 10+ </a:t>
            </a:r>
            <a:r>
              <a:rPr lang="ar-IQ" sz="2800" b="1" dirty="0" smtClean="0"/>
              <a:t> </a:t>
            </a:r>
            <a:r>
              <a:rPr lang="ar-IQ" sz="2800" dirty="0" smtClean="0"/>
              <a:t>مثل </a:t>
            </a:r>
            <a:r>
              <a:rPr lang="ar-IQ" sz="2800" dirty="0" err="1"/>
              <a:t>Dolby</a:t>
            </a:r>
            <a:r>
              <a:rPr lang="ar-IQ" sz="2800" dirty="0"/>
              <a:t> </a:t>
            </a:r>
            <a:r>
              <a:rPr lang="ar-IQ" sz="2800" dirty="0" err="1"/>
              <a:t>Vision</a:t>
            </a:r>
            <a:r>
              <a:rPr lang="ar-IQ" sz="2800" dirty="0"/>
              <a:t> ، </a:t>
            </a:r>
            <a:r>
              <a:rPr lang="ar-IQ" sz="2800" dirty="0" smtClean="0"/>
              <a:t>يدعم </a:t>
            </a:r>
            <a:r>
              <a:rPr lang="ar-IQ" sz="2800" dirty="0"/>
              <a:t>البيانات الوصفية الديناميكية للحصول على ألوان وتباين أكثر دقة في كل مشهد. </a:t>
            </a:r>
            <a:r>
              <a:rPr lang="ar-IQ" sz="2800" dirty="0" smtClean="0"/>
              <a:t>ولكنه يحافظ </a:t>
            </a:r>
            <a:r>
              <a:rPr lang="ar-IQ" sz="2800" dirty="0"/>
              <a:t>على عمق ألوان </a:t>
            </a:r>
            <a:r>
              <a:rPr lang="ar-IQ" sz="2800" dirty="0" smtClean="0"/>
              <a:t>10 بت كما في </a:t>
            </a:r>
            <a:r>
              <a:rPr lang="en-US" sz="2800" b="1" dirty="0"/>
              <a:t>HDR </a:t>
            </a:r>
            <a:r>
              <a:rPr lang="en-US" sz="2800" b="1" dirty="0" smtClean="0"/>
              <a:t>10</a:t>
            </a:r>
            <a:r>
              <a:rPr lang="ar-IQ" sz="2800" dirty="0" smtClean="0"/>
              <a:t>.</a:t>
            </a:r>
            <a:endParaRPr lang="ar-IQ" sz="2800" dirty="0"/>
          </a:p>
        </p:txBody>
      </p:sp>
      <p:pic>
        <p:nvPicPr>
          <p:cNvPr id="7" name="صورة 6" descr="HDR10+ Example"/>
          <p:cNvPicPr/>
          <p:nvPr/>
        </p:nvPicPr>
        <p:blipFill>
          <a:blip r:embed="rId2">
            <a:extLst>
              <a:ext uri="{28A0092B-C50C-407E-A947-70E740481C1C}">
                <a14:useLocalDpi xmlns:a14="http://schemas.microsoft.com/office/drawing/2010/main" val="0"/>
              </a:ext>
            </a:extLst>
          </a:blip>
          <a:srcRect/>
          <a:stretch>
            <a:fillRect/>
          </a:stretch>
        </p:blipFill>
        <p:spPr bwMode="auto">
          <a:xfrm>
            <a:off x="435566" y="712637"/>
            <a:ext cx="5319252" cy="3281916"/>
          </a:xfrm>
          <a:prstGeom prst="rect">
            <a:avLst/>
          </a:prstGeom>
          <a:noFill/>
          <a:ln>
            <a:noFill/>
          </a:ln>
        </p:spPr>
      </p:pic>
      <p:pic>
        <p:nvPicPr>
          <p:cNvPr id="8" name="صورة 7"/>
          <p:cNvPicPr>
            <a:picLocks noChangeAspect="1"/>
          </p:cNvPicPr>
          <p:nvPr/>
        </p:nvPicPr>
        <p:blipFill>
          <a:blip r:embed="rId3"/>
          <a:stretch>
            <a:fillRect/>
          </a:stretch>
        </p:blipFill>
        <p:spPr>
          <a:xfrm>
            <a:off x="934065" y="3835938"/>
            <a:ext cx="4322254" cy="2284643"/>
          </a:xfrm>
          <a:prstGeom prst="rect">
            <a:avLst/>
          </a:prstGeom>
        </p:spPr>
      </p:pic>
    </p:spTree>
    <p:extLst>
      <p:ext uri="{BB962C8B-B14F-4D97-AF65-F5344CB8AC3E}">
        <p14:creationId xmlns:p14="http://schemas.microsoft.com/office/powerpoint/2010/main" val="6444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25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28</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663677" y="1509126"/>
            <a:ext cx="11415003" cy="4524315"/>
          </a:xfrm>
          <a:prstGeom prst="rect">
            <a:avLst/>
          </a:prstGeom>
        </p:spPr>
        <p:txBody>
          <a:bodyPr wrap="square">
            <a:spAutoFit/>
          </a:bodyPr>
          <a:lstStyle/>
          <a:p>
            <a:pPr algn="r" rtl="1"/>
            <a:r>
              <a:rPr lang="ar-IQ" sz="3200" dirty="0" smtClean="0"/>
              <a:t>كلتا </a:t>
            </a:r>
            <a:r>
              <a:rPr lang="ar-IQ" sz="3200" dirty="0"/>
              <a:t>التقنيتين مثيرتان للإعجاب بطريقتهما الخاصة ، لكننا هنا لاختيار </a:t>
            </a:r>
            <a:r>
              <a:rPr lang="ar-IQ" sz="3200" dirty="0" smtClean="0"/>
              <a:t>الافضل ،</a:t>
            </a:r>
          </a:p>
          <a:p>
            <a:pPr algn="r" rtl="1"/>
            <a:r>
              <a:rPr lang="ar-IQ" sz="3200" dirty="0" smtClean="0"/>
              <a:t> </a:t>
            </a:r>
            <a:r>
              <a:rPr lang="ar-IQ" sz="3200" b="1" dirty="0" smtClean="0">
                <a:solidFill>
                  <a:srgbClr val="FF0000"/>
                </a:solidFill>
              </a:rPr>
              <a:t>OLED</a:t>
            </a:r>
            <a:r>
              <a:rPr lang="ar-IQ" sz="3200" dirty="0" smtClean="0">
                <a:solidFill>
                  <a:srgbClr val="FF0000"/>
                </a:solidFill>
              </a:rPr>
              <a:t> </a:t>
            </a:r>
          </a:p>
          <a:p>
            <a:pPr algn="r" rtl="1"/>
            <a:r>
              <a:rPr lang="ar-IQ" sz="3200" dirty="0" smtClean="0">
                <a:solidFill>
                  <a:srgbClr val="FF0000"/>
                </a:solidFill>
              </a:rPr>
              <a:t>بأفضل </a:t>
            </a:r>
            <a:r>
              <a:rPr lang="ar-IQ" sz="3200" dirty="0">
                <a:solidFill>
                  <a:srgbClr val="FF0000"/>
                </a:solidFill>
              </a:rPr>
              <a:t>جودة للصورة يمكنك </a:t>
            </a:r>
            <a:r>
              <a:rPr lang="ar-IQ" sz="3200" dirty="0" smtClean="0">
                <a:solidFill>
                  <a:srgbClr val="FF0000"/>
                </a:solidFill>
              </a:rPr>
              <a:t>شراؤها </a:t>
            </a:r>
          </a:p>
          <a:p>
            <a:pPr algn="r" rtl="1"/>
            <a:r>
              <a:rPr lang="ar-IQ" sz="3200" dirty="0" smtClean="0">
                <a:solidFill>
                  <a:srgbClr val="FF0000"/>
                </a:solidFill>
              </a:rPr>
              <a:t>وأداء </a:t>
            </a:r>
            <a:r>
              <a:rPr lang="ar-IQ" sz="3200" dirty="0">
                <a:solidFill>
                  <a:srgbClr val="FF0000"/>
                </a:solidFill>
              </a:rPr>
              <a:t>أفضل </a:t>
            </a:r>
            <a:r>
              <a:rPr lang="ar-IQ" sz="3200" dirty="0" smtClean="0">
                <a:solidFill>
                  <a:srgbClr val="FF0000"/>
                </a:solidFill>
              </a:rPr>
              <a:t>لمعظم </a:t>
            </a:r>
            <a:r>
              <a:rPr lang="ar-IQ" sz="3200" dirty="0">
                <a:solidFill>
                  <a:srgbClr val="FF0000"/>
                </a:solidFill>
              </a:rPr>
              <a:t>الناس </a:t>
            </a:r>
            <a:r>
              <a:rPr lang="ar-IQ" sz="3200" dirty="0" smtClean="0">
                <a:solidFill>
                  <a:srgbClr val="FF0000"/>
                </a:solidFill>
              </a:rPr>
              <a:t>(مشاهدة </a:t>
            </a:r>
            <a:r>
              <a:rPr lang="ar-IQ" sz="3200" dirty="0">
                <a:solidFill>
                  <a:srgbClr val="FF0000"/>
                </a:solidFill>
              </a:rPr>
              <a:t>البرامج التلفزيونية </a:t>
            </a:r>
            <a:r>
              <a:rPr lang="ar-IQ" sz="3200" dirty="0" smtClean="0">
                <a:solidFill>
                  <a:srgbClr val="FF0000"/>
                </a:solidFill>
              </a:rPr>
              <a:t>والأفلام).</a:t>
            </a:r>
          </a:p>
          <a:p>
            <a:pPr algn="r" rtl="1"/>
            <a:r>
              <a:rPr lang="ar-IQ" sz="3200" dirty="0">
                <a:solidFill>
                  <a:srgbClr val="FF0000"/>
                </a:solidFill>
              </a:rPr>
              <a:t>زاوية عرض أفضل ومستويات سوداء أعمق وتستخدم طاقة </a:t>
            </a:r>
            <a:r>
              <a:rPr lang="ar-IQ" sz="3200" dirty="0" smtClean="0">
                <a:solidFill>
                  <a:srgbClr val="FF0000"/>
                </a:solidFill>
              </a:rPr>
              <a:t>أقل.</a:t>
            </a:r>
            <a:endParaRPr lang="ar-IQ" sz="3200" dirty="0" smtClean="0">
              <a:solidFill>
                <a:srgbClr val="FF0000"/>
              </a:solidFill>
            </a:endParaRPr>
          </a:p>
          <a:p>
            <a:pPr algn="r" rtl="1"/>
            <a:r>
              <a:rPr lang="ar-IQ" sz="3200" b="1" dirty="0" smtClean="0">
                <a:solidFill>
                  <a:srgbClr val="7030A0"/>
                </a:solidFill>
              </a:rPr>
              <a:t>QLED</a:t>
            </a:r>
            <a:r>
              <a:rPr lang="ar-IQ" sz="3200" dirty="0" smtClean="0">
                <a:solidFill>
                  <a:srgbClr val="7030A0"/>
                </a:solidFill>
              </a:rPr>
              <a:t> </a:t>
            </a:r>
          </a:p>
          <a:p>
            <a:pPr algn="r" rtl="1"/>
            <a:r>
              <a:rPr lang="ar-IQ" sz="3200" dirty="0" smtClean="0">
                <a:solidFill>
                  <a:srgbClr val="7030A0"/>
                </a:solidFill>
              </a:rPr>
              <a:t>يوفر </a:t>
            </a:r>
            <a:r>
              <a:rPr lang="ar-IQ" sz="3200" dirty="0">
                <a:solidFill>
                  <a:srgbClr val="7030A0"/>
                </a:solidFill>
              </a:rPr>
              <a:t>سطوعًا أعلى وعمرًا أطول وأحجامًا أكبر للشاشة وعلامات أسعار أقل. </a:t>
            </a:r>
            <a:endParaRPr lang="ar-IQ" sz="3200" dirty="0" smtClean="0">
              <a:solidFill>
                <a:srgbClr val="7030A0"/>
              </a:solidFill>
            </a:endParaRPr>
          </a:p>
          <a:p>
            <a:pPr algn="r" rtl="1"/>
            <a:r>
              <a:rPr lang="ar-IQ" sz="3200" dirty="0" smtClean="0">
                <a:solidFill>
                  <a:srgbClr val="7030A0"/>
                </a:solidFill>
              </a:rPr>
              <a:t> </a:t>
            </a:r>
            <a:r>
              <a:rPr lang="ar-IQ" sz="3200" dirty="0">
                <a:solidFill>
                  <a:srgbClr val="7030A0"/>
                </a:solidFill>
              </a:rPr>
              <a:t>لذا فالاختيار بينهما أمر شخصي - QLED هو الأفضل متعدد الاستخدامات ، لكن OLED تتفوق في الظلام</a:t>
            </a:r>
            <a:r>
              <a:rPr lang="ar-IQ" sz="3200" dirty="0" smtClean="0">
                <a:solidFill>
                  <a:srgbClr val="7030A0"/>
                </a:solidFill>
              </a:rPr>
              <a:t>.</a:t>
            </a:r>
            <a:endParaRPr lang="ar-IQ" sz="3200" dirty="0">
              <a:solidFill>
                <a:srgbClr val="7030A0"/>
              </a:solidFill>
            </a:endParaRPr>
          </a:p>
        </p:txBody>
      </p:sp>
      <p:sp>
        <p:nvSpPr>
          <p:cNvPr id="6" name="مستطيل 5"/>
          <p:cNvSpPr/>
          <p:nvPr/>
        </p:nvSpPr>
        <p:spPr>
          <a:xfrm>
            <a:off x="9994842" y="862795"/>
            <a:ext cx="1803700" cy="646331"/>
          </a:xfrm>
          <a:prstGeom prst="rect">
            <a:avLst/>
          </a:prstGeom>
        </p:spPr>
        <p:txBody>
          <a:bodyPr wrap="none">
            <a:spAutoFit/>
          </a:bodyPr>
          <a:lstStyle/>
          <a:p>
            <a:pPr algn="r" rtl="1">
              <a:spcAft>
                <a:spcPts val="0"/>
              </a:spcAft>
            </a:pPr>
            <a:r>
              <a:rPr lang="ar-IQ" sz="3600" b="1" dirty="0" smtClean="0">
                <a:solidFill>
                  <a:srgbClr val="FF0000"/>
                </a:solidFill>
                <a:latin typeface="ts3a"/>
                <a:ea typeface="Times New Roman" panose="02020603050405020304" pitchFamily="18" charset="0"/>
                <a:cs typeface="AdvertisingBold" pitchFamily="2" charset="-78"/>
              </a:rPr>
              <a:t>الخلاصة</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Tree>
    <p:extLst>
      <p:ext uri="{BB962C8B-B14F-4D97-AF65-F5344CB8AC3E}">
        <p14:creationId xmlns:p14="http://schemas.microsoft.com/office/powerpoint/2010/main" val="255102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29</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663677" y="1568489"/>
            <a:ext cx="11415003" cy="3970318"/>
          </a:xfrm>
          <a:prstGeom prst="rect">
            <a:avLst/>
          </a:prstGeom>
        </p:spPr>
        <p:txBody>
          <a:bodyPr wrap="square">
            <a:spAutoFit/>
          </a:bodyPr>
          <a:lstStyle/>
          <a:p>
            <a:pPr algn="just" rtl="1"/>
            <a:r>
              <a:rPr lang="ar-IQ" sz="3600" dirty="0" smtClean="0"/>
              <a:t>الحقيقة </a:t>
            </a:r>
            <a:r>
              <a:rPr lang="ar-IQ" sz="3600" dirty="0"/>
              <a:t>هي أنه لا يمكنك أن تخطئ في أي منهما. </a:t>
            </a:r>
            <a:r>
              <a:rPr lang="ar-IQ" sz="3600" dirty="0" smtClean="0"/>
              <a:t>وان الجيل </a:t>
            </a:r>
            <a:r>
              <a:rPr lang="ar-IQ" sz="3600" dirty="0"/>
              <a:t>التالي من تقنية </a:t>
            </a:r>
            <a:r>
              <a:rPr lang="ar-IQ" sz="3600" dirty="0" smtClean="0"/>
              <a:t>العرض سيكون من شركة </a:t>
            </a:r>
            <a:r>
              <a:rPr lang="ar-IQ" sz="3600" dirty="0" err="1"/>
              <a:t>Samsung</a:t>
            </a:r>
            <a:r>
              <a:rPr lang="ar-IQ" sz="3600" dirty="0"/>
              <a:t> </a:t>
            </a:r>
            <a:r>
              <a:rPr lang="ar-IQ" sz="3600" dirty="0" smtClean="0"/>
              <a:t>التي </a:t>
            </a:r>
            <a:r>
              <a:rPr lang="ar-IQ" sz="3600" dirty="0"/>
              <a:t>تعمل على دمج تقنية النقاط الكمية في لوحات OLED ، والتي قد تصنع تلفزيونًا بأفضل ما في العالمين ، ولكن نظرًا لأنه من المحتمل أن يكون على بعد بضع سنوات ، فسيتعين علينا الانتظار والنظر. ما نعرفه هو أن الشركة جادة ، حيث ضاعفت خططها باستثمار 11 مليار دولار. سنراقب التطورات عن كثب لنرى كيف تتطور هذه التكنولوجيا.</a:t>
            </a:r>
          </a:p>
        </p:txBody>
      </p:sp>
      <p:sp>
        <p:nvSpPr>
          <p:cNvPr id="6" name="مستطيل 5"/>
          <p:cNvSpPr/>
          <p:nvPr/>
        </p:nvSpPr>
        <p:spPr>
          <a:xfrm>
            <a:off x="9994842" y="862795"/>
            <a:ext cx="1803700" cy="646331"/>
          </a:xfrm>
          <a:prstGeom prst="rect">
            <a:avLst/>
          </a:prstGeom>
        </p:spPr>
        <p:txBody>
          <a:bodyPr wrap="none">
            <a:spAutoFit/>
          </a:bodyPr>
          <a:lstStyle/>
          <a:p>
            <a:pPr algn="r" rtl="1">
              <a:spcAft>
                <a:spcPts val="0"/>
              </a:spcAft>
            </a:pPr>
            <a:r>
              <a:rPr lang="ar-IQ" sz="3600" b="1" dirty="0" smtClean="0">
                <a:solidFill>
                  <a:srgbClr val="FF0000"/>
                </a:solidFill>
                <a:latin typeface="ts3a"/>
                <a:ea typeface="Times New Roman" panose="02020603050405020304" pitchFamily="18" charset="0"/>
                <a:cs typeface="AdvertisingBold" pitchFamily="2" charset="-78"/>
              </a:rPr>
              <a:t>الخلاصة</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Tree>
    <p:extLst>
      <p:ext uri="{BB962C8B-B14F-4D97-AF65-F5344CB8AC3E}">
        <p14:creationId xmlns:p14="http://schemas.microsoft.com/office/powerpoint/2010/main" val="247383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3</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pic>
        <p:nvPicPr>
          <p:cNvPr id="11" name="صورة 10">
            <a:extLst>
              <a:ext uri="{FF2B5EF4-FFF2-40B4-BE49-F238E27FC236}">
                <a16:creationId xmlns:a16="http://schemas.microsoft.com/office/drawing/2014/main" id="{67124222-4BAA-4D32-9F3E-8B96D520B298}"/>
              </a:ext>
            </a:extLst>
          </p:cNvPr>
          <p:cNvPicPr>
            <a:picLocks noChangeAspect="1"/>
          </p:cNvPicPr>
          <p:nvPr/>
        </p:nvPicPr>
        <p:blipFill>
          <a:blip r:embed="rId2"/>
          <a:stretch>
            <a:fillRect/>
          </a:stretch>
        </p:blipFill>
        <p:spPr>
          <a:xfrm>
            <a:off x="4402696" y="791167"/>
            <a:ext cx="3051857" cy="833736"/>
          </a:xfrm>
          <a:prstGeom prst="rect">
            <a:avLst/>
          </a:prstGeom>
        </p:spPr>
      </p:pic>
      <p:sp>
        <p:nvSpPr>
          <p:cNvPr id="13" name="مستطيل 12"/>
          <p:cNvSpPr/>
          <p:nvPr/>
        </p:nvSpPr>
        <p:spPr>
          <a:xfrm>
            <a:off x="1173178" y="1772608"/>
            <a:ext cx="9510895" cy="4154984"/>
          </a:xfrm>
          <a:prstGeom prst="rect">
            <a:avLst/>
          </a:prstGeom>
        </p:spPr>
        <p:txBody>
          <a:bodyPr wrap="square">
            <a:spAutoFit/>
          </a:bodyPr>
          <a:lstStyle/>
          <a:p>
            <a:pPr algn="ctr" rtl="1"/>
            <a:r>
              <a:rPr lang="ar-IQ" sz="6600" b="1" dirty="0">
                <a:solidFill>
                  <a:srgbClr val="FF0000"/>
                </a:solidFill>
                <a:cs typeface="Traditional Arabic" panose="02020603050405020304" pitchFamily="18" charset="-78"/>
              </a:rPr>
              <a:t>اللهُ</a:t>
            </a:r>
            <a:r>
              <a:rPr lang="ar-IQ" sz="6600" b="1" dirty="0">
                <a:solidFill>
                  <a:srgbClr val="000000"/>
                </a:solidFill>
                <a:cs typeface="Traditional Arabic" panose="02020603050405020304" pitchFamily="18" charset="-78"/>
              </a:rPr>
              <a:t> الَّذِي جَعَلَ لَكُمُ الْأَرْضَ قَرَارًا وَالسَّمَاءَ بِنَاءً </a:t>
            </a:r>
            <a:r>
              <a:rPr lang="ar-IQ" sz="6600" b="1" dirty="0">
                <a:solidFill>
                  <a:srgbClr val="00B0F0"/>
                </a:solidFill>
                <a:cs typeface="Traditional Arabic" panose="02020603050405020304" pitchFamily="18" charset="-78"/>
              </a:rPr>
              <a:t>وَصَوَّرَكُمْ</a:t>
            </a:r>
            <a:r>
              <a:rPr lang="ar-IQ" sz="6600" b="1" dirty="0">
                <a:solidFill>
                  <a:srgbClr val="000000"/>
                </a:solidFill>
                <a:cs typeface="Traditional Arabic" panose="02020603050405020304" pitchFamily="18" charset="-78"/>
              </a:rPr>
              <a:t> فَأَحْسَنَ </a:t>
            </a:r>
            <a:r>
              <a:rPr lang="ar-IQ" sz="6600" b="1" dirty="0">
                <a:solidFill>
                  <a:srgbClr val="00B0F0"/>
                </a:solidFill>
                <a:cs typeface="Traditional Arabic" panose="02020603050405020304" pitchFamily="18" charset="-78"/>
              </a:rPr>
              <a:t>صُوَرَكُمْ</a:t>
            </a:r>
            <a:r>
              <a:rPr lang="ar-IQ" sz="6600" b="1" dirty="0">
                <a:solidFill>
                  <a:srgbClr val="000000"/>
                </a:solidFill>
                <a:cs typeface="Traditional Arabic" panose="02020603050405020304" pitchFamily="18" charset="-78"/>
              </a:rPr>
              <a:t> وَرَزَقَكُمْ مِنَ الطَّيِّبَاتِ ذَلِكُمُ </a:t>
            </a:r>
            <a:r>
              <a:rPr lang="ar-IQ" sz="6600" b="1" dirty="0">
                <a:solidFill>
                  <a:srgbClr val="FF0000"/>
                </a:solidFill>
                <a:cs typeface="Traditional Arabic" panose="02020603050405020304" pitchFamily="18" charset="-78"/>
              </a:rPr>
              <a:t>اللهُ</a:t>
            </a:r>
            <a:r>
              <a:rPr lang="ar-IQ" sz="6600" b="1" dirty="0">
                <a:solidFill>
                  <a:srgbClr val="000000"/>
                </a:solidFill>
                <a:cs typeface="Traditional Arabic" panose="02020603050405020304" pitchFamily="18" charset="-78"/>
              </a:rPr>
              <a:t> رَبُّكُمْ فَتَبَارَكَ </a:t>
            </a:r>
            <a:r>
              <a:rPr lang="ar-IQ" sz="6600" b="1" dirty="0">
                <a:solidFill>
                  <a:srgbClr val="FF0000"/>
                </a:solidFill>
                <a:cs typeface="Traditional Arabic" panose="02020603050405020304" pitchFamily="18" charset="-78"/>
              </a:rPr>
              <a:t>اللهُ</a:t>
            </a:r>
            <a:r>
              <a:rPr lang="ar-IQ" sz="6600" b="1" dirty="0">
                <a:solidFill>
                  <a:srgbClr val="000000"/>
                </a:solidFill>
                <a:cs typeface="Traditional Arabic" panose="02020603050405020304" pitchFamily="18" charset="-78"/>
              </a:rPr>
              <a:t> رَبُّ الْعَالَـمِينَ </a:t>
            </a:r>
            <a:endParaRPr lang="ar-IQ" sz="6600" dirty="0">
              <a:solidFill>
                <a:schemeClr val="accent1"/>
              </a:solidFill>
            </a:endParaRPr>
          </a:p>
        </p:txBody>
      </p:sp>
      <p:pic>
        <p:nvPicPr>
          <p:cNvPr id="14" name="صورة 13">
            <a:extLst>
              <a:ext uri="{FF2B5EF4-FFF2-40B4-BE49-F238E27FC236}">
                <a16:creationId xmlns:a16="http://schemas.microsoft.com/office/drawing/2014/main" id="{71F7BC90-BEA5-4BBF-B467-75E4A218C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458" y="5001712"/>
            <a:ext cx="1769627" cy="1095630"/>
          </a:xfrm>
          <a:prstGeom prst="rect">
            <a:avLst/>
          </a:prstGeom>
        </p:spPr>
      </p:pic>
      <p:sp>
        <p:nvSpPr>
          <p:cNvPr id="15" name="مستطيل 14"/>
          <p:cNvSpPr/>
          <p:nvPr/>
        </p:nvSpPr>
        <p:spPr>
          <a:xfrm>
            <a:off x="9478454" y="5550802"/>
            <a:ext cx="2411238" cy="461665"/>
          </a:xfrm>
          <a:prstGeom prst="rect">
            <a:avLst/>
          </a:prstGeom>
        </p:spPr>
        <p:txBody>
          <a:bodyPr wrap="none">
            <a:spAutoFit/>
          </a:bodyPr>
          <a:lstStyle/>
          <a:p>
            <a:r>
              <a:rPr lang="ar-IQ" sz="2400" b="1" dirty="0">
                <a:solidFill>
                  <a:srgbClr val="FA26CD"/>
                </a:solidFill>
              </a:rPr>
              <a:t>سورة غافر- آية (64)</a:t>
            </a:r>
          </a:p>
        </p:txBody>
      </p:sp>
    </p:spTree>
    <p:extLst>
      <p:ext uri="{BB962C8B-B14F-4D97-AF65-F5344CB8AC3E}">
        <p14:creationId xmlns:p14="http://schemas.microsoft.com/office/powerpoint/2010/main" val="1766330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30</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pic>
        <p:nvPicPr>
          <p:cNvPr id="4" name="صورة 3">
            <a:extLst>
              <a:ext uri="{FF2B5EF4-FFF2-40B4-BE49-F238E27FC236}">
                <a16:creationId xmlns:a16="http://schemas.microsoft.com/office/drawing/2014/main" id="{8FCEAD97-6463-47C6-AFA3-4B66453639CA}"/>
              </a:ext>
            </a:extLst>
          </p:cNvPr>
          <p:cNvPicPr>
            <a:picLocks noChangeAspect="1"/>
          </p:cNvPicPr>
          <p:nvPr/>
        </p:nvPicPr>
        <p:blipFill>
          <a:blip r:embed="rId2"/>
          <a:stretch>
            <a:fillRect/>
          </a:stretch>
        </p:blipFill>
        <p:spPr>
          <a:xfrm>
            <a:off x="2883811" y="1067386"/>
            <a:ext cx="6545273" cy="4661098"/>
          </a:xfrm>
          <a:prstGeom prst="rect">
            <a:avLst/>
          </a:prstGeom>
        </p:spPr>
      </p:pic>
      <p:pic>
        <p:nvPicPr>
          <p:cNvPr id="6" name="صورة 5">
            <a:extLst>
              <a:ext uri="{FF2B5EF4-FFF2-40B4-BE49-F238E27FC236}">
                <a16:creationId xmlns:a16="http://schemas.microsoft.com/office/drawing/2014/main" id="{67124222-4BAA-4D32-9F3E-8B96D520B298}"/>
              </a:ext>
            </a:extLst>
          </p:cNvPr>
          <p:cNvPicPr>
            <a:picLocks noChangeAspect="1"/>
          </p:cNvPicPr>
          <p:nvPr/>
        </p:nvPicPr>
        <p:blipFill>
          <a:blip r:embed="rId3"/>
          <a:stretch>
            <a:fillRect/>
          </a:stretch>
        </p:blipFill>
        <p:spPr>
          <a:xfrm>
            <a:off x="4630679" y="873440"/>
            <a:ext cx="3051857" cy="919886"/>
          </a:xfrm>
          <a:prstGeom prst="rect">
            <a:avLst/>
          </a:prstGeom>
        </p:spPr>
      </p:pic>
      <p:pic>
        <p:nvPicPr>
          <p:cNvPr id="8" name="صورة 7">
            <a:extLst>
              <a:ext uri="{FF2B5EF4-FFF2-40B4-BE49-F238E27FC236}">
                <a16:creationId xmlns:a16="http://schemas.microsoft.com/office/drawing/2014/main" id="{71F7BC90-BEA5-4BBF-B467-75E4A218C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9067" y="4979667"/>
            <a:ext cx="1769627" cy="1095630"/>
          </a:xfrm>
          <a:prstGeom prst="rect">
            <a:avLst/>
          </a:prstGeom>
        </p:spPr>
      </p:pic>
    </p:spTree>
    <p:extLst>
      <p:ext uri="{BB962C8B-B14F-4D97-AF65-F5344CB8AC3E}">
        <p14:creationId xmlns:p14="http://schemas.microsoft.com/office/powerpoint/2010/main" val="3805779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4</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ربع نص 4"/>
          <p:cNvSpPr txBox="1"/>
          <p:nvPr/>
        </p:nvSpPr>
        <p:spPr>
          <a:xfrm>
            <a:off x="7559040" y="980524"/>
            <a:ext cx="3945775" cy="707886"/>
          </a:xfrm>
          <a:prstGeom prst="rect">
            <a:avLst/>
          </a:prstGeom>
          <a:noFill/>
        </p:spPr>
        <p:txBody>
          <a:bodyPr wrap="square" rtlCol="1">
            <a:spAutoFit/>
          </a:bodyPr>
          <a:lstStyle/>
          <a:p>
            <a:pPr algn="r" rtl="1"/>
            <a:r>
              <a:rPr lang="ar-IQ" sz="4000" dirty="0" smtClean="0">
                <a:cs typeface="AdvertisingExtraBold" pitchFamily="2" charset="-78"/>
              </a:rPr>
              <a:t>المحاور</a:t>
            </a:r>
            <a:endParaRPr lang="ar-IQ" sz="4000" dirty="0">
              <a:cs typeface="AdvertisingExtraBold" pitchFamily="2" charset="-78"/>
            </a:endParaRPr>
          </a:p>
        </p:txBody>
      </p:sp>
      <p:sp>
        <p:nvSpPr>
          <p:cNvPr id="6" name="مربع نص 5"/>
          <p:cNvSpPr txBox="1"/>
          <p:nvPr/>
        </p:nvSpPr>
        <p:spPr>
          <a:xfrm>
            <a:off x="5026572" y="1956297"/>
            <a:ext cx="6765175" cy="584775"/>
          </a:xfrm>
          <a:prstGeom prst="rect">
            <a:avLst/>
          </a:prstGeom>
          <a:noFill/>
        </p:spPr>
        <p:txBody>
          <a:bodyPr wrap="square" rtlCol="1">
            <a:spAutoFit/>
          </a:bodyPr>
          <a:lstStyle/>
          <a:p>
            <a:pPr algn="r" rtl="1"/>
            <a:r>
              <a:rPr lang="ar-IQ" sz="3200" dirty="0" smtClean="0">
                <a:solidFill>
                  <a:srgbClr val="FF0000"/>
                </a:solidFill>
                <a:cs typeface="AdvertisingExtraBold" pitchFamily="2" charset="-78"/>
              </a:rPr>
              <a:t>لماذا نهتم بأنواع  الشاشات ؟</a:t>
            </a:r>
            <a:endParaRPr lang="ar-IQ" sz="3200" dirty="0">
              <a:solidFill>
                <a:srgbClr val="FF0000"/>
              </a:solidFill>
              <a:cs typeface="AdvertisingExtraBold" pitchFamily="2" charset="-78"/>
            </a:endParaRPr>
          </a:p>
        </p:txBody>
      </p:sp>
      <p:sp>
        <p:nvSpPr>
          <p:cNvPr id="7" name="مستطيل 6"/>
          <p:cNvSpPr/>
          <p:nvPr/>
        </p:nvSpPr>
        <p:spPr>
          <a:xfrm>
            <a:off x="8590229" y="2751952"/>
            <a:ext cx="3201518" cy="646331"/>
          </a:xfrm>
          <a:prstGeom prst="rect">
            <a:avLst/>
          </a:prstGeom>
        </p:spPr>
        <p:txBody>
          <a:bodyPr wrap="none">
            <a:spAutoFit/>
          </a:bodyPr>
          <a:lstStyle/>
          <a:p>
            <a:pPr algn="r" rtl="1">
              <a:spcAft>
                <a:spcPts val="0"/>
              </a:spcAft>
            </a:pPr>
            <a:r>
              <a:rPr lang="ar-SA" sz="3600" b="1" dirty="0" smtClean="0">
                <a:solidFill>
                  <a:srgbClr val="FF0000"/>
                </a:solidFill>
                <a:latin typeface="ts3a"/>
                <a:ea typeface="Times New Roman" panose="02020603050405020304" pitchFamily="18" charset="0"/>
                <a:cs typeface="AdvertisingBold" pitchFamily="2" charset="-78"/>
              </a:rPr>
              <a:t>أ</a:t>
            </a:r>
            <a:r>
              <a:rPr lang="ar-IQ" sz="3600" b="1" dirty="0" smtClean="0">
                <a:solidFill>
                  <a:srgbClr val="FF0000"/>
                </a:solidFill>
                <a:latin typeface="ts3a"/>
                <a:ea typeface="Times New Roman" panose="02020603050405020304" pitchFamily="18" charset="0"/>
                <a:cs typeface="AdvertisingBold" pitchFamily="2" charset="-78"/>
              </a:rPr>
              <a:t>نواع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
        <p:nvSpPr>
          <p:cNvPr id="8" name="مستطيل 7"/>
          <p:cNvSpPr/>
          <p:nvPr/>
        </p:nvSpPr>
        <p:spPr>
          <a:xfrm>
            <a:off x="8870755" y="3609163"/>
            <a:ext cx="2920992" cy="646331"/>
          </a:xfrm>
          <a:prstGeom prst="rect">
            <a:avLst/>
          </a:prstGeom>
        </p:spPr>
        <p:txBody>
          <a:bodyPr wrap="none">
            <a:spAutoFit/>
          </a:bodyPr>
          <a:lstStyle/>
          <a:p>
            <a:pPr algn="r" rtl="1">
              <a:spcAft>
                <a:spcPts val="0"/>
              </a:spcAft>
            </a:pPr>
            <a:r>
              <a:rPr lang="ar-IQ" sz="3600" b="1" dirty="0" smtClean="0">
                <a:solidFill>
                  <a:srgbClr val="FF0000"/>
                </a:solidFill>
                <a:latin typeface="ts3a"/>
                <a:ea typeface="Times New Roman" panose="02020603050405020304" pitchFamily="18" charset="0"/>
                <a:cs typeface="AdvertisingBold" pitchFamily="2" charset="-78"/>
              </a:rPr>
              <a:t>دقة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
        <p:nvSpPr>
          <p:cNvPr id="9" name="مستطيل 8"/>
          <p:cNvSpPr/>
          <p:nvPr/>
        </p:nvSpPr>
        <p:spPr>
          <a:xfrm>
            <a:off x="7599573" y="4466374"/>
            <a:ext cx="4192174" cy="646331"/>
          </a:xfrm>
          <a:prstGeom prst="rect">
            <a:avLst/>
          </a:prstGeom>
        </p:spPr>
        <p:txBody>
          <a:bodyPr wrap="none">
            <a:spAutoFit/>
          </a:bodyPr>
          <a:lstStyle/>
          <a:p>
            <a:pPr algn="r" rtl="1">
              <a:spcAft>
                <a:spcPts val="0"/>
              </a:spcAft>
            </a:pPr>
            <a:r>
              <a:rPr lang="ar-IQ" sz="3600" b="1" dirty="0" smtClean="0">
                <a:solidFill>
                  <a:srgbClr val="FF0000"/>
                </a:solidFill>
                <a:latin typeface="ts3a"/>
                <a:ea typeface="Times New Roman" panose="02020603050405020304" pitchFamily="18" charset="0"/>
                <a:cs typeface="AdvertisingBold" pitchFamily="2" charset="-78"/>
              </a:rPr>
              <a:t>مواصفات </a:t>
            </a:r>
            <a:r>
              <a:rPr lang="ar-IQ" sz="3600" b="1" dirty="0" smtClean="0">
                <a:solidFill>
                  <a:srgbClr val="FF0000"/>
                </a:solidFill>
                <a:latin typeface="ts3a"/>
                <a:ea typeface="Times New Roman" panose="02020603050405020304" pitchFamily="18" charset="0"/>
                <a:cs typeface="AdvertisingBold" pitchFamily="2" charset="-78"/>
              </a:rPr>
              <a:t>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
        <p:nvSpPr>
          <p:cNvPr id="10" name="مستطيل 9"/>
          <p:cNvSpPr/>
          <p:nvPr/>
        </p:nvSpPr>
        <p:spPr>
          <a:xfrm>
            <a:off x="9988047" y="5323583"/>
            <a:ext cx="1803700" cy="646331"/>
          </a:xfrm>
          <a:prstGeom prst="rect">
            <a:avLst/>
          </a:prstGeom>
        </p:spPr>
        <p:txBody>
          <a:bodyPr wrap="none">
            <a:spAutoFit/>
          </a:bodyPr>
          <a:lstStyle/>
          <a:p>
            <a:pPr algn="r" rtl="1">
              <a:spcAft>
                <a:spcPts val="0"/>
              </a:spcAft>
            </a:pPr>
            <a:r>
              <a:rPr lang="ar-IQ" sz="3600" b="1" dirty="0" smtClean="0">
                <a:solidFill>
                  <a:srgbClr val="FF0000"/>
                </a:solidFill>
                <a:latin typeface="ts3a"/>
                <a:ea typeface="Times New Roman" panose="02020603050405020304" pitchFamily="18" charset="0"/>
                <a:cs typeface="AdvertisingBold" pitchFamily="2" charset="-78"/>
              </a:rPr>
              <a:t>الخلاصة</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Tree>
    <p:extLst>
      <p:ext uri="{BB962C8B-B14F-4D97-AF65-F5344CB8AC3E}">
        <p14:creationId xmlns:p14="http://schemas.microsoft.com/office/powerpoint/2010/main" val="7632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2500"/>
                            </p:stCondLst>
                            <p:childTnLst>
                              <p:par>
                                <p:cTn id="17" presetID="22" presetClass="entr" presetSubtype="2" fill="hold" grpId="0" nodeType="afterEffect">
                                  <p:stCondLst>
                                    <p:cond delay="75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par>
                          <p:cTn id="20" fill="hold">
                            <p:stCondLst>
                              <p:cond delay="3750"/>
                            </p:stCondLst>
                            <p:childTnLst>
                              <p:par>
                                <p:cTn id="21" presetID="22" presetClass="entr" presetSubtype="2"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5</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ربع نص 4"/>
          <p:cNvSpPr txBox="1"/>
          <p:nvPr/>
        </p:nvSpPr>
        <p:spPr>
          <a:xfrm>
            <a:off x="5026572" y="1112485"/>
            <a:ext cx="6765175" cy="584775"/>
          </a:xfrm>
          <a:prstGeom prst="rect">
            <a:avLst/>
          </a:prstGeom>
          <a:noFill/>
        </p:spPr>
        <p:txBody>
          <a:bodyPr wrap="square" rtlCol="1">
            <a:spAutoFit/>
          </a:bodyPr>
          <a:lstStyle/>
          <a:p>
            <a:pPr algn="r" rtl="1"/>
            <a:r>
              <a:rPr lang="ar-IQ" sz="3200" dirty="0" smtClean="0">
                <a:solidFill>
                  <a:srgbClr val="C00000"/>
                </a:solidFill>
                <a:cs typeface="AdvertisingExtraBold" pitchFamily="2" charset="-78"/>
              </a:rPr>
              <a:t>لماذا نهتم بأنواع  الشاشات ؟</a:t>
            </a:r>
            <a:endParaRPr lang="ar-IQ" sz="3200" dirty="0">
              <a:solidFill>
                <a:srgbClr val="C00000"/>
              </a:solidFill>
              <a:cs typeface="AdvertisingExtraBold" pitchFamily="2" charset="-78"/>
            </a:endParaRPr>
          </a:p>
        </p:txBody>
      </p:sp>
      <p:sp>
        <p:nvSpPr>
          <p:cNvPr id="6" name="مربع نص 5"/>
          <p:cNvSpPr txBox="1"/>
          <p:nvPr/>
        </p:nvSpPr>
        <p:spPr>
          <a:xfrm>
            <a:off x="960120" y="1724576"/>
            <a:ext cx="10999267" cy="523220"/>
          </a:xfrm>
          <a:prstGeom prst="rect">
            <a:avLst/>
          </a:prstGeom>
          <a:noFill/>
        </p:spPr>
        <p:txBody>
          <a:bodyPr wrap="square" rtlCol="1">
            <a:spAutoFit/>
          </a:bodyPr>
          <a:lstStyle/>
          <a:p>
            <a:pPr algn="r" rtl="1"/>
            <a:r>
              <a:rPr lang="ar-IQ" sz="2800" b="1" dirty="0" smtClean="0">
                <a:cs typeface="AdvertisingLight" pitchFamily="2" charset="-78"/>
              </a:rPr>
              <a:t>كم ساعة في اليوم تقضيها أمام شاشة , </a:t>
            </a:r>
            <a:r>
              <a:rPr lang="ar-IQ" sz="2800" b="1" dirty="0">
                <a:cs typeface="AdvertisingLight" pitchFamily="2" charset="-78"/>
              </a:rPr>
              <a:t>ال</a:t>
            </a:r>
            <a:r>
              <a:rPr lang="ar-IQ" sz="2800" b="1" dirty="0" smtClean="0">
                <a:cs typeface="AdvertisingLight" pitchFamily="2" charset="-78"/>
              </a:rPr>
              <a:t>موبايل , </a:t>
            </a:r>
            <a:r>
              <a:rPr lang="ar-IQ" sz="2800" b="1" dirty="0">
                <a:cs typeface="AdvertisingLight" pitchFamily="2" charset="-78"/>
              </a:rPr>
              <a:t>ال</a:t>
            </a:r>
            <a:r>
              <a:rPr lang="ar-IQ" sz="2800" b="1" dirty="0" smtClean="0">
                <a:cs typeface="AdvertisingLight" pitchFamily="2" charset="-78"/>
              </a:rPr>
              <a:t>حاسوب أو شاشة التلفاز؟</a:t>
            </a:r>
            <a:endParaRPr lang="ar-IQ" sz="2800" b="1" dirty="0">
              <a:cs typeface="AdvertisingLight" pitchFamily="2" charset="-78"/>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8837"/>
            <a:ext cx="3423087" cy="3423087"/>
          </a:xfrm>
          <a:prstGeom prst="rect">
            <a:avLst/>
          </a:prstGeom>
        </p:spPr>
      </p:pic>
      <p:pic>
        <p:nvPicPr>
          <p:cNvPr id="1026" name="Picture 2" descr="دراسة: اضطراب التسوق والشراء يلاحق مدمني الإنترنت – فول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507" y="3336930"/>
            <a:ext cx="4373880" cy="2664994"/>
          </a:xfrm>
          <a:prstGeom prst="rect">
            <a:avLst/>
          </a:prstGeom>
          <a:noFill/>
          <a:extLst>
            <a:ext uri="{909E8E84-426E-40DD-AFC4-6F175D3DCCD1}">
              <a14:hiddenFill xmlns:a14="http://schemas.microsoft.com/office/drawing/2010/main">
                <a:solidFill>
                  <a:srgbClr val="FFFFFF"/>
                </a:solidFill>
              </a14:hiddenFill>
            </a:ext>
          </a:extLst>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254" y="3336930"/>
            <a:ext cx="4540453" cy="2664995"/>
          </a:xfrm>
          <a:prstGeom prst="rect">
            <a:avLst/>
          </a:prstGeom>
        </p:spPr>
      </p:pic>
      <p:sp>
        <p:nvSpPr>
          <p:cNvPr id="10" name="مربع نص 9"/>
          <p:cNvSpPr txBox="1"/>
          <p:nvPr/>
        </p:nvSpPr>
        <p:spPr>
          <a:xfrm>
            <a:off x="1079413" y="2370987"/>
            <a:ext cx="10999267" cy="523220"/>
          </a:xfrm>
          <a:prstGeom prst="rect">
            <a:avLst/>
          </a:prstGeom>
          <a:noFill/>
        </p:spPr>
        <p:txBody>
          <a:bodyPr wrap="square" rtlCol="1">
            <a:spAutoFit/>
          </a:bodyPr>
          <a:lstStyle/>
          <a:p>
            <a:pPr algn="r" rtl="1"/>
            <a:r>
              <a:rPr lang="ar-IQ" sz="2800" b="1" dirty="0" smtClean="0">
                <a:cs typeface="AdvertisingLight" pitchFamily="2" charset="-78"/>
              </a:rPr>
              <a:t>ما هو الحال بالنسبة لأفراد عائلتك ؟</a:t>
            </a:r>
            <a:endParaRPr lang="ar-IQ" sz="2800" b="1" dirty="0">
              <a:cs typeface="AdvertisingLight" pitchFamily="2" charset="-78"/>
            </a:endParaRPr>
          </a:p>
        </p:txBody>
      </p:sp>
    </p:spTree>
    <p:extLst>
      <p:ext uri="{BB962C8B-B14F-4D97-AF65-F5344CB8AC3E}">
        <p14:creationId xmlns:p14="http://schemas.microsoft.com/office/powerpoint/2010/main" val="347408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1026"/>
                                        </p:tgtEl>
                                        <p:attrNameLst>
                                          <p:attrName>style.visibility</p:attrName>
                                        </p:attrNameLst>
                                      </p:cBhvr>
                                      <p:to>
                                        <p:strVal val="visible"/>
                                      </p:to>
                                    </p:set>
                                    <p:animEffect transition="in" filter="wipe(right)">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1000"/>
                                        <p:tgtEl>
                                          <p:spTgt spid="10"/>
                                        </p:tgtEl>
                                      </p:cBhvr>
                                    </p:animEffect>
                                  </p:childTnLst>
                                </p:cTn>
                              </p:par>
                            </p:childTnLst>
                          </p:cTn>
                        </p:par>
                        <p:par>
                          <p:cTn id="17" fill="hold">
                            <p:stCondLst>
                              <p:cond delay="1000"/>
                            </p:stCondLst>
                            <p:childTnLst>
                              <p:par>
                                <p:cTn id="18" presetID="2" presetClass="entr" presetSubtype="2" fill="hold" nodeType="after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1+#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ew CRT Tube for M34AFA13X07(U) Ceronix 1493 | e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68" y="3531100"/>
            <a:ext cx="2610166" cy="21664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bsolete Technology Tellye !: CATHODE RAY TUBE DISPLAYS CASE STUDY: CRT  ELECTRON 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47" y="1216738"/>
            <a:ext cx="2615041" cy="1983662"/>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6</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2730500" y="1540866"/>
            <a:ext cx="9348180" cy="5124480"/>
          </a:xfrm>
          <a:prstGeom prst="rect">
            <a:avLst/>
          </a:prstGeom>
        </p:spPr>
        <p:txBody>
          <a:bodyPr wrap="square">
            <a:spAutoFit/>
          </a:bodyPr>
          <a:lstStyle/>
          <a:p>
            <a:pPr algn="just" rtl="1">
              <a:lnSpc>
                <a:spcPct val="150000"/>
              </a:lnSpc>
            </a:pPr>
            <a:r>
              <a:rPr lang="ar-SA" sz="2000" dirty="0">
                <a:cs typeface="AdvertisingExtraBold" pitchFamily="2" charset="-78"/>
              </a:rPr>
              <a:t>منذ أكثر من 70 عاماً اعتمدت أجهزة التلفاز على شاشات الكاثود </a:t>
            </a:r>
            <a:r>
              <a:rPr lang="en-US" sz="2000" b="1" dirty="0" err="1">
                <a:solidFill>
                  <a:srgbClr val="FF0000"/>
                </a:solidFill>
                <a:cs typeface="AdvertisingExtraBold" pitchFamily="2" charset="-78"/>
              </a:rPr>
              <a:t>Cathod</a:t>
            </a:r>
            <a:r>
              <a:rPr lang="en-US" sz="2000" b="1" dirty="0">
                <a:solidFill>
                  <a:srgbClr val="FF0000"/>
                </a:solidFill>
                <a:cs typeface="AdvertisingExtraBold" pitchFamily="2" charset="-78"/>
              </a:rPr>
              <a:t> ray tube</a:t>
            </a:r>
            <a:r>
              <a:rPr lang="ar-SA" sz="2000" b="1" dirty="0">
                <a:solidFill>
                  <a:srgbClr val="FF0000"/>
                </a:solidFill>
                <a:cs typeface="AdvertisingExtraBold" pitchFamily="2" charset="-78"/>
              </a:rPr>
              <a:t>. </a:t>
            </a:r>
            <a:r>
              <a:rPr lang="ar-SA" sz="2000" dirty="0">
                <a:cs typeface="AdvertisingExtraBold" pitchFamily="2" charset="-78"/>
              </a:rPr>
              <a:t>حيث تتكون شاشات الكاثود من مدفع إلكتروني في انبوبة مفرغة وتنطلق الالكترونات المعجلة باتجاه شاشة فسفورية، وباستخدام مجالين كهربيين متعامدين حيث يمكن مسح الشعاع الإلكتروني على الشاشة بمعدل يصل إلى 25 مرة في الثانية، تعمل الالكترونات عند سقوطها على ذرات الفسفور المكونة للشاشة على اثارتها مما تجعلها تعطي ضوء لتتخلص من اثارتها. وهذا الضوء المنبعث من تلك العناصر الضوئية (ذرات الفسفور) تكون الصورة التي نشاهدها. هذه الصورة التي نحصل عليها من شاشات الكاثود هي صورة واضحة ومقبولة، ولكن حجم الشاشة كبير مما يعني عمق كبير لجهاز التلفاز ويصبح الجهاز ثقيل ويشغل حيزا كبيرا من الغرفة الموجود بها.</a:t>
            </a:r>
            <a:endParaRPr lang="en-US" sz="2000" dirty="0">
              <a:cs typeface="AdvertisingExtraBold" pitchFamily="2" charset="-78"/>
            </a:endParaRPr>
          </a:p>
          <a:p>
            <a:pPr algn="just" rtl="1">
              <a:lnSpc>
                <a:spcPct val="150000"/>
              </a:lnSpc>
              <a:spcAft>
                <a:spcPts val="0"/>
              </a:spcAft>
            </a:pPr>
            <a:endParaRPr lang="en-US" dirty="0">
              <a:effectLst/>
              <a:ea typeface="Times New Roman" panose="02020603050405020304" pitchFamily="18" charset="0"/>
            </a:endParaRPr>
          </a:p>
        </p:txBody>
      </p:sp>
      <p:sp>
        <p:nvSpPr>
          <p:cNvPr id="6" name="مستطيل 5"/>
          <p:cNvSpPr/>
          <p:nvPr/>
        </p:nvSpPr>
        <p:spPr>
          <a:xfrm>
            <a:off x="4927557" y="980794"/>
            <a:ext cx="3049233" cy="646331"/>
          </a:xfrm>
          <a:prstGeom prst="rect">
            <a:avLst/>
          </a:prstGeom>
        </p:spPr>
        <p:txBody>
          <a:bodyPr wrap="none">
            <a:spAutoFit/>
          </a:bodyPr>
          <a:lstStyle/>
          <a:p>
            <a:pPr algn="r" rtl="1">
              <a:spcAft>
                <a:spcPts val="0"/>
              </a:spcAft>
            </a:pPr>
            <a:r>
              <a:rPr lang="ar-SA" sz="3600" b="1" dirty="0">
                <a:solidFill>
                  <a:srgbClr val="FF0000"/>
                </a:solidFill>
                <a:latin typeface="ts3a"/>
                <a:ea typeface="Times New Roman" panose="02020603050405020304" pitchFamily="18" charset="0"/>
              </a:rPr>
              <a:t>الشاشات التقليدية. </a:t>
            </a:r>
            <a:endParaRPr lang="en-US" sz="3200" b="1" dirty="0">
              <a:solidFill>
                <a:srgbClr val="FF0000"/>
              </a:solidFill>
              <a:latin typeface="Times New Roman" panose="02020603050405020304" pitchFamily="18" charset="0"/>
              <a:ea typeface="Times New Roman" panose="02020603050405020304" pitchFamily="18" charset="0"/>
            </a:endParaRPr>
          </a:p>
        </p:txBody>
      </p:sp>
      <p:sp>
        <p:nvSpPr>
          <p:cNvPr id="7" name="مستطيل 6"/>
          <p:cNvSpPr/>
          <p:nvPr/>
        </p:nvSpPr>
        <p:spPr>
          <a:xfrm>
            <a:off x="8590229" y="950017"/>
            <a:ext cx="3201518" cy="646331"/>
          </a:xfrm>
          <a:prstGeom prst="rect">
            <a:avLst/>
          </a:prstGeom>
        </p:spPr>
        <p:txBody>
          <a:bodyPr wrap="none">
            <a:spAutoFit/>
          </a:bodyPr>
          <a:lstStyle/>
          <a:p>
            <a:pPr algn="r" rtl="1">
              <a:spcAft>
                <a:spcPts val="0"/>
              </a:spcAft>
            </a:pPr>
            <a:r>
              <a:rPr lang="ar-SA" sz="3600" b="1" dirty="0" smtClean="0">
                <a:solidFill>
                  <a:srgbClr val="FF0000"/>
                </a:solidFill>
                <a:latin typeface="ts3a"/>
                <a:ea typeface="Times New Roman" panose="02020603050405020304" pitchFamily="18" charset="0"/>
                <a:cs typeface="AdvertisingBold" pitchFamily="2" charset="-78"/>
              </a:rPr>
              <a:t>أ</a:t>
            </a:r>
            <a:r>
              <a:rPr lang="ar-IQ" sz="3600" b="1" dirty="0" smtClean="0">
                <a:solidFill>
                  <a:srgbClr val="FF0000"/>
                </a:solidFill>
                <a:latin typeface="ts3a"/>
                <a:ea typeface="Times New Roman" panose="02020603050405020304" pitchFamily="18" charset="0"/>
                <a:cs typeface="AdvertisingBold" pitchFamily="2" charset="-78"/>
              </a:rPr>
              <a:t>نواع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Tree>
    <p:extLst>
      <p:ext uri="{BB962C8B-B14F-4D97-AF65-F5344CB8AC3E}">
        <p14:creationId xmlns:p14="http://schemas.microsoft.com/office/powerpoint/2010/main" val="205800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6" presetClass="entr" presetSubtype="16" fill="hold" nodeType="afterEffect">
                                  <p:stCondLst>
                                    <p:cond delay="100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500"/>
                                        <p:tgtEl>
                                          <p:spTgt spid="1026"/>
                                        </p:tgtEl>
                                      </p:cBhvr>
                                    </p:animEffect>
                                  </p:childTnLst>
                                </p:cTn>
                              </p:par>
                            </p:childTnLst>
                          </p:cTn>
                        </p:par>
                        <p:par>
                          <p:cTn id="12" fill="hold">
                            <p:stCondLst>
                              <p:cond delay="2500"/>
                            </p:stCondLst>
                            <p:childTnLst>
                              <p:par>
                                <p:cTn id="13" presetID="6" presetClass="entr" presetSubtype="16" fill="hold" nodeType="afterEffect">
                                  <p:stCondLst>
                                    <p:cond delay="1000"/>
                                  </p:stCondLst>
                                  <p:childTnLst>
                                    <p:set>
                                      <p:cBhvr>
                                        <p:cTn id="14" dur="1" fill="hold">
                                          <p:stCondLst>
                                            <p:cond delay="0"/>
                                          </p:stCondLst>
                                        </p:cTn>
                                        <p:tgtEl>
                                          <p:spTgt spid="1028"/>
                                        </p:tgtEl>
                                        <p:attrNameLst>
                                          <p:attrName>style.visibility</p:attrName>
                                        </p:attrNameLst>
                                      </p:cBhvr>
                                      <p:to>
                                        <p:strVal val="visible"/>
                                      </p:to>
                                    </p:set>
                                    <p:animEffect transition="in" filter="circle(in)">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7</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8597024" y="862795"/>
            <a:ext cx="3201518" cy="646331"/>
          </a:xfrm>
          <a:prstGeom prst="rect">
            <a:avLst/>
          </a:prstGeom>
        </p:spPr>
        <p:txBody>
          <a:bodyPr wrap="none">
            <a:spAutoFit/>
          </a:bodyPr>
          <a:lstStyle/>
          <a:p>
            <a:pPr algn="r" rtl="1">
              <a:spcAft>
                <a:spcPts val="0"/>
              </a:spcAft>
            </a:pPr>
            <a:r>
              <a:rPr lang="ar-SA" sz="3600" b="1" dirty="0" smtClean="0">
                <a:solidFill>
                  <a:srgbClr val="FF0000"/>
                </a:solidFill>
                <a:latin typeface="ts3a"/>
                <a:ea typeface="Times New Roman" panose="02020603050405020304" pitchFamily="18" charset="0"/>
                <a:cs typeface="AdvertisingBold" pitchFamily="2" charset="-78"/>
              </a:rPr>
              <a:t>أ</a:t>
            </a:r>
            <a:r>
              <a:rPr lang="ar-IQ" sz="3600" b="1" dirty="0" smtClean="0">
                <a:solidFill>
                  <a:srgbClr val="FF0000"/>
                </a:solidFill>
                <a:latin typeface="ts3a"/>
                <a:ea typeface="Times New Roman" panose="02020603050405020304" pitchFamily="18" charset="0"/>
                <a:cs typeface="AdvertisingBold" pitchFamily="2" charset="-78"/>
              </a:rPr>
              <a:t>نواع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
        <p:nvSpPr>
          <p:cNvPr id="6" name="مستطيل 5"/>
          <p:cNvSpPr/>
          <p:nvPr/>
        </p:nvSpPr>
        <p:spPr>
          <a:xfrm>
            <a:off x="2552021" y="774193"/>
            <a:ext cx="5577169" cy="584775"/>
          </a:xfrm>
          <a:prstGeom prst="rect">
            <a:avLst/>
          </a:prstGeom>
        </p:spPr>
        <p:txBody>
          <a:bodyPr wrap="none">
            <a:spAutoFit/>
          </a:bodyPr>
          <a:lstStyle/>
          <a:p>
            <a:pPr algn="r" rtl="1">
              <a:spcAft>
                <a:spcPts val="0"/>
              </a:spcAft>
            </a:pPr>
            <a:r>
              <a:rPr lang="en-US" sz="3200" b="1" dirty="0" smtClean="0">
                <a:solidFill>
                  <a:srgbClr val="FF0000"/>
                </a:solidFill>
                <a:latin typeface="ts3a"/>
                <a:ea typeface="Times New Roman" panose="02020603050405020304" pitchFamily="18" charset="0"/>
              </a:rPr>
              <a:t>Plasma </a:t>
            </a:r>
            <a:r>
              <a:rPr lang="en-US" sz="3200" b="1" dirty="0">
                <a:solidFill>
                  <a:srgbClr val="FF0000"/>
                </a:solidFill>
                <a:latin typeface="ts3a"/>
                <a:ea typeface="Times New Roman" panose="02020603050405020304" pitchFamily="18" charset="0"/>
              </a:rPr>
              <a:t>Display </a:t>
            </a:r>
            <a:r>
              <a:rPr lang="en-US" sz="3200" b="1" dirty="0" smtClean="0">
                <a:solidFill>
                  <a:srgbClr val="FF0000"/>
                </a:solidFill>
                <a:latin typeface="ts3a"/>
                <a:ea typeface="Times New Roman" panose="02020603050405020304" pitchFamily="18" charset="0"/>
              </a:rPr>
              <a:t>Panel </a:t>
            </a:r>
            <a:r>
              <a:rPr lang="en-US" sz="2800" b="1" dirty="0" smtClean="0">
                <a:solidFill>
                  <a:srgbClr val="FF0000"/>
                </a:solidFill>
                <a:latin typeface="ts3a"/>
                <a:ea typeface="Times New Roman" panose="02020603050405020304" pitchFamily="18" charset="0"/>
              </a:rPr>
              <a:t>- </a:t>
            </a:r>
            <a:r>
              <a:rPr lang="en-US" sz="2800" b="1" dirty="0">
                <a:solidFill>
                  <a:srgbClr val="FF0000"/>
                </a:solidFill>
                <a:latin typeface="ts3a"/>
                <a:ea typeface="Times New Roman" panose="02020603050405020304" pitchFamily="18" charset="0"/>
              </a:rPr>
              <a:t>PDP</a:t>
            </a:r>
            <a:endParaRPr lang="en-US" sz="2800" b="1" dirty="0">
              <a:solidFill>
                <a:srgbClr val="FF0000"/>
              </a:solidFill>
              <a:latin typeface="Times New Roman" panose="02020603050405020304" pitchFamily="18" charset="0"/>
              <a:ea typeface="Times New Roman" panose="02020603050405020304" pitchFamily="18" charset="0"/>
            </a:endParaRPr>
          </a:p>
        </p:txBody>
      </p:sp>
      <p:sp>
        <p:nvSpPr>
          <p:cNvPr id="7" name="مستطيل 6"/>
          <p:cNvSpPr/>
          <p:nvPr/>
        </p:nvSpPr>
        <p:spPr>
          <a:xfrm>
            <a:off x="6630802" y="1533389"/>
            <a:ext cx="5320878" cy="4832092"/>
          </a:xfrm>
          <a:prstGeom prst="rect">
            <a:avLst/>
          </a:prstGeom>
        </p:spPr>
        <p:txBody>
          <a:bodyPr wrap="square">
            <a:spAutoFit/>
          </a:bodyPr>
          <a:lstStyle/>
          <a:p>
            <a:pPr algn="just" rtl="1"/>
            <a:r>
              <a:rPr lang="ar-IQ" sz="2800" dirty="0"/>
              <a:t>أول أنواع الشاشات المسطحة ظهوراً والتي بدأ استخدامها منذ </a:t>
            </a:r>
            <a:r>
              <a:rPr lang="ar-IQ" sz="2800" dirty="0" smtClean="0"/>
              <a:t>سنوات، </a:t>
            </a:r>
            <a:r>
              <a:rPr lang="ar-IQ" sz="2800" dirty="0"/>
              <a:t>تعتمد هذه الشاشة على تقنية </a:t>
            </a:r>
            <a:r>
              <a:rPr lang="ar-IQ" sz="2800" dirty="0" smtClean="0"/>
              <a:t>وجود </a:t>
            </a:r>
            <a:r>
              <a:rPr lang="ar-IQ" sz="2800" dirty="0"/>
              <a:t>لوحين من الزجاج بينهما غاز غالباً ما يكون غاز النيون او غاز </a:t>
            </a:r>
            <a:r>
              <a:rPr lang="en-US" sz="2800" dirty="0" smtClean="0"/>
              <a:t>Plasma</a:t>
            </a:r>
            <a:r>
              <a:rPr lang="ar-IQ" sz="2800" dirty="0" smtClean="0"/>
              <a:t>، </a:t>
            </a:r>
            <a:r>
              <a:rPr lang="ar-IQ" sz="2800" dirty="0"/>
              <a:t>توجد على هذه الألواح مجموعة من الأقطاب الكهربية التي تقوم بإرسال شحنات كهربية تسبب توهج الغاز الموجود </a:t>
            </a:r>
            <a:r>
              <a:rPr lang="ar-IQ" sz="2800" dirty="0" smtClean="0"/>
              <a:t>باللون فوق البنفسجي غير المرئي ولكن </a:t>
            </a:r>
            <a:r>
              <a:rPr lang="ar-IQ" sz="2800" dirty="0" err="1" smtClean="0"/>
              <a:t>البكسلات</a:t>
            </a:r>
            <a:r>
              <a:rPr lang="ar-IQ" sz="2800" dirty="0" smtClean="0"/>
              <a:t> الصغيرة المصبوغة بلون فسفوري احمر او ازرق او أخضر تضئ بسبب الغاز بعد تغذيتها بالطاقة.</a:t>
            </a:r>
            <a:endParaRPr lang="ar-IQ" sz="2800" dirty="0"/>
          </a:p>
        </p:txBody>
      </p:sp>
      <p:pic>
        <p:nvPicPr>
          <p:cNvPr id="11" name="صورة 10"/>
          <p:cNvPicPr>
            <a:picLocks noChangeAspect="1"/>
          </p:cNvPicPr>
          <p:nvPr/>
        </p:nvPicPr>
        <p:blipFill>
          <a:blip r:embed="rId2"/>
          <a:stretch>
            <a:fillRect/>
          </a:stretch>
        </p:blipFill>
        <p:spPr>
          <a:xfrm>
            <a:off x="584201" y="1622065"/>
            <a:ext cx="5867399" cy="4427899"/>
          </a:xfrm>
          <a:prstGeom prst="rect">
            <a:avLst/>
          </a:prstGeom>
        </p:spPr>
      </p:pic>
    </p:spTree>
    <p:extLst>
      <p:ext uri="{BB962C8B-B14F-4D97-AF65-F5344CB8AC3E}">
        <p14:creationId xmlns:p14="http://schemas.microsoft.com/office/powerpoint/2010/main" val="111212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childTnLst>
                          </p:cTn>
                        </p:par>
                        <p:par>
                          <p:cTn id="8" fill="hold">
                            <p:stCondLst>
                              <p:cond delay="750"/>
                            </p:stCondLst>
                            <p:childTnLst>
                              <p:par>
                                <p:cTn id="9" presetID="6" presetClass="entr" presetSubtype="16"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8</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8597024" y="862795"/>
            <a:ext cx="3201518" cy="646331"/>
          </a:xfrm>
          <a:prstGeom prst="rect">
            <a:avLst/>
          </a:prstGeom>
        </p:spPr>
        <p:txBody>
          <a:bodyPr wrap="none">
            <a:spAutoFit/>
          </a:bodyPr>
          <a:lstStyle/>
          <a:p>
            <a:pPr algn="r" rtl="1">
              <a:spcAft>
                <a:spcPts val="0"/>
              </a:spcAft>
            </a:pPr>
            <a:r>
              <a:rPr lang="ar-SA" sz="3600" b="1" dirty="0" smtClean="0">
                <a:solidFill>
                  <a:srgbClr val="FF0000"/>
                </a:solidFill>
                <a:latin typeface="ts3a"/>
                <a:ea typeface="Times New Roman" panose="02020603050405020304" pitchFamily="18" charset="0"/>
                <a:cs typeface="AdvertisingBold" pitchFamily="2" charset="-78"/>
              </a:rPr>
              <a:t>أ</a:t>
            </a:r>
            <a:r>
              <a:rPr lang="ar-IQ" sz="3600" b="1" dirty="0" smtClean="0">
                <a:solidFill>
                  <a:srgbClr val="FF0000"/>
                </a:solidFill>
                <a:latin typeface="ts3a"/>
                <a:ea typeface="Times New Roman" panose="02020603050405020304" pitchFamily="18" charset="0"/>
                <a:cs typeface="AdvertisingBold" pitchFamily="2" charset="-78"/>
              </a:rPr>
              <a:t>نواع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
        <p:nvSpPr>
          <p:cNvPr id="6" name="مستطيل 5"/>
          <p:cNvSpPr/>
          <p:nvPr/>
        </p:nvSpPr>
        <p:spPr>
          <a:xfrm>
            <a:off x="2628221" y="924351"/>
            <a:ext cx="5577169" cy="584775"/>
          </a:xfrm>
          <a:prstGeom prst="rect">
            <a:avLst/>
          </a:prstGeom>
        </p:spPr>
        <p:txBody>
          <a:bodyPr wrap="none">
            <a:spAutoFit/>
          </a:bodyPr>
          <a:lstStyle/>
          <a:p>
            <a:pPr algn="r" rtl="1">
              <a:spcAft>
                <a:spcPts val="0"/>
              </a:spcAft>
            </a:pPr>
            <a:r>
              <a:rPr lang="en-US" sz="3200" b="1" dirty="0" smtClean="0">
                <a:solidFill>
                  <a:srgbClr val="FF0000"/>
                </a:solidFill>
                <a:latin typeface="ts3a"/>
                <a:ea typeface="Times New Roman" panose="02020603050405020304" pitchFamily="18" charset="0"/>
              </a:rPr>
              <a:t>Plasma </a:t>
            </a:r>
            <a:r>
              <a:rPr lang="en-US" sz="3200" b="1" dirty="0">
                <a:solidFill>
                  <a:srgbClr val="FF0000"/>
                </a:solidFill>
                <a:latin typeface="ts3a"/>
                <a:ea typeface="Times New Roman" panose="02020603050405020304" pitchFamily="18" charset="0"/>
              </a:rPr>
              <a:t>Display </a:t>
            </a:r>
            <a:r>
              <a:rPr lang="en-US" sz="3200" b="1" dirty="0" smtClean="0">
                <a:solidFill>
                  <a:srgbClr val="FF0000"/>
                </a:solidFill>
                <a:latin typeface="ts3a"/>
                <a:ea typeface="Times New Roman" panose="02020603050405020304" pitchFamily="18" charset="0"/>
              </a:rPr>
              <a:t>Panel </a:t>
            </a:r>
            <a:r>
              <a:rPr lang="en-US" sz="2800" b="1" dirty="0" smtClean="0">
                <a:solidFill>
                  <a:srgbClr val="FF0000"/>
                </a:solidFill>
                <a:latin typeface="ts3a"/>
                <a:ea typeface="Times New Roman" panose="02020603050405020304" pitchFamily="18" charset="0"/>
              </a:rPr>
              <a:t>- </a:t>
            </a:r>
            <a:r>
              <a:rPr lang="en-US" sz="2800" b="1" dirty="0">
                <a:solidFill>
                  <a:srgbClr val="FF0000"/>
                </a:solidFill>
                <a:latin typeface="ts3a"/>
                <a:ea typeface="Times New Roman" panose="02020603050405020304" pitchFamily="18" charset="0"/>
              </a:rPr>
              <a:t>PDP</a:t>
            </a:r>
            <a:endParaRPr lang="en-US" sz="2800" b="1" dirty="0">
              <a:solidFill>
                <a:srgbClr val="FF0000"/>
              </a:solidFill>
              <a:latin typeface="Times New Roman" panose="02020603050405020304" pitchFamily="18" charset="0"/>
              <a:ea typeface="Times New Roman" panose="02020603050405020304" pitchFamily="18" charset="0"/>
            </a:endParaRPr>
          </a:p>
        </p:txBody>
      </p:sp>
      <p:sp>
        <p:nvSpPr>
          <p:cNvPr id="8" name="مربع نص 7"/>
          <p:cNvSpPr txBox="1"/>
          <p:nvPr/>
        </p:nvSpPr>
        <p:spPr>
          <a:xfrm>
            <a:off x="6276087" y="2156170"/>
            <a:ext cx="5802593" cy="3539430"/>
          </a:xfrm>
          <a:prstGeom prst="rect">
            <a:avLst/>
          </a:prstGeom>
          <a:noFill/>
        </p:spPr>
        <p:txBody>
          <a:bodyPr wrap="square" rtlCol="1">
            <a:spAutoFit/>
          </a:bodyPr>
          <a:lstStyle/>
          <a:p>
            <a:pPr marL="457200" indent="-457200" algn="just" rtl="1">
              <a:buFont typeface="Wingdings" panose="05000000000000000000" pitchFamily="2" charset="2"/>
              <a:buChar char="ü"/>
            </a:pPr>
            <a:r>
              <a:rPr lang="ar-IQ" sz="3200" dirty="0" smtClean="0">
                <a:solidFill>
                  <a:srgbClr val="7030A0"/>
                </a:solidFill>
              </a:rPr>
              <a:t>معدل </a:t>
            </a:r>
            <a:r>
              <a:rPr lang="ar-IQ" sz="3200" dirty="0">
                <a:solidFill>
                  <a:srgbClr val="7030A0"/>
                </a:solidFill>
              </a:rPr>
              <a:t>تحديث اسرع للصورة (أقل من 7 ملي </a:t>
            </a:r>
            <a:r>
              <a:rPr lang="ar-IQ" sz="3200" dirty="0" smtClean="0">
                <a:solidFill>
                  <a:srgbClr val="7030A0"/>
                </a:solidFill>
              </a:rPr>
              <a:t>ثانية).</a:t>
            </a:r>
          </a:p>
          <a:p>
            <a:pPr marL="457200" indent="-457200" algn="just" rtl="1">
              <a:buFont typeface="Wingdings" panose="05000000000000000000" pitchFamily="2" charset="2"/>
              <a:buChar char="ü"/>
            </a:pPr>
            <a:r>
              <a:rPr lang="ar-IQ" sz="3200" dirty="0">
                <a:solidFill>
                  <a:srgbClr val="7030A0"/>
                </a:solidFill>
              </a:rPr>
              <a:t>تباين رائع (الفرق بين أعلى درجة للون الابيض وأعلى درجة للون </a:t>
            </a:r>
            <a:r>
              <a:rPr lang="ar-IQ" sz="3200" dirty="0" smtClean="0">
                <a:solidFill>
                  <a:srgbClr val="7030A0"/>
                </a:solidFill>
              </a:rPr>
              <a:t>الأسود).</a:t>
            </a:r>
          </a:p>
          <a:p>
            <a:pPr marL="457200" indent="-457200" algn="just" rtl="1">
              <a:buFont typeface="Wingdings" panose="05000000000000000000" pitchFamily="2" charset="2"/>
              <a:buChar char="ü"/>
            </a:pPr>
            <a:r>
              <a:rPr lang="ar-IQ" sz="3200" dirty="0" smtClean="0">
                <a:solidFill>
                  <a:srgbClr val="7030A0"/>
                </a:solidFill>
              </a:rPr>
              <a:t>زاوية </a:t>
            </a:r>
            <a:r>
              <a:rPr lang="ar-IQ" sz="3200" dirty="0">
                <a:solidFill>
                  <a:srgbClr val="7030A0"/>
                </a:solidFill>
              </a:rPr>
              <a:t>رؤية </a:t>
            </a:r>
            <a:r>
              <a:rPr lang="ar-IQ" sz="3200" dirty="0" smtClean="0">
                <a:solidFill>
                  <a:srgbClr val="7030A0"/>
                </a:solidFill>
              </a:rPr>
              <a:t>واسعة (160 درجة).</a:t>
            </a:r>
          </a:p>
          <a:p>
            <a:pPr marL="457200" indent="-457200" algn="just" rtl="1">
              <a:buFont typeface="Wingdings" panose="05000000000000000000" pitchFamily="2" charset="2"/>
              <a:buChar char="ü"/>
            </a:pPr>
            <a:r>
              <a:rPr lang="ar-IQ" sz="3200" dirty="0" smtClean="0">
                <a:solidFill>
                  <a:srgbClr val="7030A0"/>
                </a:solidFill>
              </a:rPr>
              <a:t>ملائمة </a:t>
            </a:r>
            <a:r>
              <a:rPr lang="ar-IQ" sz="3200" dirty="0">
                <a:solidFill>
                  <a:srgbClr val="7030A0"/>
                </a:solidFill>
              </a:rPr>
              <a:t>للاماكن المفتوحة والمضيئة.</a:t>
            </a:r>
          </a:p>
          <a:p>
            <a:pPr algn="just" rtl="1"/>
            <a:endParaRPr lang="ar-IQ" sz="3200" dirty="0">
              <a:solidFill>
                <a:srgbClr val="7030A0"/>
              </a:solidFill>
            </a:endParaRPr>
          </a:p>
        </p:txBody>
      </p:sp>
      <p:sp>
        <p:nvSpPr>
          <p:cNvPr id="9" name="مربع نص 8"/>
          <p:cNvSpPr txBox="1"/>
          <p:nvPr/>
        </p:nvSpPr>
        <p:spPr>
          <a:xfrm>
            <a:off x="371673" y="1925338"/>
            <a:ext cx="5731843" cy="4001095"/>
          </a:xfrm>
          <a:prstGeom prst="rect">
            <a:avLst/>
          </a:prstGeom>
          <a:noFill/>
        </p:spPr>
        <p:txBody>
          <a:bodyPr wrap="square" rtlCol="1">
            <a:spAutoFit/>
          </a:bodyPr>
          <a:lstStyle/>
          <a:p>
            <a:pPr marL="285750" indent="-285750" algn="r" rtl="1">
              <a:buFont typeface="Wingdings" panose="05000000000000000000" pitchFamily="2" charset="2"/>
              <a:buChar char="v"/>
            </a:pPr>
            <a:r>
              <a:rPr lang="ar-IQ" sz="3200" dirty="0" smtClean="0"/>
              <a:t>استهلاك الطاقة.</a:t>
            </a:r>
          </a:p>
          <a:p>
            <a:pPr marL="285750" indent="-285750" algn="r" rtl="1">
              <a:buFont typeface="Wingdings" panose="05000000000000000000" pitchFamily="2" charset="2"/>
              <a:buChar char="v"/>
            </a:pPr>
            <a:r>
              <a:rPr lang="ar-IQ" sz="3200" dirty="0" smtClean="0"/>
              <a:t>اثــقــل.</a:t>
            </a:r>
          </a:p>
          <a:p>
            <a:pPr marL="285750" indent="-285750" algn="r" rtl="1">
              <a:buFont typeface="Wingdings" panose="05000000000000000000" pitchFamily="2" charset="2"/>
              <a:buChar char="v"/>
            </a:pPr>
            <a:r>
              <a:rPr lang="ar-IQ" sz="3200" dirty="0" smtClean="0"/>
              <a:t>مشكلة </a:t>
            </a:r>
            <a:r>
              <a:rPr lang="ar-IQ" sz="3200" dirty="0"/>
              <a:t>احتراق </a:t>
            </a:r>
            <a:r>
              <a:rPr lang="ar-IQ" sz="3200" dirty="0" smtClean="0"/>
              <a:t>البكسل .لذا لا تصلح للاستخدام مع الحاسوب.</a:t>
            </a:r>
          </a:p>
          <a:p>
            <a:pPr marL="285750" indent="-285750" algn="r" rtl="1">
              <a:buFont typeface="Wingdings" panose="05000000000000000000" pitchFamily="2" charset="2"/>
              <a:buChar char="v"/>
            </a:pPr>
            <a:r>
              <a:rPr lang="ar-IQ" sz="3200" dirty="0" smtClean="0"/>
              <a:t>انعكاس صورة المشاهد.</a:t>
            </a:r>
          </a:p>
          <a:p>
            <a:pPr marL="285750" indent="-285750" algn="r" rtl="1">
              <a:buFont typeface="Wingdings" panose="05000000000000000000" pitchFamily="2" charset="2"/>
              <a:buChar char="v"/>
            </a:pPr>
            <a:r>
              <a:rPr lang="ar-IQ" sz="3200" dirty="0" smtClean="0"/>
              <a:t>عمرها يقدر 25 الف ساعة عمل.</a:t>
            </a:r>
          </a:p>
          <a:p>
            <a:pPr marL="285750" indent="-285750" algn="r" rtl="1">
              <a:buFont typeface="Wingdings" panose="05000000000000000000" pitchFamily="2" charset="2"/>
              <a:buChar char="v"/>
            </a:pPr>
            <a:r>
              <a:rPr lang="ar-IQ" sz="3200" dirty="0" smtClean="0"/>
              <a:t>أصغر حجم 42 بوصة.</a:t>
            </a:r>
          </a:p>
          <a:p>
            <a:pPr marL="285750" indent="-285750" algn="r" rtl="1">
              <a:buFont typeface="Wingdings" panose="05000000000000000000" pitchFamily="2" charset="2"/>
              <a:buChar char="v"/>
            </a:pPr>
            <a:r>
              <a:rPr lang="ar-IQ" sz="3000" dirty="0" smtClean="0"/>
              <a:t>لا تستخدم في الارتفاعات لتأثرها بالضغط.</a:t>
            </a:r>
            <a:endParaRPr lang="ar-IQ" sz="3000" dirty="0"/>
          </a:p>
        </p:txBody>
      </p:sp>
      <p:sp>
        <p:nvSpPr>
          <p:cNvPr id="10" name="مستطيل 9"/>
          <p:cNvSpPr/>
          <p:nvPr/>
        </p:nvSpPr>
        <p:spPr>
          <a:xfrm>
            <a:off x="10015682" y="1497185"/>
            <a:ext cx="1782860" cy="646331"/>
          </a:xfrm>
          <a:prstGeom prst="rect">
            <a:avLst/>
          </a:prstGeom>
        </p:spPr>
        <p:txBody>
          <a:bodyPr wrap="none">
            <a:spAutoFit/>
          </a:bodyPr>
          <a:lstStyle/>
          <a:p>
            <a:pPr algn="just" rtl="1"/>
            <a:r>
              <a:rPr lang="ar-IQ" sz="3600" b="1" dirty="0"/>
              <a:t>الإيجابيات:</a:t>
            </a:r>
          </a:p>
        </p:txBody>
      </p:sp>
      <p:sp>
        <p:nvSpPr>
          <p:cNvPr id="11" name="مستطيل 10"/>
          <p:cNvSpPr/>
          <p:nvPr/>
        </p:nvSpPr>
        <p:spPr>
          <a:xfrm>
            <a:off x="4329501" y="1388095"/>
            <a:ext cx="1595310" cy="646331"/>
          </a:xfrm>
          <a:prstGeom prst="rect">
            <a:avLst/>
          </a:prstGeom>
        </p:spPr>
        <p:txBody>
          <a:bodyPr wrap="none">
            <a:spAutoFit/>
          </a:bodyPr>
          <a:lstStyle/>
          <a:p>
            <a:pPr algn="r" rtl="1"/>
            <a:r>
              <a:rPr lang="ar-IQ" sz="3600" b="1" dirty="0"/>
              <a:t>السلبيات:</a:t>
            </a:r>
          </a:p>
        </p:txBody>
      </p:sp>
    </p:spTree>
    <p:extLst>
      <p:ext uri="{BB962C8B-B14F-4D97-AF65-F5344CB8AC3E}">
        <p14:creationId xmlns:p14="http://schemas.microsoft.com/office/powerpoint/2010/main" val="210974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4E05CF5-2477-453E-87D4-A469BEAEBEB1}"/>
              </a:ext>
            </a:extLst>
          </p:cNvPr>
          <p:cNvSpPr>
            <a:spLocks noGrp="1"/>
          </p:cNvSpPr>
          <p:nvPr>
            <p:ph type="sldNum" sz="quarter" idx="12"/>
          </p:nvPr>
        </p:nvSpPr>
        <p:spPr/>
        <p:txBody>
          <a:bodyPr/>
          <a:lstStyle/>
          <a:p>
            <a:fld id="{A0EDFBC5-9E83-48A9-A20F-CEAD086DBFA3}" type="slidenum">
              <a:rPr lang="en-US" smtClean="0"/>
              <a:pPr/>
              <a:t>9</a:t>
            </a:fld>
            <a:endParaRPr lang="en-US" dirty="0"/>
          </a:p>
        </p:txBody>
      </p:sp>
      <p:sp>
        <p:nvSpPr>
          <p:cNvPr id="3" name="عنصر نائب للتاريخ 2">
            <a:extLst>
              <a:ext uri="{FF2B5EF4-FFF2-40B4-BE49-F238E27FC236}">
                <a16:creationId xmlns:a16="http://schemas.microsoft.com/office/drawing/2014/main" id="{C96B1639-5127-43F0-95A8-86A28730BD3F}"/>
              </a:ext>
            </a:extLst>
          </p:cNvPr>
          <p:cNvSpPr>
            <a:spLocks noGrp="1"/>
          </p:cNvSpPr>
          <p:nvPr>
            <p:ph type="dt" sz="half" idx="10"/>
          </p:nvPr>
        </p:nvSpPr>
        <p:spPr/>
        <p:txBody>
          <a:bodyPr/>
          <a:lstStyle/>
          <a:p>
            <a:r>
              <a:rPr lang="en-US"/>
              <a:t>2020-2021</a:t>
            </a:r>
            <a:endParaRPr lang="en-US" dirty="0"/>
          </a:p>
        </p:txBody>
      </p:sp>
      <p:sp>
        <p:nvSpPr>
          <p:cNvPr id="4" name="عنوان 3"/>
          <p:cNvSpPr>
            <a:spLocks noGrp="1"/>
          </p:cNvSpPr>
          <p:nvPr>
            <p:ph type="title"/>
          </p:nvPr>
        </p:nvSpPr>
        <p:spPr/>
        <p:txBody>
          <a:bodyPr/>
          <a:lstStyle/>
          <a:p>
            <a:r>
              <a:rPr lang="en-US" sz="3600" b="1" dirty="0">
                <a:latin typeface="Bodoni MT Condensed" panose="02070606080606020203" pitchFamily="18" charset="0"/>
              </a:rPr>
              <a:t>The Types Of Mobile And TV </a:t>
            </a:r>
            <a:r>
              <a:rPr lang="en-US" sz="3600" b="1" dirty="0" smtClean="0">
                <a:latin typeface="Bodoni MT Condensed" panose="02070606080606020203" pitchFamily="18" charset="0"/>
              </a:rPr>
              <a:t>Screens</a:t>
            </a:r>
            <a:endParaRPr lang="ar-IQ" sz="3600" dirty="0"/>
          </a:p>
        </p:txBody>
      </p:sp>
      <p:sp>
        <p:nvSpPr>
          <p:cNvPr id="5" name="مستطيل 4"/>
          <p:cNvSpPr/>
          <p:nvPr/>
        </p:nvSpPr>
        <p:spPr>
          <a:xfrm>
            <a:off x="8590229" y="950017"/>
            <a:ext cx="3201518" cy="646331"/>
          </a:xfrm>
          <a:prstGeom prst="rect">
            <a:avLst/>
          </a:prstGeom>
        </p:spPr>
        <p:txBody>
          <a:bodyPr wrap="none">
            <a:spAutoFit/>
          </a:bodyPr>
          <a:lstStyle/>
          <a:p>
            <a:pPr algn="r" rtl="1">
              <a:spcAft>
                <a:spcPts val="0"/>
              </a:spcAft>
            </a:pPr>
            <a:r>
              <a:rPr lang="ar-SA" sz="3600" b="1" dirty="0" smtClean="0">
                <a:solidFill>
                  <a:srgbClr val="FF0000"/>
                </a:solidFill>
                <a:latin typeface="ts3a"/>
                <a:ea typeface="Times New Roman" panose="02020603050405020304" pitchFamily="18" charset="0"/>
                <a:cs typeface="AdvertisingBold" pitchFamily="2" charset="-78"/>
              </a:rPr>
              <a:t>أ</a:t>
            </a:r>
            <a:r>
              <a:rPr lang="ar-IQ" sz="3600" b="1" dirty="0" smtClean="0">
                <a:solidFill>
                  <a:srgbClr val="FF0000"/>
                </a:solidFill>
                <a:latin typeface="ts3a"/>
                <a:ea typeface="Times New Roman" panose="02020603050405020304" pitchFamily="18" charset="0"/>
                <a:cs typeface="AdvertisingBold" pitchFamily="2" charset="-78"/>
              </a:rPr>
              <a:t>نواع ا</a:t>
            </a:r>
            <a:r>
              <a:rPr lang="ar-SA" sz="3600" b="1" dirty="0" smtClean="0">
                <a:solidFill>
                  <a:srgbClr val="FF0000"/>
                </a:solidFill>
                <a:latin typeface="ts3a"/>
                <a:ea typeface="Times New Roman" panose="02020603050405020304" pitchFamily="18" charset="0"/>
                <a:cs typeface="AdvertisingBold" pitchFamily="2" charset="-78"/>
              </a:rPr>
              <a:t>لشاشات</a:t>
            </a:r>
            <a:endParaRPr lang="en-US" sz="3200" b="1" dirty="0">
              <a:solidFill>
                <a:srgbClr val="FF0000"/>
              </a:solidFill>
              <a:latin typeface="Times New Roman" panose="02020603050405020304" pitchFamily="18" charset="0"/>
              <a:ea typeface="Times New Roman" panose="02020603050405020304" pitchFamily="18" charset="0"/>
              <a:cs typeface="AdvertisingBold" pitchFamily="2" charset="-78"/>
            </a:endParaRPr>
          </a:p>
        </p:txBody>
      </p:sp>
      <p:sp>
        <p:nvSpPr>
          <p:cNvPr id="6" name="مستطيل 5"/>
          <p:cNvSpPr/>
          <p:nvPr/>
        </p:nvSpPr>
        <p:spPr>
          <a:xfrm>
            <a:off x="1648819" y="860851"/>
            <a:ext cx="5647700" cy="584775"/>
          </a:xfrm>
          <a:prstGeom prst="rect">
            <a:avLst/>
          </a:prstGeom>
        </p:spPr>
        <p:txBody>
          <a:bodyPr wrap="none">
            <a:spAutoFit/>
          </a:bodyPr>
          <a:lstStyle/>
          <a:p>
            <a:pPr algn="r" rtl="1">
              <a:spcAft>
                <a:spcPts val="0"/>
              </a:spcAft>
            </a:pPr>
            <a:r>
              <a:rPr lang="en-US" sz="3200" b="1" dirty="0">
                <a:solidFill>
                  <a:srgbClr val="FF0000"/>
                </a:solidFill>
                <a:latin typeface="ts3a"/>
                <a:ea typeface="Times New Roman" panose="02020603050405020304" pitchFamily="18" charset="0"/>
              </a:rPr>
              <a:t>Liquid </a:t>
            </a:r>
            <a:r>
              <a:rPr lang="en-US" sz="3200" b="1" dirty="0" smtClean="0">
                <a:solidFill>
                  <a:srgbClr val="FF0000"/>
                </a:solidFill>
                <a:latin typeface="ts3a"/>
                <a:ea typeface="Times New Roman" panose="02020603050405020304" pitchFamily="18" charset="0"/>
              </a:rPr>
              <a:t>Crystal Display - LCD</a:t>
            </a:r>
            <a:endParaRPr lang="en-US" sz="2800" b="1" dirty="0">
              <a:solidFill>
                <a:srgbClr val="FF0000"/>
              </a:solidFill>
              <a:latin typeface="Times New Roman" panose="02020603050405020304" pitchFamily="18" charset="0"/>
              <a:ea typeface="Times New Roman" panose="02020603050405020304" pitchFamily="18" charset="0"/>
            </a:endParaRPr>
          </a:p>
        </p:txBody>
      </p:sp>
      <p:sp>
        <p:nvSpPr>
          <p:cNvPr id="7" name="مستطيل 6"/>
          <p:cNvSpPr/>
          <p:nvPr/>
        </p:nvSpPr>
        <p:spPr>
          <a:xfrm>
            <a:off x="5575300" y="1679116"/>
            <a:ext cx="6503380" cy="4493538"/>
          </a:xfrm>
          <a:prstGeom prst="rect">
            <a:avLst/>
          </a:prstGeom>
        </p:spPr>
        <p:txBody>
          <a:bodyPr wrap="square">
            <a:spAutoFit/>
          </a:bodyPr>
          <a:lstStyle/>
          <a:p>
            <a:pPr algn="just" rtl="1"/>
            <a:r>
              <a:rPr lang="ar-IQ" sz="2600" b="1" dirty="0"/>
              <a:t>تكنلوجيا الــ </a:t>
            </a:r>
            <a:r>
              <a:rPr lang="en-US" sz="2600" b="1" dirty="0" smtClean="0"/>
              <a:t> LCD</a:t>
            </a:r>
            <a:r>
              <a:rPr lang="ar-IQ" sz="2600" b="1" dirty="0" smtClean="0"/>
              <a:t>هي خلايا </a:t>
            </a:r>
            <a:r>
              <a:rPr lang="ar-IQ" sz="2600" b="1" dirty="0"/>
              <a:t>من الكريستال السائل الواقع بين لوحين زجاجيين حيث تقوم مصفوفه من </a:t>
            </a:r>
            <a:r>
              <a:rPr lang="ar-IQ" sz="2600" b="1" dirty="0" smtClean="0"/>
              <a:t>الترانزستورات الدقيقة </a:t>
            </a:r>
            <a:r>
              <a:rPr lang="en-US" sz="2600" b="1" dirty="0"/>
              <a:t>TFTs </a:t>
            </a:r>
            <a:r>
              <a:rPr lang="ar-IQ" sz="2600" b="1" dirty="0" smtClean="0"/>
              <a:t> بإمداده </a:t>
            </a:r>
            <a:r>
              <a:rPr lang="ar-IQ" sz="2600" b="1" dirty="0"/>
              <a:t>بالكهرباء </a:t>
            </a:r>
            <a:r>
              <a:rPr lang="ar-IQ" sz="2600" b="1" dirty="0" smtClean="0"/>
              <a:t>وعندها تتحرك </a:t>
            </a:r>
            <a:r>
              <a:rPr lang="ar-IQ" sz="2600" b="1" dirty="0"/>
              <a:t>هذه البلورات او الخلايا بشكل دقيق وزاويه محدده لتعطينا درجات </a:t>
            </a:r>
            <a:r>
              <a:rPr lang="ar-IQ" sz="2600" b="1" dirty="0" smtClean="0"/>
              <a:t>متفاوتة </a:t>
            </a:r>
            <a:r>
              <a:rPr lang="ar-IQ" sz="2600" b="1" dirty="0"/>
              <a:t>من الضوء وهذا الضوء مصدره مصباح يشبه مصابيح الفلورسنت المنزلية </a:t>
            </a:r>
            <a:r>
              <a:rPr lang="ar-IQ" sz="2600" b="1" dirty="0" smtClean="0"/>
              <a:t>تتموضع </a:t>
            </a:r>
            <a:r>
              <a:rPr lang="ar-IQ" sz="2600" b="1" dirty="0"/>
              <a:t>خلف </a:t>
            </a:r>
            <a:r>
              <a:rPr lang="ar-IQ" sz="2600" b="1" dirty="0" smtClean="0"/>
              <a:t>الشاشة.</a:t>
            </a:r>
            <a:endParaRPr lang="ar-IQ" sz="2600" b="1" dirty="0"/>
          </a:p>
          <a:p>
            <a:pPr algn="just" rtl="1"/>
            <a:r>
              <a:rPr lang="ar-IQ" sz="2600" b="1" dirty="0"/>
              <a:t>نحصل على الألوان  من خلال استخدام ثلاثة طبقات مرشحة </a:t>
            </a:r>
            <a:r>
              <a:rPr lang="en-US" sz="2600" b="1" dirty="0" smtClean="0"/>
              <a:t> filter </a:t>
            </a:r>
            <a:r>
              <a:rPr lang="ar-IQ" sz="2600" b="1" dirty="0"/>
              <a:t>للألوان الأساسية وهي الأحمر والأخضر والأزرق . ويتحكم بشدة تدفق الكهرباء لكل </a:t>
            </a:r>
            <a:r>
              <a:rPr lang="ar-IQ" sz="2600" b="1" dirty="0" smtClean="0"/>
              <a:t>خليه مئات </a:t>
            </a:r>
            <a:r>
              <a:rPr lang="ar-IQ" sz="2600" b="1" dirty="0"/>
              <a:t>الالاف من </a:t>
            </a:r>
            <a:r>
              <a:rPr lang="ar-IQ" sz="2600" b="1" dirty="0" smtClean="0"/>
              <a:t>ترانزستورات.</a:t>
            </a:r>
            <a:endParaRPr lang="ar-IQ" sz="2600" b="1" dirty="0"/>
          </a:p>
          <a:p>
            <a:pPr algn="just" rtl="1"/>
            <a:endParaRPr lang="ar-IQ" sz="2600" b="1" dirty="0"/>
          </a:p>
        </p:txBody>
      </p:sp>
      <p:pic>
        <p:nvPicPr>
          <p:cNvPr id="8" name="صورة 7"/>
          <p:cNvPicPr>
            <a:picLocks noChangeAspect="1"/>
          </p:cNvPicPr>
          <p:nvPr/>
        </p:nvPicPr>
        <p:blipFill>
          <a:blip r:embed="rId2"/>
          <a:stretch>
            <a:fillRect/>
          </a:stretch>
        </p:blipFill>
        <p:spPr>
          <a:xfrm>
            <a:off x="371672" y="1732501"/>
            <a:ext cx="4911527" cy="3514725"/>
          </a:xfrm>
          <a:prstGeom prst="rect">
            <a:avLst/>
          </a:prstGeom>
        </p:spPr>
      </p:pic>
    </p:spTree>
    <p:extLst>
      <p:ext uri="{BB962C8B-B14F-4D97-AF65-F5344CB8AC3E}">
        <p14:creationId xmlns:p14="http://schemas.microsoft.com/office/powerpoint/2010/main" val="330218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3822</TotalTime>
  <Words>2034</Words>
  <Application>Microsoft Office PowerPoint</Application>
  <PresentationFormat>شاشة عريضة</PresentationFormat>
  <Paragraphs>233</Paragraphs>
  <Slides>30</Slides>
  <Notes>0</Notes>
  <HiddenSlides>0</HiddenSlides>
  <MMClips>0</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30</vt:i4>
      </vt:variant>
    </vt:vector>
  </HeadingPairs>
  <TitlesOfParts>
    <vt:vector size="46" baseType="lpstr">
      <vt:lpstr>AdvertisingBold</vt:lpstr>
      <vt:lpstr>AdvertisingExtraBold</vt:lpstr>
      <vt:lpstr>AdvertisingLight</vt:lpstr>
      <vt:lpstr>AdvertisingMedium</vt:lpstr>
      <vt:lpstr>ae_AlMothnna</vt:lpstr>
      <vt:lpstr>Arial</vt:lpstr>
      <vt:lpstr>Bodoni MT Condensed</vt:lpstr>
      <vt:lpstr>Calibri</vt:lpstr>
      <vt:lpstr>Segoe UI Black</vt:lpstr>
      <vt:lpstr>Segoe UI Historic</vt:lpstr>
      <vt:lpstr>Simple Bold Jut Out</vt:lpstr>
      <vt:lpstr>Times New Roman</vt:lpstr>
      <vt:lpstr>Traditional Arabic</vt:lpstr>
      <vt:lpstr>ts3a</vt:lpstr>
      <vt:lpstr>Wingdings</vt:lpstr>
      <vt:lpstr>Office Theme</vt:lpstr>
      <vt:lpstr>عرض تقديمي في PowerPoint</vt:lpstr>
      <vt:lpstr>عرض تقديمي في PowerPoint</vt:lpstr>
      <vt:lpstr>عرض تقديمي في PowerPoint</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The Types Of Mobile And TV Screens</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zahraa alkhawaja</dc:creator>
  <cp:lastModifiedBy>User</cp:lastModifiedBy>
  <cp:revision>460</cp:revision>
  <dcterms:created xsi:type="dcterms:W3CDTF">2020-11-01T11:03:41Z</dcterms:created>
  <dcterms:modified xsi:type="dcterms:W3CDTF">2021-06-08T10:19:07Z</dcterms:modified>
</cp:coreProperties>
</file>