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4" r:id="rId1"/>
  </p:sldMasterIdLst>
  <p:notesMasterIdLst>
    <p:notesMasterId r:id="rId8"/>
  </p:notesMasterIdLst>
  <p:sldIdLst>
    <p:sldId id="317" r:id="rId2"/>
    <p:sldId id="318" r:id="rId3"/>
    <p:sldId id="319" r:id="rId4"/>
    <p:sldId id="320" r:id="rId5"/>
    <p:sldId id="321" r:id="rId6"/>
    <p:sldId id="32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autoAdjust="0"/>
  </p:normalViewPr>
  <p:slideViewPr>
    <p:cSldViewPr snapToGrid="0">
      <p:cViewPr varScale="1">
        <p:scale>
          <a:sx n="72" d="100"/>
          <a:sy n="72" d="100"/>
        </p:scale>
        <p:origin x="540"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6/9/2021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0EAB0777-4C60-462E-A92C-CDAFD498799C}" type="datetimeFigureOut">
              <a:rPr lang="en-US" smtClean="0"/>
              <a:t>6/9/2021</a:t>
            </a:fld>
            <a:endParaRPr lang="en-US"/>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59DE6EB8-52AB-45EA-A660-3E1EBFA72987}" type="slidenum">
              <a:rPr lang="en-US" smtClean="0"/>
              <a:t>‹#›</a:t>
            </a:fld>
            <a:endParaRPr lang="en-US"/>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AB0777-4C60-462E-A92C-CDAFD498799C}"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AB0777-4C60-462E-A92C-CDAFD498799C}"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101493"/>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7051"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801883" y="6210230"/>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2"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991401" y="6272197"/>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 xmlns:a16="http://schemas.microsoft.com/office/drawing/2014/main" id="{FECF235D-501E-4D8C-B0C7-A7FBEFFEF1D7}"/>
              </a:ext>
            </a:extLst>
          </p:cNvPr>
          <p:cNvSpPr>
            <a:spLocks noGrp="1"/>
          </p:cNvSpPr>
          <p:nvPr>
            <p:ph type="body" sz="quarter" idx="13" hasCustomPrompt="1"/>
          </p:nvPr>
        </p:nvSpPr>
        <p:spPr>
          <a:xfrm>
            <a:off x="509840"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 xmlns:a16="http://schemas.microsoft.com/office/drawing/2014/main" id="{3431DDF7-EDFA-4A9B-A10A-40DC5103B763}"/>
              </a:ext>
            </a:extLst>
          </p:cNvPr>
          <p:cNvSpPr>
            <a:spLocks noGrp="1"/>
          </p:cNvSpPr>
          <p:nvPr>
            <p:ph type="body" sz="quarter" idx="14" hasCustomPrompt="1"/>
          </p:nvPr>
        </p:nvSpPr>
        <p:spPr>
          <a:xfrm>
            <a:off x="509840" y="3233565"/>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 xmlns:a16="http://schemas.microsoft.com/office/drawing/2014/main" id="{0CBB9745-F03D-416B-AFDB-7292F58346FF}"/>
              </a:ext>
            </a:extLst>
          </p:cNvPr>
          <p:cNvSpPr/>
          <p:nvPr userDrawn="1"/>
        </p:nvSpPr>
        <p:spPr>
          <a:xfrm rot="5400000">
            <a:off x="6233673" y="2299510"/>
            <a:ext cx="6583760" cy="218772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209552" y="6272197"/>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 xmlns:a16="http://schemas.microsoft.com/office/drawing/2014/main"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7"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EAB0777-4C60-462E-A92C-CDAFD498799C}"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EAB0777-4C60-462E-A92C-CDAFD498799C}"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0EAB0777-4C60-462E-A92C-CDAFD498799C}"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
        <p:nvSpPr>
          <p:cNvPr id="9" name="Content Placeholder 8"/>
          <p:cNvSpPr>
            <a:spLocks noGrp="1"/>
          </p:cNvSpPr>
          <p:nvPr>
            <p:ph sz="quarter" idx="13"/>
          </p:nvPr>
        </p:nvSpPr>
        <p:spPr>
          <a:xfrm>
            <a:off x="1389888" y="2313432"/>
            <a:ext cx="4559808"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0EAB0777-4C60-462E-A92C-CDAFD498799C}" type="datetimeFigureOut">
              <a:rPr lang="en-US" smtClean="0"/>
              <a:t>6/9/2021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EAB0777-4C60-462E-A92C-CDAFD498799C}" type="datetimeFigureOut">
              <a:rPr lang="en-US" smtClean="0"/>
              <a:t>6/9/2021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t>6/9/2021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EAB0777-4C60-462E-A92C-CDAFD498799C}" type="datetimeFigureOut">
              <a:rPr lang="en-US" smtClean="0"/>
              <a:t>6/9/2021</a:t>
            </a:fld>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EAB0777-4C60-462E-A92C-CDAFD498799C}" type="datetimeFigureOut">
              <a:rPr lang="en-US" smtClean="0"/>
              <a:t>6/9/2021</a:t>
            </a:fld>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0EAB0777-4C60-462E-A92C-CDAFD498799C}" type="datetimeFigureOut">
              <a:rPr lang="en-US" smtClean="0"/>
              <a:t>6/9/2021</a:t>
            </a:fld>
            <a:endParaRPr lang="en-US"/>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59DE6EB8-52AB-45EA-A660-3E1EBFA7298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 id="2147483966" r:id="rId12"/>
  </p:sldLayoutIdLst>
  <p:hf hdr="0" ftr="0"/>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p:txBody>
          <a:bodyPr>
            <a:normAutofit fontScale="92500" lnSpcReduction="10000"/>
          </a:bodyPr>
          <a:lstStyle/>
          <a:p>
            <a:r>
              <a:rPr lang="ar-IQ" sz="4000" dirty="0" smtClean="0"/>
              <a:t>دور المحكمة الاتحادية العليا في الدفاع عن  حق التعبير و الراي في العراق </a:t>
            </a:r>
            <a:endParaRPr lang="ar-IQ" sz="4000" dirty="0"/>
          </a:p>
        </p:txBody>
      </p:sp>
      <p:sp>
        <p:nvSpPr>
          <p:cNvPr id="4" name="عنصر نائب للنص 3"/>
          <p:cNvSpPr>
            <a:spLocks noGrp="1"/>
          </p:cNvSpPr>
          <p:nvPr>
            <p:ph type="body" sz="quarter" idx="14"/>
          </p:nvPr>
        </p:nvSpPr>
        <p:spPr/>
        <p:txBody>
          <a:bodyPr>
            <a:normAutofit fontScale="85000" lnSpcReduction="10000"/>
          </a:bodyPr>
          <a:lstStyle/>
          <a:p>
            <a:r>
              <a:rPr lang="ar-IQ" sz="4000" dirty="0" smtClean="0"/>
              <a:t>ندوة </a:t>
            </a:r>
            <a:r>
              <a:rPr lang="ar-IQ" sz="4000" smtClean="0"/>
              <a:t>يلقيها م . </a:t>
            </a:r>
            <a:r>
              <a:rPr lang="ar-IQ" sz="4000" dirty="0" smtClean="0"/>
              <a:t>د. محمد عبد الرحيم حاتم</a:t>
            </a:r>
          </a:p>
          <a:p>
            <a:r>
              <a:rPr lang="ar-IQ" sz="4000" dirty="0" smtClean="0"/>
              <a:t>جامعة الكفيل_ كلية القانون </a:t>
            </a:r>
          </a:p>
          <a:p>
            <a:r>
              <a:rPr lang="ar-IQ" sz="4000" dirty="0" smtClean="0"/>
              <a:t>9/ 6/ 2021</a:t>
            </a:r>
            <a:endParaRPr lang="ar-IQ" sz="4000"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935442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p:txBody>
          <a:bodyPr>
            <a:normAutofit/>
          </a:bodyPr>
          <a:lstStyle/>
          <a:p>
            <a:r>
              <a:rPr lang="ar-IQ" sz="4000" dirty="0" smtClean="0"/>
              <a:t>حق التعبير و الراي </a:t>
            </a:r>
            <a:endParaRPr lang="ar-IQ" sz="4000" dirty="0"/>
          </a:p>
        </p:txBody>
      </p:sp>
      <p:sp>
        <p:nvSpPr>
          <p:cNvPr id="4" name="عنصر نائب للنص 3"/>
          <p:cNvSpPr>
            <a:spLocks noGrp="1"/>
          </p:cNvSpPr>
          <p:nvPr>
            <p:ph type="body" sz="quarter" idx="14"/>
          </p:nvPr>
        </p:nvSpPr>
        <p:spPr/>
        <p:txBody>
          <a:bodyPr>
            <a:normAutofit fontScale="40000" lnSpcReduction="20000"/>
          </a:bodyPr>
          <a:lstStyle/>
          <a:p>
            <a:r>
              <a:rPr lang="ar-IQ" sz="4000" dirty="0"/>
              <a:t>تعد حرية الرأي والتعبير من الحريات الأساسية التي يقوم عليها  النظام الديمقراطي الدستوري ، فهي ركيزة مهمة من ركائز الحكم الرشيد، وهي الوسيلة لقيام الدولة الدستورية بشكل واقعي معبر عن تطلعات و مصالح طبقات الشعب كافة , وتنطوي حرية الرأي والتعبير على حقين متكاملين: حق حرية الرأي، و حق حرية التعبير عنه، ولا يمكن الفصل بينهما في النص، أو ممارسة أحدهما دون الأخر, فحرية التعبير هي انعكاس لحرية الرأي، وبموجبهما ينقل الفرد من مرحلة اعتناق الرأي إلى مرحلة التعبير عن محتواه ، ونقله إلى الآخرين، في مظهر مادي خارجي، بأي وسيلة من وسائل العلانية، بعد أن كان مجرد فكرة حبيسة, في الضمير</a:t>
            </a:r>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555891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p:txBody>
          <a:bodyPr>
            <a:normAutofit/>
          </a:bodyPr>
          <a:lstStyle/>
          <a:p>
            <a:r>
              <a:rPr lang="ar-IQ" sz="4000" dirty="0" smtClean="0"/>
              <a:t>مكانة حق التعبير و ابداء الراي</a:t>
            </a:r>
            <a:endParaRPr lang="ar-IQ" sz="4000" dirty="0"/>
          </a:p>
        </p:txBody>
      </p:sp>
      <p:sp>
        <p:nvSpPr>
          <p:cNvPr id="4" name="عنصر نائب للنص 3"/>
          <p:cNvSpPr>
            <a:spLocks noGrp="1"/>
          </p:cNvSpPr>
          <p:nvPr>
            <p:ph type="body" sz="quarter" idx="14"/>
          </p:nvPr>
        </p:nvSpPr>
        <p:spPr>
          <a:xfrm>
            <a:off x="509840" y="2977663"/>
            <a:ext cx="7739385" cy="3141784"/>
          </a:xfrm>
        </p:spPr>
        <p:txBody>
          <a:bodyPr>
            <a:normAutofit fontScale="47500" lnSpcReduction="20000"/>
          </a:bodyPr>
          <a:lstStyle/>
          <a:p>
            <a:r>
              <a:rPr lang="ar-IQ" sz="4000" dirty="0"/>
              <a:t> ان المشرع الدستوري عندما اقر الحريات ونص عليها يقصد بذلك كفالة ممارستها للمواطنين، وعندما عهد الدستور الى السلطة التشريعية تنظيم الحقوق والحريات, قصد بذلك إعطاء المشرع سلطة وضع الحدود اللازمة لممارسة هذه الحريات، وان عدم استخدام المشرع لسلطته الدستورية في تنظيم الحقوق والحريات - المتروك امر تنظيمها له -  يؤدي الى فسح المجال </a:t>
            </a:r>
            <a:r>
              <a:rPr lang="ar-IQ" sz="4000" dirty="0" err="1"/>
              <a:t>للافراد</a:t>
            </a:r>
            <a:r>
              <a:rPr lang="ar-IQ" sz="4000" dirty="0"/>
              <a:t> في ممارسة هذه الحريات دون أي قيد او شرط , والحرية المطلقة دون قيد دائما ما تؤدي لفوضى وعدم استقرار في المجتمع, وبالنتيجة ابتعاد هذه الحقوق و الحريات من غايتها الدستورية الأساسية, وتبدو أهمية معالجة الاغفال التشريعي في إن الدستور يكفل لكل حق او حرية سياسية نص عليها الحماية من جوانبها العملية وليس من معطياتها النظرية.</a:t>
            </a:r>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192865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p:txBody>
          <a:bodyPr>
            <a:normAutofit/>
          </a:bodyPr>
          <a:lstStyle/>
          <a:p>
            <a:r>
              <a:rPr lang="ar-IQ" sz="4000" dirty="0" smtClean="0"/>
              <a:t>دور المحكمة الاتحادية العليا</a:t>
            </a:r>
            <a:endParaRPr lang="ar-IQ" sz="4000" dirty="0"/>
          </a:p>
        </p:txBody>
      </p:sp>
      <p:sp>
        <p:nvSpPr>
          <p:cNvPr id="4" name="عنصر نائب للنص 3"/>
          <p:cNvSpPr>
            <a:spLocks noGrp="1"/>
          </p:cNvSpPr>
          <p:nvPr>
            <p:ph type="body" sz="quarter" idx="14"/>
          </p:nvPr>
        </p:nvSpPr>
        <p:spPr/>
        <p:txBody>
          <a:bodyPr>
            <a:normAutofit fontScale="47500" lnSpcReduction="20000"/>
          </a:bodyPr>
          <a:lstStyle/>
          <a:p>
            <a:r>
              <a:rPr lang="ar-IQ" sz="4000" dirty="0" smtClean="0"/>
              <a:t>من </a:t>
            </a:r>
            <a:r>
              <a:rPr lang="ar-IQ" sz="4000" dirty="0"/>
              <a:t>خلال مراجعة الاحداث التي رافقت المظاهرات نجد إن المحكمة الاتحادية العليا لم يكن لها دور في حفظ حق المتظاهرين في التعبير عن رايهم و ذلك لانعدام القانون المنظم لهذا الحق, وبالتالي لا وسيلة للمحكمة الاتحادية بالتدخل لضمان هذا الحق الدستوري, هذا ما عبرت عنه المحكمة الاتحادية العليا عند الحديث عن مظاهرات تشرين , حيث بينت </a:t>
            </a:r>
            <a:r>
              <a:rPr lang="ar-IQ" sz="4000" dirty="0" smtClean="0"/>
              <a:t>ذلك على </a:t>
            </a:r>
            <a:r>
              <a:rPr lang="ar-IQ" sz="4000" dirty="0"/>
              <a:t>لسان الناطق الرسمي لها "</a:t>
            </a:r>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2064873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p:txBody>
          <a:bodyPr>
            <a:normAutofit lnSpcReduction="10000"/>
          </a:bodyPr>
          <a:lstStyle/>
          <a:p>
            <a:r>
              <a:rPr lang="ar-IQ" sz="4000" dirty="0" smtClean="0"/>
              <a:t>ازمة ممارسة المحكمة الاتحادية العليا لدورها </a:t>
            </a:r>
            <a:endParaRPr lang="ar-IQ" sz="4000" dirty="0"/>
          </a:p>
        </p:txBody>
      </p:sp>
      <p:sp>
        <p:nvSpPr>
          <p:cNvPr id="4" name="عنصر نائب للنص 3"/>
          <p:cNvSpPr>
            <a:spLocks noGrp="1"/>
          </p:cNvSpPr>
          <p:nvPr>
            <p:ph type="body" sz="quarter" idx="14"/>
          </p:nvPr>
        </p:nvSpPr>
        <p:spPr/>
        <p:txBody>
          <a:bodyPr>
            <a:normAutofit fontScale="47500" lnSpcReduction="20000"/>
          </a:bodyPr>
          <a:lstStyle/>
          <a:p>
            <a:r>
              <a:rPr lang="ar-IQ" sz="4000" dirty="0"/>
              <a:t>لقد كفل الدستور العراقي حقوق المواطن بالتعبير عن الرأي وبالاجتماع والتظاهر السلمي، وقد رسخت المحكمة الاتحادية العليا من خلال احكامها طوال السنوات الماضية هذه الحقوق، وقد تناول العديد من أحكامها كفالة تلك الحقوق والحريات بجميع أبعادها وإن ما ذهبت إليه المحكمة الاتحادية العليا من أحكام كان بناء على دعاوى أقيمت أمامها بهذا المجال، فدورها ينهض بموجب الدستور والقانون عندما ترفع أمامها دعوى قضائية للطعن بعدم دستورية قانون... </a:t>
            </a:r>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367258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a:xfrm>
            <a:off x="509840" y="1148862"/>
            <a:ext cx="7739385" cy="1254369"/>
          </a:xfrm>
        </p:spPr>
        <p:txBody>
          <a:bodyPr>
            <a:normAutofit lnSpcReduction="10000"/>
          </a:bodyPr>
          <a:lstStyle/>
          <a:p>
            <a:r>
              <a:rPr lang="ar-IQ" sz="4000" dirty="0" smtClean="0"/>
              <a:t>ازمة ممارسة المحكمة الاتحادية العليا لدورها</a:t>
            </a:r>
            <a:endParaRPr lang="ar-IQ" sz="4000" dirty="0"/>
          </a:p>
        </p:txBody>
      </p:sp>
      <p:sp>
        <p:nvSpPr>
          <p:cNvPr id="4" name="عنصر نائب للنص 3"/>
          <p:cNvSpPr>
            <a:spLocks noGrp="1"/>
          </p:cNvSpPr>
          <p:nvPr>
            <p:ph type="body" sz="quarter" idx="14"/>
          </p:nvPr>
        </p:nvSpPr>
        <p:spPr>
          <a:xfrm>
            <a:off x="509840" y="2625969"/>
            <a:ext cx="7739385" cy="3434862"/>
          </a:xfrm>
        </p:spPr>
        <p:txBody>
          <a:bodyPr>
            <a:normAutofit fontScale="47500" lnSpcReduction="20000"/>
          </a:bodyPr>
          <a:lstStyle/>
          <a:p>
            <a:r>
              <a:rPr lang="ar-IQ" sz="4000" dirty="0"/>
              <a:t>نلاحظ أن المحكمة الاتحادية قد رسخت مبادئ الحريات والحقوق الاساسية من خلال الدعاوى الي ترفع امامها طعناً بعدم مشروعية تشريعاً ما , وبالاطلاع على تصريح الناطق باسم المحكمة الاتحادية نجد ان كل الدعاوى التي استشهد بها كانت تتعلق بالحقوق والحريات التي نظمها القانون تطبيقا لنص الدستور, ولم نجد اي دعوى تخص حرية الراي والتعبير – </a:t>
            </a:r>
            <a:r>
              <a:rPr lang="ar-IQ" sz="4000" dirty="0" smtClean="0"/>
              <a:t>حصرا- وذلك </a:t>
            </a:r>
            <a:r>
              <a:rPr lang="ar-IQ" sz="4000" dirty="0"/>
              <a:t>لكون قانون حرية الراي والتعبير لم يشرع لحد الان, وعليه لا سبيل للمحكمة الاتحادية العليا في رقابة هذه الحرية وضمان عدم انتهاكها كون المحكمة تمارس رقابتها من خلال تطبيق مبدأ العدالة الدستورية والمستند على مبدأ المشروعية من خلال الدعاوى القضائية المرفوعة امامها, وعليه فان غياب النص التشريعي معناه غياب المنظومة الرقابية للمحكمة الاتحادية بالكامل مما يؤدي إلى فقدان ضمانة دستورية مهمه و فاعلة.</a:t>
            </a:r>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4232922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1612</TotalTime>
  <Words>561</Words>
  <Application>Microsoft Office PowerPoint</Application>
  <PresentationFormat>ملء الشاشة</PresentationFormat>
  <Paragraphs>26</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Calibri</vt:lpstr>
      <vt:lpstr>Century Gothic</vt:lpstr>
      <vt:lpstr>Tahoma</vt:lpstr>
      <vt:lpstr>Wingdings 2</vt:lpstr>
      <vt:lpstr>أوستن</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107</cp:revision>
  <dcterms:created xsi:type="dcterms:W3CDTF">2020-11-01T11:03:41Z</dcterms:created>
  <dcterms:modified xsi:type="dcterms:W3CDTF">2021-06-09T15:29:40Z</dcterms:modified>
</cp:coreProperties>
</file>