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714" autoAdjust="0"/>
    <p:restoredTop sz="94660"/>
  </p:normalViewPr>
  <p:slideViewPr>
    <p:cSldViewPr snapToGrid="0">
      <p:cViewPr varScale="1">
        <p:scale>
          <a:sx n="82" d="100"/>
          <a:sy n="82" d="100"/>
        </p:scale>
        <p:origin x="72"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20DE988-AD1A-4E6B-89DC-B8F68E88BCE4}" type="datetimeFigureOut">
              <a:rPr lang="ar-IQ" smtClean="0"/>
              <a:t>06/09/1442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3875337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20DE988-AD1A-4E6B-89DC-B8F68E88BCE4}" type="datetimeFigureOut">
              <a:rPr lang="ar-IQ" smtClean="0"/>
              <a:t>06/09/1442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1263782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20DE988-AD1A-4E6B-89DC-B8F68E88BCE4}" type="datetimeFigureOut">
              <a:rPr lang="ar-IQ" smtClean="0"/>
              <a:t>06/09/1442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337274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20DE988-AD1A-4E6B-89DC-B8F68E88BCE4}" type="datetimeFigureOut">
              <a:rPr lang="ar-IQ" smtClean="0"/>
              <a:t>06/09/1442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21503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20DE988-AD1A-4E6B-89DC-B8F68E88BCE4}" type="datetimeFigureOut">
              <a:rPr lang="ar-IQ" smtClean="0"/>
              <a:t>06/09/1442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3937128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20DE988-AD1A-4E6B-89DC-B8F68E88BCE4}" type="datetimeFigureOut">
              <a:rPr lang="ar-IQ" smtClean="0"/>
              <a:t>06/09/1442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206601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20DE988-AD1A-4E6B-89DC-B8F68E88BCE4}" type="datetimeFigureOut">
              <a:rPr lang="ar-IQ" smtClean="0"/>
              <a:t>06/09/1442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2936778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20DE988-AD1A-4E6B-89DC-B8F68E88BCE4}" type="datetimeFigureOut">
              <a:rPr lang="ar-IQ" smtClean="0"/>
              <a:t>06/09/1442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2063100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20DE988-AD1A-4E6B-89DC-B8F68E88BCE4}" type="datetimeFigureOut">
              <a:rPr lang="ar-IQ" smtClean="0"/>
              <a:t>06/09/1442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3120152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20DE988-AD1A-4E6B-89DC-B8F68E88BCE4}" type="datetimeFigureOut">
              <a:rPr lang="ar-IQ" smtClean="0"/>
              <a:t>06/09/1442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3843888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20DE988-AD1A-4E6B-89DC-B8F68E88BCE4}" type="datetimeFigureOut">
              <a:rPr lang="ar-IQ" smtClean="0"/>
              <a:t>06/09/1442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7231569-74A3-4FA6-BBDE-2E1A77FAD373}" type="slidenum">
              <a:rPr lang="ar-IQ" smtClean="0"/>
              <a:t>‹#›</a:t>
            </a:fld>
            <a:endParaRPr lang="ar-IQ"/>
          </a:p>
        </p:txBody>
      </p:sp>
    </p:spTree>
    <p:extLst>
      <p:ext uri="{BB962C8B-B14F-4D97-AF65-F5344CB8AC3E}">
        <p14:creationId xmlns:p14="http://schemas.microsoft.com/office/powerpoint/2010/main" val="2348142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20DE988-AD1A-4E6B-89DC-B8F68E88BCE4}" type="datetimeFigureOut">
              <a:rPr lang="ar-IQ" smtClean="0"/>
              <a:t>06/09/1442</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7231569-74A3-4FA6-BBDE-2E1A77FAD373}" type="slidenum">
              <a:rPr lang="ar-IQ" smtClean="0"/>
              <a:t>‹#›</a:t>
            </a:fld>
            <a:endParaRPr lang="ar-IQ"/>
          </a:p>
        </p:txBody>
      </p:sp>
    </p:spTree>
    <p:extLst>
      <p:ext uri="{BB962C8B-B14F-4D97-AF65-F5344CB8AC3E}">
        <p14:creationId xmlns:p14="http://schemas.microsoft.com/office/powerpoint/2010/main" val="310759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2586" y="0"/>
            <a:ext cx="9946513" cy="1562582"/>
          </a:xfrm>
        </p:spPr>
        <p:txBody>
          <a:bodyPr>
            <a:normAutofit/>
          </a:bodyPr>
          <a:lstStyle/>
          <a:p>
            <a:pPr lvl="0"/>
            <a:r>
              <a:rPr lang="ar-IQ" sz="2000" u="sng" dirty="0">
                <a:cs typeface="Arial" panose="020B0604020202020204" pitchFamily="34" charset="0"/>
              </a:rPr>
              <a:t/>
            </a:r>
            <a:br>
              <a:rPr lang="ar-IQ" sz="2000" u="sng" dirty="0">
                <a:cs typeface="Arial" panose="020B0604020202020204" pitchFamily="34" charset="0"/>
              </a:rPr>
            </a:br>
            <a:endParaRPr lang="ar-IQ" sz="2000" dirty="0"/>
          </a:p>
        </p:txBody>
      </p:sp>
      <p:sp>
        <p:nvSpPr>
          <p:cNvPr id="3" name="عنوان فرعي 2"/>
          <p:cNvSpPr>
            <a:spLocks noGrp="1"/>
          </p:cNvSpPr>
          <p:nvPr>
            <p:ph type="subTitle" idx="1"/>
          </p:nvPr>
        </p:nvSpPr>
        <p:spPr>
          <a:xfrm>
            <a:off x="1072587" y="1862224"/>
            <a:ext cx="9946512" cy="4995776"/>
          </a:xfrm>
        </p:spPr>
        <p:txBody>
          <a:bodyPr>
            <a:normAutofit fontScale="92500" lnSpcReduction="10000"/>
          </a:bodyPr>
          <a:lstStyle/>
          <a:p>
            <a:r>
              <a:rPr lang="ar-IQ" sz="7200" dirty="0" smtClean="0"/>
              <a:t>حقوق الإنسان</a:t>
            </a:r>
          </a:p>
          <a:p>
            <a:endParaRPr lang="ar-IQ" sz="7200" dirty="0" smtClean="0"/>
          </a:p>
          <a:p>
            <a:r>
              <a:rPr lang="ar-IQ" sz="6000" dirty="0" smtClean="0"/>
              <a:t>في الدساتير </a:t>
            </a:r>
            <a:r>
              <a:rPr lang="ar-IQ" sz="6000" dirty="0" err="1" smtClean="0"/>
              <a:t>العراقيه</a:t>
            </a:r>
            <a:r>
              <a:rPr lang="ar-IQ" sz="6000" dirty="0" smtClean="0"/>
              <a:t> 1921-2007م.</a:t>
            </a:r>
          </a:p>
          <a:p>
            <a:endParaRPr lang="ar-IQ" sz="4000" dirty="0" smtClean="0"/>
          </a:p>
          <a:p>
            <a:endParaRPr lang="ar-IQ" sz="4000" dirty="0" smtClean="0"/>
          </a:p>
          <a:p>
            <a:pPr algn="r"/>
            <a:r>
              <a:rPr lang="ar-IQ" sz="4000" dirty="0" smtClean="0"/>
              <a:t>            </a:t>
            </a:r>
            <a:r>
              <a:rPr lang="ar-IQ" sz="3000" dirty="0" smtClean="0"/>
              <a:t>إعداد</a:t>
            </a:r>
          </a:p>
          <a:p>
            <a:pPr algn="r"/>
            <a:r>
              <a:rPr lang="ar-IQ" sz="3000" dirty="0" err="1" smtClean="0"/>
              <a:t>د.جلاوي</a:t>
            </a:r>
            <a:r>
              <a:rPr lang="ar-IQ" sz="3000" dirty="0" smtClean="0"/>
              <a:t> سلطان </a:t>
            </a:r>
            <a:r>
              <a:rPr lang="ar-IQ" sz="3000" dirty="0" err="1" smtClean="0"/>
              <a:t>عبطان</a:t>
            </a:r>
            <a:r>
              <a:rPr lang="ar-IQ" sz="3000" dirty="0" smtClean="0"/>
              <a:t> الخزاعي </a:t>
            </a:r>
          </a:p>
        </p:txBody>
      </p:sp>
      <p:sp>
        <p:nvSpPr>
          <p:cNvPr id="8" name="Rectangle 5"/>
          <p:cNvSpPr>
            <a:spLocks noChangeArrowheads="1"/>
          </p:cNvSpPr>
          <p:nvPr/>
        </p:nvSpPr>
        <p:spPr bwMode="auto">
          <a:xfrm>
            <a:off x="-451413" y="9259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pic>
        <p:nvPicPr>
          <p:cNvPr id="2052" name="صورة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86" y="131490"/>
            <a:ext cx="1404395" cy="11533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p:cNvSpPr>
            <a:spLocks noChangeArrowheads="1"/>
          </p:cNvSpPr>
          <p:nvPr/>
        </p:nvSpPr>
        <p:spPr bwMode="auto">
          <a:xfrm>
            <a:off x="8111523" y="392239"/>
            <a:ext cx="210506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1pPr>
            <a:lvl2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2pPr>
            <a:lvl3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3pPr>
            <a:lvl4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4pPr>
            <a:lvl5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5pPr>
            <a:lvl6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6pPr>
            <a:lvl7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7pPr>
            <a:lvl8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8pPr>
            <a:lvl9pPr algn="l" rtl="0" eaLnBrk="0" fontAlgn="base" hangingPunct="0">
              <a:spcBef>
                <a:spcPct val="0"/>
              </a:spcBef>
              <a:spcAft>
                <a:spcPct val="0"/>
              </a:spcAft>
              <a:tabLst>
                <a:tab pos="2636838" algn="ctr"/>
                <a:tab pos="5273675" algn="r"/>
              </a:tabLs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tab pos="2636838" algn="ctr"/>
                <a:tab pos="5273675" algn="r"/>
              </a:tabLst>
            </a:pPr>
            <a:r>
              <a:rPr lang="ar-IQ" sz="2800" dirty="0" smtClean="0">
                <a:latin typeface="Arabic Transparent" panose="020B0604020202020204" pitchFamily="34" charset="0"/>
                <a:cs typeface="Arial" panose="020B0604020202020204" pitchFamily="34" charset="0"/>
              </a:rPr>
              <a:t>  جامعة الكفيل</a:t>
            </a:r>
          </a:p>
          <a:p>
            <a:pPr marL="0" marR="0" lvl="0" indent="0" algn="r" defTabSz="914400" rtl="1" eaLnBrk="0" fontAlgn="base" latinLnBrk="0" hangingPunct="0">
              <a:lnSpc>
                <a:spcPct val="100000"/>
              </a:lnSpc>
              <a:spcBef>
                <a:spcPct val="0"/>
              </a:spcBef>
              <a:spcAft>
                <a:spcPct val="0"/>
              </a:spcAft>
              <a:buClrTx/>
              <a:buSzTx/>
              <a:buFontTx/>
              <a:buNone/>
              <a:tabLst>
                <a:tab pos="2636838" algn="ctr"/>
                <a:tab pos="5273675" algn="r"/>
              </a:tabLst>
            </a:pPr>
            <a:r>
              <a:rPr kumimoji="0" lang="ar-IQ" sz="2800" b="0" i="0" u="sng" strike="noStrike" cap="none" normalizeH="0" baseline="0" dirty="0" smtClean="0">
                <a:ln>
                  <a:noFill/>
                </a:ln>
                <a:solidFill>
                  <a:schemeClr val="tx1"/>
                </a:solidFill>
                <a:effectLst/>
                <a:latin typeface="Arabic Transparent" panose="020B0604020202020204" pitchFamily="34" charset="0"/>
                <a:cs typeface="Arial" panose="020B0604020202020204" pitchFamily="34" charset="0"/>
              </a:rPr>
              <a:t>كلية</a:t>
            </a:r>
            <a:r>
              <a:rPr kumimoji="0" lang="ar-IQ" sz="2800" b="0" i="0" u="sng" strike="noStrike" cap="none" normalizeH="0" dirty="0" smtClean="0">
                <a:ln>
                  <a:noFill/>
                </a:ln>
                <a:solidFill>
                  <a:schemeClr val="tx1"/>
                </a:solidFill>
                <a:effectLst/>
                <a:latin typeface="Arabic Transparent" panose="020B0604020202020204" pitchFamily="34" charset="0"/>
                <a:cs typeface="Arial" panose="020B0604020202020204" pitchFamily="34" charset="0"/>
              </a:rPr>
              <a:t> طب الأسنان</a:t>
            </a:r>
            <a:endParaRPr kumimoji="0" lang="ar-IQ" sz="2800" b="0" i="0" u="sng"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713272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4697" y="-1"/>
            <a:ext cx="10515600" cy="5399903"/>
          </a:xfrm>
        </p:spPr>
        <p:txBody>
          <a:bodyPr>
            <a:noAutofit/>
          </a:bodyPr>
          <a:lstStyle/>
          <a:p>
            <a:r>
              <a:rPr lang="ar-IQ" sz="1800" b="1" dirty="0" smtClean="0"/>
              <a:t/>
            </a:r>
            <a:br>
              <a:rPr lang="ar-IQ" sz="1800" b="1" dirty="0" smtClean="0"/>
            </a:br>
            <a:r>
              <a:rPr lang="ar-IQ" sz="1800" b="1" dirty="0" smtClean="0"/>
              <a:t>13-المادة </a:t>
            </a:r>
            <a:r>
              <a:rPr lang="ar-IQ" sz="1800" b="1" dirty="0"/>
              <a:t>الثانية والثلاثون/ حرية الصحافة والطباعة والنشر مصونة وفق مصلحة الشعب وفي حدود القانون.</a:t>
            </a:r>
            <a:r>
              <a:rPr lang="en-US" sz="1800" dirty="0"/>
              <a:t/>
            </a:r>
            <a:br>
              <a:rPr lang="en-US" sz="1800" dirty="0"/>
            </a:br>
            <a:r>
              <a:rPr lang="ar-IQ" sz="1800" b="1" dirty="0" smtClean="0"/>
              <a:t/>
            </a:r>
            <a:br>
              <a:rPr lang="ar-IQ" sz="1800" b="1" dirty="0" smtClean="0"/>
            </a:br>
            <a:r>
              <a:rPr lang="ar-IQ" sz="1800" b="1" dirty="0" smtClean="0"/>
              <a:t>14-المادة </a:t>
            </a:r>
            <a:r>
              <a:rPr lang="ar-IQ" sz="1800" b="1" dirty="0"/>
              <a:t>الثالثة والثلاثون/ حرية تكوين الجمعيات والنقابات بالوسائل المشروعة وعلى أسس وطنية مكفولة في حدود القانون .</a:t>
            </a:r>
            <a:r>
              <a:rPr lang="en-US" sz="1800" dirty="0"/>
              <a:t/>
            </a:r>
            <a:br>
              <a:rPr lang="en-US" sz="1800" dirty="0"/>
            </a:br>
            <a:r>
              <a:rPr lang="ar-IQ" sz="1800" b="1" dirty="0" smtClean="0"/>
              <a:t/>
            </a:r>
            <a:br>
              <a:rPr lang="ar-IQ" sz="1800" b="1" dirty="0" smtClean="0"/>
            </a:br>
            <a:r>
              <a:rPr lang="ar-IQ" sz="1800" b="1" dirty="0" smtClean="0"/>
              <a:t>15-المادة </a:t>
            </a:r>
            <a:r>
              <a:rPr lang="ar-IQ" sz="1800" b="1" dirty="0"/>
              <a:t>الرابعة والثلاثون/ للعراقيين حق الاجتماع في هدوء غير حاملين سلاحا دون الحاجة الى اخطار سابق والاجتماعات العامة والمواكب والتجمعات مباحة في حدود القانون.</a:t>
            </a:r>
            <a:r>
              <a:rPr lang="en-US" sz="1800" dirty="0"/>
              <a:t/>
            </a:r>
            <a:br>
              <a:rPr lang="en-US" sz="1800" dirty="0"/>
            </a:br>
            <a:r>
              <a:rPr lang="ar-IQ" sz="1800" b="1" dirty="0" smtClean="0"/>
              <a:t/>
            </a:r>
            <a:br>
              <a:rPr lang="ar-IQ" sz="1800" b="1" dirty="0" smtClean="0"/>
            </a:br>
            <a:r>
              <a:rPr lang="ar-IQ" sz="1800" b="1" dirty="0" smtClean="0"/>
              <a:t>16-المادة </a:t>
            </a:r>
            <a:r>
              <a:rPr lang="ar-IQ" sz="1800" b="1" dirty="0"/>
              <a:t>الخامسة والثلاثون/ التعليم حق للعراقيين جميعا تكفله الدولة </a:t>
            </a:r>
            <a:r>
              <a:rPr lang="ar-IQ" sz="1800" b="1" dirty="0" err="1"/>
              <a:t>بانشاء</a:t>
            </a:r>
            <a:r>
              <a:rPr lang="ar-IQ" sz="1800" b="1" dirty="0"/>
              <a:t> المدارس والمعاهد والجامعات والمؤسسات الثقافية والتربوية ويكون التعليم فيها مجانا وتهتم الدولة خاصة برعاية الشباب بدنيا وعقليا وخلقيا.</a:t>
            </a:r>
            <a:r>
              <a:rPr lang="en-US" sz="1800" dirty="0"/>
              <a:t/>
            </a:r>
            <a:br>
              <a:rPr lang="en-US" sz="1800" dirty="0"/>
            </a:br>
            <a:r>
              <a:rPr lang="ar-IQ" sz="1800" b="1" dirty="0" smtClean="0"/>
              <a:t/>
            </a:r>
            <a:br>
              <a:rPr lang="ar-IQ" sz="1800" b="1" dirty="0" smtClean="0"/>
            </a:br>
            <a:r>
              <a:rPr lang="ar-IQ" sz="1800" b="1" dirty="0" smtClean="0"/>
              <a:t>17-المادة </a:t>
            </a:r>
            <a:r>
              <a:rPr lang="ar-IQ" sz="1800" b="1" dirty="0"/>
              <a:t>السادسة والثلاثون/ تكفل الدولة للعراقيين معاملة عادلة بحسب </a:t>
            </a:r>
            <a:r>
              <a:rPr lang="ar-IQ" sz="1800" b="1" dirty="0" err="1"/>
              <a:t>مايؤدونه</a:t>
            </a:r>
            <a:r>
              <a:rPr lang="ar-IQ" sz="1800" b="1" dirty="0"/>
              <a:t> من اعمال وذلك بتحديد ساعات العمل وتقدير الأجور والضمان الاجتماعي والتامين الصحي ضد البطالة وتنظيم حق الراحة والاجازات وفقا للقانون .</a:t>
            </a:r>
            <a:r>
              <a:rPr lang="en-US" sz="1800" dirty="0"/>
              <a:t/>
            </a:r>
            <a:br>
              <a:rPr lang="en-US" sz="1800" dirty="0"/>
            </a:br>
            <a:r>
              <a:rPr lang="ar-IQ" sz="1800" b="1" dirty="0" smtClean="0"/>
              <a:t/>
            </a:r>
            <a:br>
              <a:rPr lang="ar-IQ" sz="1800" b="1" dirty="0" smtClean="0"/>
            </a:br>
            <a:r>
              <a:rPr lang="ar-IQ" sz="1800" b="1" dirty="0" smtClean="0"/>
              <a:t>18-المادة </a:t>
            </a:r>
            <a:r>
              <a:rPr lang="ar-IQ" sz="1800" b="1" dirty="0"/>
              <a:t>السابعة والثلاثون/ الرعاية الصحية حق تكفله الدولة </a:t>
            </a:r>
            <a:r>
              <a:rPr lang="ar-IQ" sz="1800" b="1" dirty="0" err="1"/>
              <a:t>بانشاء</a:t>
            </a:r>
            <a:r>
              <a:rPr lang="ar-IQ" sz="1800" b="1" dirty="0"/>
              <a:t> المستشفيات والمؤسسات الصحية وفقا للقانون.</a:t>
            </a:r>
            <a:r>
              <a:rPr lang="en-US" sz="1800" dirty="0"/>
              <a:t/>
            </a:r>
            <a:br>
              <a:rPr lang="en-US" sz="1800" dirty="0"/>
            </a:br>
            <a:r>
              <a:rPr lang="ar-IQ" sz="1800" b="1" dirty="0" smtClean="0"/>
              <a:t/>
            </a:r>
            <a:br>
              <a:rPr lang="ar-IQ" sz="1800" b="1" dirty="0" smtClean="0"/>
            </a:br>
            <a:r>
              <a:rPr lang="ar-IQ" sz="1800" b="1" dirty="0" smtClean="0"/>
              <a:t>19-المادة </a:t>
            </a:r>
            <a:r>
              <a:rPr lang="ar-IQ" sz="1800" b="1" dirty="0"/>
              <a:t>الثامنة والثلاثون/ الدفاع عن الوطن واجب مقدس وأداء خدمة العلم شرف للعراقيين ويكون التجنيد اجباريا وفق القانون.</a:t>
            </a:r>
            <a:r>
              <a:rPr lang="en-US" sz="1800" dirty="0"/>
              <a:t/>
            </a:r>
            <a:br>
              <a:rPr lang="en-US" sz="1800" dirty="0"/>
            </a:br>
            <a:r>
              <a:rPr lang="ar-IQ" sz="1800" b="1" dirty="0" smtClean="0"/>
              <a:t/>
            </a:r>
            <a:br>
              <a:rPr lang="ar-IQ" sz="1800" b="1" dirty="0" smtClean="0"/>
            </a:br>
            <a:r>
              <a:rPr lang="ar-IQ" sz="1800" b="1" dirty="0" smtClean="0"/>
              <a:t>20-المادة </a:t>
            </a:r>
            <a:r>
              <a:rPr lang="ar-IQ" sz="1800" b="1" dirty="0"/>
              <a:t>التاسعة والثلاثون/ </a:t>
            </a:r>
            <a:r>
              <a:rPr lang="ar-IQ" sz="1800" b="1" dirty="0" err="1"/>
              <a:t>لايجوز</a:t>
            </a:r>
            <a:r>
              <a:rPr lang="ar-IQ" sz="1800" b="1" dirty="0"/>
              <a:t> فرض ضريبة او رسم او تعديلها او الغاؤها او الاعفاء منهما الا بقانون .</a:t>
            </a:r>
            <a:r>
              <a:rPr lang="en-US" sz="1800" dirty="0"/>
              <a:t/>
            </a:r>
            <a:br>
              <a:rPr lang="en-US" sz="1800" dirty="0"/>
            </a:br>
            <a:r>
              <a:rPr lang="ar-IQ" sz="1800" b="1" dirty="0" smtClean="0"/>
              <a:t/>
            </a:r>
            <a:br>
              <a:rPr lang="ar-IQ" sz="1800" b="1" dirty="0" smtClean="0"/>
            </a:br>
            <a:r>
              <a:rPr lang="ar-IQ" sz="1800" b="1" dirty="0" smtClean="0"/>
              <a:t>21-المادة </a:t>
            </a:r>
            <a:r>
              <a:rPr lang="ar-IQ" sz="1800" b="1" dirty="0"/>
              <a:t>الاربعون/الانتخاب حق للعراقيين ينظمه القانون ومساهمتهم في الحياة العامة واجب وطني.</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5399902"/>
            <a:ext cx="10515600" cy="1456682"/>
          </a:xfrm>
        </p:spPr>
        <p:txBody>
          <a:bodyPr>
            <a:normAutofit/>
          </a:bodyPr>
          <a:lstStyle/>
          <a:p>
            <a:r>
              <a:rPr lang="ar-IQ" sz="2400" b="1" u="sng" dirty="0"/>
              <a:t>دستور سنة 1970م المؤقت:</a:t>
            </a:r>
            <a:endParaRPr lang="en-US" sz="2400" dirty="0"/>
          </a:p>
          <a:p>
            <a:r>
              <a:rPr lang="ar-IQ" sz="1800" b="1" dirty="0"/>
              <a:t>     وهو الدستور الثاني في حقبة حكم حزب البعث تضمن هذا </a:t>
            </a:r>
            <a:r>
              <a:rPr lang="ar-IQ" sz="1800" b="1" dirty="0" err="1"/>
              <a:t>الدستورخمسة</a:t>
            </a:r>
            <a:r>
              <a:rPr lang="ar-IQ" sz="1800" b="1" dirty="0"/>
              <a:t> أبواب</a:t>
            </a:r>
            <a:r>
              <a:rPr lang="ar-IQ" sz="1800" b="1" u="sng" dirty="0"/>
              <a:t> </a:t>
            </a:r>
            <a:r>
              <a:rPr lang="ar-IQ" sz="1800" b="1" dirty="0"/>
              <a:t>و(76)مادة خصص الباب الثالث بعنوان ( الحقوق والواجبات الأساسية) وفيما يلي تفاصيل هذا الباب:</a:t>
            </a:r>
            <a:endParaRPr lang="en-US" sz="1800" dirty="0"/>
          </a:p>
          <a:p>
            <a:endParaRPr lang="ar-IQ" sz="2000" dirty="0"/>
          </a:p>
        </p:txBody>
      </p:sp>
    </p:spTree>
    <p:extLst>
      <p:ext uri="{BB962C8B-B14F-4D97-AF65-F5344CB8AC3E}">
        <p14:creationId xmlns:p14="http://schemas.microsoft.com/office/powerpoint/2010/main" val="1518035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902043"/>
          </a:xfrm>
        </p:spPr>
        <p:txBody>
          <a:bodyPr>
            <a:normAutofit/>
          </a:bodyPr>
          <a:lstStyle/>
          <a:p>
            <a:r>
              <a:rPr lang="ar-IQ" sz="2400" b="1" u="sng" dirty="0"/>
              <a:t>الباب الثالث: الحقوق والواجبات الأساسية:</a:t>
            </a:r>
            <a:endParaRPr lang="en-US" sz="2400" dirty="0"/>
          </a:p>
        </p:txBody>
      </p:sp>
      <p:sp>
        <p:nvSpPr>
          <p:cNvPr id="3" name="عنصر نائب للمحتوى 2"/>
          <p:cNvSpPr>
            <a:spLocks noGrp="1"/>
          </p:cNvSpPr>
          <p:nvPr>
            <p:ph idx="1"/>
          </p:nvPr>
        </p:nvSpPr>
        <p:spPr>
          <a:xfrm>
            <a:off x="838200" y="902043"/>
            <a:ext cx="10515600" cy="5955958"/>
          </a:xfrm>
        </p:spPr>
        <p:txBody>
          <a:bodyPr>
            <a:normAutofit/>
          </a:bodyPr>
          <a:lstStyle/>
          <a:p>
            <a:r>
              <a:rPr lang="ar-IQ" sz="1800" b="1" dirty="0"/>
              <a:t>1-المادة التاسعة عشرة/ أ-المواطنون </a:t>
            </a:r>
            <a:r>
              <a:rPr lang="ar-IQ" sz="1800" b="1" dirty="0" err="1"/>
              <a:t>ىسواسية</a:t>
            </a:r>
            <a:r>
              <a:rPr lang="ar-IQ" sz="1800" b="1" dirty="0"/>
              <a:t> امام القانون , دون تفريق بسبب الجنس او العرق او اللغة او </a:t>
            </a:r>
            <a:r>
              <a:rPr lang="ar-IQ" sz="1800" b="1" dirty="0" err="1"/>
              <a:t>المنشا</a:t>
            </a:r>
            <a:r>
              <a:rPr lang="ar-IQ" sz="1800" b="1" dirty="0"/>
              <a:t> الاجتماعي او الدين.</a:t>
            </a:r>
            <a:endParaRPr lang="en-US" sz="1800" dirty="0"/>
          </a:p>
          <a:p>
            <a:r>
              <a:rPr lang="ar-IQ" sz="1800" b="1" dirty="0"/>
              <a:t>ب-تكافؤ الفرص لجميع المواطنين مضمون في حدود القانون.</a:t>
            </a:r>
            <a:endParaRPr lang="en-US" sz="1800" dirty="0"/>
          </a:p>
          <a:p>
            <a:r>
              <a:rPr lang="ar-IQ" sz="1800" b="1" dirty="0"/>
              <a:t>2-المادة العشرون/ أ-المتهم بريء حتى تثبت ادانته في محاكمة قانونية .</a:t>
            </a:r>
            <a:endParaRPr lang="en-US" sz="1800" dirty="0"/>
          </a:p>
          <a:p>
            <a:r>
              <a:rPr lang="ar-IQ" sz="1800" b="1" dirty="0"/>
              <a:t>ب-حق الدفاع مقدس في جميع مراحل التحقيق والمحاكمة وفق احكام القانون .</a:t>
            </a:r>
            <a:endParaRPr lang="en-US" sz="1800" dirty="0"/>
          </a:p>
          <a:p>
            <a:r>
              <a:rPr lang="ar-IQ" sz="1800" b="1" dirty="0"/>
              <a:t>ت-جلسات المحاكم علنية الا اذا قررت المحكمة جعلها سرية.</a:t>
            </a:r>
            <a:endParaRPr lang="en-US" sz="1800" dirty="0"/>
          </a:p>
          <a:p>
            <a:r>
              <a:rPr lang="ar-IQ" sz="1800" b="1" dirty="0"/>
              <a:t>3-المادة الحادية والعشرون/ أ-العقوبة شخصية .</a:t>
            </a:r>
            <a:endParaRPr lang="en-US" sz="1800" dirty="0"/>
          </a:p>
          <a:p>
            <a:r>
              <a:rPr lang="ar-IQ" sz="1800" b="1" dirty="0"/>
              <a:t>ب-</a:t>
            </a:r>
            <a:r>
              <a:rPr lang="ar-IQ" sz="1800" b="1" dirty="0" err="1"/>
              <a:t>لاجريمة</a:t>
            </a:r>
            <a:r>
              <a:rPr lang="ar-IQ" sz="1800" b="1" dirty="0"/>
              <a:t> ولا عقوبة الا </a:t>
            </a:r>
            <a:r>
              <a:rPr lang="ar-IQ" sz="1800" b="1" dirty="0" err="1"/>
              <a:t>بناءا</a:t>
            </a:r>
            <a:r>
              <a:rPr lang="ar-IQ" sz="1800" b="1" dirty="0"/>
              <a:t> على قانون ولا يجوز العقوبة الا على الفعل الذي يعتبره القانون جريمة اثناء اقترافه.</a:t>
            </a:r>
            <a:endParaRPr lang="en-US" sz="1800" dirty="0"/>
          </a:p>
          <a:p>
            <a:r>
              <a:rPr lang="ar-IQ" sz="1800" b="1" dirty="0"/>
              <a:t>4-المادة الثانية والعشرون/ أ-كرامة الانسان مصونة , وتحرم ممارسة أي نوع من أنواع التعذيب الجسدي والنفسي .</a:t>
            </a:r>
            <a:endParaRPr lang="en-US" sz="1800" dirty="0"/>
          </a:p>
          <a:p>
            <a:r>
              <a:rPr lang="ar-IQ" sz="1800" b="1" dirty="0"/>
              <a:t>ب-</a:t>
            </a:r>
            <a:r>
              <a:rPr lang="ar-IQ" sz="1800" b="1" dirty="0" err="1"/>
              <a:t>لايجوز</a:t>
            </a:r>
            <a:r>
              <a:rPr lang="ar-IQ" sz="1800" b="1" dirty="0"/>
              <a:t> القبض على احد او توقيفه او حبسه او تفتيشه الا وفق احكام القانون .</a:t>
            </a:r>
            <a:endParaRPr lang="en-US" sz="1800" dirty="0"/>
          </a:p>
          <a:p>
            <a:r>
              <a:rPr lang="ar-IQ" sz="1800" b="1" dirty="0"/>
              <a:t>ت-للمنازل حرمة </a:t>
            </a:r>
            <a:r>
              <a:rPr lang="ar-IQ" sz="1800" b="1" dirty="0" err="1"/>
              <a:t>لايجوز</a:t>
            </a:r>
            <a:r>
              <a:rPr lang="ar-IQ" sz="1800" b="1" dirty="0"/>
              <a:t> دخولها او تفتيشها الا وفق الأصول المحددة.</a:t>
            </a:r>
            <a:endParaRPr lang="en-US" sz="1800" dirty="0"/>
          </a:p>
          <a:p>
            <a:r>
              <a:rPr lang="ar-IQ" sz="1800" b="1" dirty="0"/>
              <a:t>5-المادة الثالثة والعشرون/ سرية المراسلات البريدية والبرقية والهاتفية مكفولة ولا يجوز كشفها الا لضرورات العدالة والامن. </a:t>
            </a:r>
            <a:endParaRPr lang="en-US" sz="1800" dirty="0"/>
          </a:p>
          <a:p>
            <a:r>
              <a:rPr lang="ar-IQ" sz="1800" b="1" dirty="0"/>
              <a:t>6-المادة الرابعة والعشرون/ </a:t>
            </a:r>
            <a:r>
              <a:rPr lang="ar-IQ" sz="1800" b="1" dirty="0" err="1"/>
              <a:t>لايجوز</a:t>
            </a:r>
            <a:r>
              <a:rPr lang="ar-IQ" sz="1800" b="1" dirty="0"/>
              <a:t> منع المواطنين من السفر خارج البلاد او من العودة اليها.</a:t>
            </a:r>
            <a:endParaRPr lang="en-US" sz="1800" dirty="0"/>
          </a:p>
          <a:p>
            <a:r>
              <a:rPr lang="ar-IQ" sz="1800" b="1" dirty="0"/>
              <a:t>7-المادة الخامسة والعشرون/ حرية الأديان والمعتقدات وممارسة الشعائر الدينية مكفولة.</a:t>
            </a:r>
            <a:endParaRPr lang="en-US" sz="1800" dirty="0"/>
          </a:p>
          <a:p>
            <a:r>
              <a:rPr lang="ar-IQ" sz="1800" b="1" dirty="0"/>
              <a:t>8-المادة  السادسة والعشرون/ كفل الدستور حرية الراي والنشر والاجتماع والتظاهر </a:t>
            </a:r>
            <a:r>
              <a:rPr lang="ar-IQ" sz="1800" b="1" dirty="0" err="1"/>
              <a:t>وتاسيس</a:t>
            </a:r>
            <a:r>
              <a:rPr lang="ar-IQ" sz="1800" b="1" dirty="0"/>
              <a:t> الأحزاب السياسية والنقابات.</a:t>
            </a:r>
            <a:endParaRPr lang="en-US" sz="1800" dirty="0"/>
          </a:p>
          <a:p>
            <a:endParaRPr lang="ar-IQ" sz="1800" dirty="0"/>
          </a:p>
        </p:txBody>
      </p:sp>
    </p:spTree>
    <p:extLst>
      <p:ext uri="{BB962C8B-B14F-4D97-AF65-F5344CB8AC3E}">
        <p14:creationId xmlns:p14="http://schemas.microsoft.com/office/powerpoint/2010/main" val="873803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791729"/>
          </a:xfrm>
        </p:spPr>
        <p:txBody>
          <a:bodyPr>
            <a:normAutofit/>
          </a:bodyPr>
          <a:lstStyle/>
          <a:p>
            <a:r>
              <a:rPr lang="ar-IQ" sz="1800" b="1" dirty="0" smtClean="0"/>
              <a:t>9-المادة </a:t>
            </a:r>
            <a:r>
              <a:rPr lang="ar-IQ" sz="1800" b="1" dirty="0"/>
              <a:t>السابعة والعشرون/ </a:t>
            </a:r>
            <a:r>
              <a:rPr lang="ar-IQ" sz="1800" b="1" dirty="0" smtClean="0"/>
              <a:t/>
            </a:r>
            <a:br>
              <a:rPr lang="ar-IQ" sz="1800" b="1" dirty="0" smtClean="0"/>
            </a:br>
            <a:r>
              <a:rPr lang="ar-IQ" sz="1800" b="1" dirty="0" smtClean="0"/>
              <a:t>أ-تلتزم </a:t>
            </a:r>
            <a:r>
              <a:rPr lang="ar-IQ" sz="1800" b="1" dirty="0"/>
              <a:t>الدولة بمكافحة الامية وتكفل حق التعليم بالمجان في مختلف مراحله الابتدائية والثانوية والجامعية للمواطنين كافة</a:t>
            </a:r>
            <a:r>
              <a:rPr lang="ar-IQ" sz="1800" b="1" dirty="0" smtClean="0"/>
              <a:t>.</a:t>
            </a:r>
            <a:r>
              <a:rPr lang="ar-IQ" sz="1800" dirty="0" smtClean="0"/>
              <a:t/>
            </a:r>
            <a:br>
              <a:rPr lang="ar-IQ" sz="1800" dirty="0" smtClean="0"/>
            </a:br>
            <a:r>
              <a:rPr lang="ar-IQ" sz="1800" dirty="0" smtClean="0"/>
              <a:t> </a:t>
            </a:r>
            <a:r>
              <a:rPr lang="ar-IQ" sz="1800" b="1" dirty="0" smtClean="0"/>
              <a:t>ب-تعمل </a:t>
            </a:r>
            <a:r>
              <a:rPr lang="ar-IQ" sz="1800" b="1" dirty="0"/>
              <a:t>الدولة على جعل التعليم الابتدائي الزاميا وعلى التوسع في التعليم المهني والفني في المدن والارياف وتشجع بوجه </a:t>
            </a:r>
            <a:r>
              <a:rPr lang="ar-IQ" sz="1800" b="1" dirty="0" smtClean="0"/>
              <a:t>خاص التعليم </a:t>
            </a:r>
            <a:r>
              <a:rPr lang="ar-IQ" sz="1800" b="1" dirty="0"/>
              <a:t>الليلي الذي يمكن الجماهير الشعبية من الجمع بين العلم والعمل .</a:t>
            </a:r>
            <a:r>
              <a:rPr lang="en-US" sz="1800" dirty="0"/>
              <a:t/>
            </a:r>
            <a:br>
              <a:rPr lang="en-US" sz="1800" dirty="0"/>
            </a:br>
            <a:r>
              <a:rPr lang="ar-IQ" sz="1800" b="1" dirty="0" smtClean="0"/>
              <a:t>ت-تكفل </a:t>
            </a:r>
            <a:r>
              <a:rPr lang="ar-IQ" sz="1800" b="1" dirty="0"/>
              <a:t>الدولة حرية البحث العلمي وتشجع </a:t>
            </a:r>
            <a:r>
              <a:rPr lang="ar-IQ" sz="1800" b="1" dirty="0" err="1"/>
              <a:t>وتكافيء</a:t>
            </a:r>
            <a:r>
              <a:rPr lang="ar-IQ" sz="1800" b="1" dirty="0"/>
              <a:t> التفوق </a:t>
            </a:r>
            <a:r>
              <a:rPr lang="ar-IQ" sz="1800" b="1" dirty="0" smtClean="0"/>
              <a:t>والابداع.</a:t>
            </a:r>
            <a:endParaRPr lang="ar-IQ" sz="1800" dirty="0"/>
          </a:p>
        </p:txBody>
      </p:sp>
      <p:sp>
        <p:nvSpPr>
          <p:cNvPr id="3" name="عنصر نائب للمحتوى 2"/>
          <p:cNvSpPr>
            <a:spLocks noGrp="1"/>
          </p:cNvSpPr>
          <p:nvPr>
            <p:ph idx="1"/>
          </p:nvPr>
        </p:nvSpPr>
        <p:spPr>
          <a:xfrm>
            <a:off x="838200" y="1668162"/>
            <a:ext cx="10515600" cy="5189838"/>
          </a:xfrm>
        </p:spPr>
        <p:txBody>
          <a:bodyPr>
            <a:normAutofit lnSpcReduction="10000"/>
          </a:bodyPr>
          <a:lstStyle/>
          <a:p>
            <a:pPr marL="0" indent="0">
              <a:buNone/>
            </a:pPr>
            <a:r>
              <a:rPr lang="ar-IQ" sz="1800" b="1" dirty="0" smtClean="0"/>
              <a:t>10-المادة </a:t>
            </a:r>
            <a:r>
              <a:rPr lang="ar-IQ" sz="1800" b="1" dirty="0"/>
              <a:t>الثامنة والعشرون/ يستهدف التعليم رفع وتطوير المستوى الثقافي العامة وتنمية التفكير العلمي واذكاء روح البحث وتلبية متطلبات مناهج التطوير والانماء الاقتصادي والاجتماعي.</a:t>
            </a:r>
            <a:endParaRPr lang="en-US" sz="1800" dirty="0"/>
          </a:p>
          <a:p>
            <a:pPr marL="0" indent="0">
              <a:buNone/>
            </a:pPr>
            <a:r>
              <a:rPr lang="ar-IQ" sz="1800" b="1" dirty="0" smtClean="0"/>
              <a:t>11-المادة </a:t>
            </a:r>
            <a:r>
              <a:rPr lang="ar-IQ" sz="1800" b="1" dirty="0"/>
              <a:t>التاسعة والعشرون/ تعمل الدولة على توفير أسباب التمتع بالمنجزات المدنية الحديثة للجماهير الشعبية وتعميم المعطيات التقدمية للحضارة المعاصرة على المواطنين كافة.</a:t>
            </a:r>
            <a:endParaRPr lang="en-US" sz="1800" dirty="0"/>
          </a:p>
          <a:p>
            <a:pPr marL="0" indent="0">
              <a:buNone/>
            </a:pPr>
            <a:r>
              <a:rPr lang="ar-IQ" sz="1800" b="1" dirty="0" smtClean="0"/>
              <a:t>12-المادة </a:t>
            </a:r>
            <a:r>
              <a:rPr lang="ar-IQ" sz="1800" b="1" dirty="0"/>
              <a:t>الثلاثون/ </a:t>
            </a:r>
            <a:endParaRPr lang="ar-IQ" sz="1800" b="1" dirty="0" smtClean="0"/>
          </a:p>
          <a:p>
            <a:pPr marL="0" indent="0">
              <a:buNone/>
            </a:pPr>
            <a:r>
              <a:rPr lang="ar-IQ" sz="1800" b="1" dirty="0" smtClean="0"/>
              <a:t>أ-الوظيفة </a:t>
            </a:r>
            <a:r>
              <a:rPr lang="ar-IQ" sz="1800" b="1" dirty="0"/>
              <a:t>العامة امانة مقدسة وخدمة اجتماعية قوامها التزام المخلص الواعي بمصالح الجماهير وحقوقها وحرياتها وفقا </a:t>
            </a:r>
            <a:r>
              <a:rPr lang="ar-IQ" sz="1800" b="1" dirty="0" err="1"/>
              <a:t>لاحكام</a:t>
            </a:r>
            <a:r>
              <a:rPr lang="ar-IQ" sz="1800" b="1" dirty="0"/>
              <a:t> الدستور.</a:t>
            </a:r>
            <a:endParaRPr lang="en-US" sz="1800" dirty="0"/>
          </a:p>
          <a:p>
            <a:pPr marL="0" indent="0">
              <a:buNone/>
            </a:pPr>
            <a:r>
              <a:rPr lang="ar-IQ" sz="1800" b="1" dirty="0"/>
              <a:t>ب-المساواة في تولي الوظائف العامة يكفلها الدستور. </a:t>
            </a:r>
            <a:endParaRPr lang="ar-IQ" sz="1800" dirty="0" smtClean="0"/>
          </a:p>
          <a:p>
            <a:pPr marL="0" indent="0">
              <a:buNone/>
            </a:pPr>
            <a:r>
              <a:rPr lang="ar-IQ" sz="1800" b="1" dirty="0" smtClean="0"/>
              <a:t>13-المادة </a:t>
            </a:r>
            <a:r>
              <a:rPr lang="ar-IQ" sz="1800" b="1" dirty="0"/>
              <a:t>الحادية والثلاثون</a:t>
            </a:r>
            <a:r>
              <a:rPr lang="ar-IQ" sz="1800" b="1" dirty="0" smtClean="0"/>
              <a:t>/</a:t>
            </a:r>
          </a:p>
          <a:p>
            <a:pPr marL="0" indent="0">
              <a:buNone/>
            </a:pPr>
            <a:r>
              <a:rPr lang="ar-IQ" sz="1800" b="1" dirty="0" smtClean="0"/>
              <a:t>أ-الدفاع </a:t>
            </a:r>
            <a:r>
              <a:rPr lang="ar-IQ" sz="1800" b="1" dirty="0"/>
              <a:t>عن الوطن واجب مقدس وشرف للمواطن , وتكون خدمة العلم الزامية .وينظم بقانون طريقة أدائها.</a:t>
            </a:r>
            <a:endParaRPr lang="en-US" sz="1800" dirty="0"/>
          </a:p>
          <a:p>
            <a:pPr marL="0" indent="0">
              <a:buNone/>
            </a:pPr>
            <a:r>
              <a:rPr lang="ar-IQ" sz="1800" b="1" dirty="0"/>
              <a:t>ب-القوات المسلحة ملك للشعب وهي عدته في الحفاظ على امنه والدفاع عن استقلاله.</a:t>
            </a:r>
            <a:endParaRPr lang="en-US" sz="1800" dirty="0"/>
          </a:p>
          <a:p>
            <a:pPr marL="0" indent="0">
              <a:buNone/>
            </a:pPr>
            <a:r>
              <a:rPr lang="ar-IQ" sz="1800" b="1" dirty="0"/>
              <a:t>ت-تتولى الدولة وحدها انشاء القوات المسلحة ولا يجوز </a:t>
            </a:r>
            <a:r>
              <a:rPr lang="ar-IQ" sz="1800" b="1" dirty="0" err="1"/>
              <a:t>لاي</a:t>
            </a:r>
            <a:r>
              <a:rPr lang="ar-IQ" sz="1800" b="1" dirty="0"/>
              <a:t> هيئة او جماعة انشاء تشكيلات عسكرية او شبه عسكرية.</a:t>
            </a:r>
            <a:endParaRPr lang="en-US" sz="1800" dirty="0"/>
          </a:p>
          <a:p>
            <a:pPr marL="0" indent="0">
              <a:buNone/>
            </a:pPr>
            <a:r>
              <a:rPr lang="ar-IQ" sz="1800" b="1" dirty="0"/>
              <a:t>14-المادة الثانية والثلاثون/ </a:t>
            </a:r>
            <a:endParaRPr lang="ar-IQ" sz="1800" b="1" dirty="0" smtClean="0"/>
          </a:p>
          <a:p>
            <a:pPr marL="0" indent="0">
              <a:buNone/>
            </a:pPr>
            <a:r>
              <a:rPr lang="ar-IQ" sz="1800" b="1" dirty="0" smtClean="0"/>
              <a:t>أ-العمل </a:t>
            </a:r>
            <a:r>
              <a:rPr lang="ar-IQ" sz="1800" b="1" dirty="0"/>
              <a:t>حق تكفله الدولة توفره لكل مواطن قادر عليه .</a:t>
            </a:r>
            <a:endParaRPr lang="en-US" sz="1800" dirty="0"/>
          </a:p>
          <a:p>
            <a:pPr marL="0" indent="0">
              <a:buNone/>
            </a:pPr>
            <a:r>
              <a:rPr lang="ar-IQ" sz="1800" b="1" dirty="0"/>
              <a:t>ب-العمل شرف وواجب مقدس على كل مواطن قادر عليه تستلزمه ضرورة المشاركة في بناء المجتمع وحمايته وتطويره وازدهاره. </a:t>
            </a:r>
            <a:endParaRPr lang="en-US" sz="1800" dirty="0"/>
          </a:p>
          <a:p>
            <a:pPr marL="0" indent="0">
              <a:buNone/>
            </a:pPr>
            <a:r>
              <a:rPr lang="ar-IQ" sz="1800" b="1" dirty="0"/>
              <a:t>ت-تكفل الدولة تحسين ظروف العمل ورفع مستوى العيش والخبرة والثقافة. </a:t>
            </a:r>
            <a:endParaRPr lang="en-US" sz="1800" dirty="0"/>
          </a:p>
          <a:p>
            <a:endParaRPr lang="ar-IQ" sz="1600" dirty="0"/>
          </a:p>
        </p:txBody>
      </p:sp>
    </p:spTree>
    <p:extLst>
      <p:ext uri="{BB962C8B-B14F-4D97-AF65-F5344CB8AC3E}">
        <p14:creationId xmlns:p14="http://schemas.microsoft.com/office/powerpoint/2010/main" val="4196122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2458996"/>
          </a:xfrm>
        </p:spPr>
        <p:txBody>
          <a:bodyPr>
            <a:normAutofit/>
          </a:bodyPr>
          <a:lstStyle/>
          <a:p>
            <a:r>
              <a:rPr lang="ar-IQ" sz="1800" b="1" dirty="0"/>
              <a:t>15-المادة الثالثة والثلاثون/ تلتزم الدولة بحماية الصحة العامة عن طريق التوسع المستمر بالخدمات الطبية المجانية.</a:t>
            </a:r>
            <a:r>
              <a:rPr lang="en-US" sz="1800" dirty="0"/>
              <a:t/>
            </a:r>
            <a:br>
              <a:rPr lang="en-US" sz="1800" dirty="0"/>
            </a:br>
            <a:r>
              <a:rPr lang="ar-IQ" sz="1800" b="1" dirty="0"/>
              <a:t>16-المادة الرابعة والثلاثون/ </a:t>
            </a:r>
            <a:r>
              <a:rPr lang="ar-IQ" sz="1800" b="1" dirty="0" smtClean="0"/>
              <a:t/>
            </a:r>
            <a:br>
              <a:rPr lang="ar-IQ" sz="1800" b="1" dirty="0" smtClean="0"/>
            </a:br>
            <a:r>
              <a:rPr lang="ar-IQ" sz="1800" b="1" dirty="0" smtClean="0"/>
              <a:t>أ-تمنح </a:t>
            </a:r>
            <a:r>
              <a:rPr lang="ar-IQ" sz="1800" b="1" dirty="0"/>
              <a:t>الجمهورية العراقية حق اللجوء السياسي لجميع المناضلين المضطهدين في بلادهم .</a:t>
            </a:r>
            <a:r>
              <a:rPr lang="en-US" sz="1800" dirty="0"/>
              <a:t/>
            </a:r>
            <a:br>
              <a:rPr lang="en-US" sz="1800" dirty="0"/>
            </a:br>
            <a:r>
              <a:rPr lang="ar-IQ" sz="1800" b="1" dirty="0"/>
              <a:t>ب-</a:t>
            </a:r>
            <a:r>
              <a:rPr lang="ar-IQ" sz="1800" b="1" dirty="0" err="1"/>
              <a:t>لايجوز</a:t>
            </a:r>
            <a:r>
              <a:rPr lang="ar-IQ" sz="1800" b="1" dirty="0"/>
              <a:t> تسليم اللاجئين السياسيين.</a:t>
            </a:r>
            <a:r>
              <a:rPr lang="en-US" sz="1800" dirty="0"/>
              <a:t/>
            </a:r>
            <a:br>
              <a:rPr lang="en-US" sz="1800" dirty="0"/>
            </a:br>
            <a:r>
              <a:rPr lang="ar-IQ" sz="1800" b="1" dirty="0"/>
              <a:t>17-المادة الخامسة والثلاثون/ أداء الضرائب المالية واجب على كل مواطن </a:t>
            </a:r>
            <a:r>
              <a:rPr lang="ar-IQ" sz="1800" b="1" dirty="0" err="1"/>
              <a:t>ولاتفرض</a:t>
            </a:r>
            <a:r>
              <a:rPr lang="ar-IQ" sz="1800" b="1" dirty="0"/>
              <a:t> الضرائب المالية </a:t>
            </a:r>
            <a:r>
              <a:rPr lang="ar-IQ" sz="1800" b="1" dirty="0" err="1"/>
              <a:t>ولاتعدل</a:t>
            </a:r>
            <a:r>
              <a:rPr lang="ar-IQ" sz="1800" b="1" dirty="0"/>
              <a:t> </a:t>
            </a:r>
            <a:r>
              <a:rPr lang="ar-IQ" sz="1800" b="1" dirty="0" err="1"/>
              <a:t>ولاتجبى</a:t>
            </a:r>
            <a:r>
              <a:rPr lang="ar-IQ" sz="1800" b="1" dirty="0"/>
              <a:t> الا بقانون.</a:t>
            </a:r>
            <a:r>
              <a:rPr lang="en-US" sz="1800" dirty="0"/>
              <a:t/>
            </a:r>
            <a:br>
              <a:rPr lang="en-US" sz="1800" dirty="0"/>
            </a:br>
            <a:r>
              <a:rPr lang="ar-IQ" sz="1800" b="1" dirty="0"/>
              <a:t>18-المادة السادسة والثلاثون/ يحظر كل نشاط يتعارض مع اهداف الشعب المحددة في هذا الدستور.</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2088293"/>
            <a:ext cx="10515600" cy="4769706"/>
          </a:xfrm>
        </p:spPr>
        <p:txBody>
          <a:bodyPr>
            <a:normAutofit/>
          </a:bodyPr>
          <a:lstStyle/>
          <a:p>
            <a:r>
              <a:rPr lang="ar-IQ" sz="2400" b="1" u="sng" dirty="0"/>
              <a:t>مشروع دستور تموز1990م المؤقت :</a:t>
            </a:r>
            <a:endParaRPr lang="en-US" sz="2400" dirty="0"/>
          </a:p>
          <a:p>
            <a:r>
              <a:rPr lang="ar-IQ" sz="2000" b="1" dirty="0"/>
              <a:t>     </a:t>
            </a:r>
            <a:r>
              <a:rPr lang="ar-IQ" sz="1800" b="1" dirty="0"/>
              <a:t>هو ثالث دستور يصدر في حقبة حكم حزب البعث وهو دستور مؤقت تضمن خمسة أبواب و(60) مادة خصص الباب الثالث منه بعنوان (الحقوق والحريات العامة) وفيما يلي تفاصيل هذا الباب</a:t>
            </a:r>
            <a:r>
              <a:rPr lang="ar-IQ" sz="1800" b="1" dirty="0" smtClean="0"/>
              <a:t>:</a:t>
            </a:r>
            <a:endParaRPr lang="en-US" sz="1800" dirty="0"/>
          </a:p>
          <a:p>
            <a:r>
              <a:rPr lang="ar-IQ" sz="2400" b="1" u="sng" dirty="0" smtClean="0"/>
              <a:t>الباب </a:t>
            </a:r>
            <a:r>
              <a:rPr lang="ar-IQ" sz="2400" b="1" u="sng" dirty="0"/>
              <a:t>الثالث :الحقوق والحريات العامة:</a:t>
            </a:r>
            <a:endParaRPr lang="en-US" sz="2400" dirty="0"/>
          </a:p>
          <a:p>
            <a:r>
              <a:rPr lang="ar-IQ" sz="1800" b="1" dirty="0"/>
              <a:t>1-المادة الثامنة والثلاثون/ أ-المواطنون متساوون في الحقوق والواجبات امام القانون, ويتمتعون جميعهم بحمايته من غير تمييز .</a:t>
            </a:r>
            <a:endParaRPr lang="en-US" sz="1800" dirty="0"/>
          </a:p>
          <a:p>
            <a:r>
              <a:rPr lang="ar-IQ" sz="1800" b="1" dirty="0"/>
              <a:t>ب-تكافؤ الفرص مضمون لجميع المواطنين في حدود القانون.</a:t>
            </a:r>
            <a:endParaRPr lang="en-US" sz="1800" dirty="0"/>
          </a:p>
          <a:p>
            <a:r>
              <a:rPr lang="ar-IQ" sz="1800" b="1" dirty="0"/>
              <a:t>2-المادة التاسعة والثلاثون / المتهم بريء حتى تثبت ادانته في محاكمة قانونية .</a:t>
            </a:r>
            <a:endParaRPr lang="en-US" sz="1800" dirty="0"/>
          </a:p>
          <a:p>
            <a:r>
              <a:rPr lang="ar-IQ" sz="1800" b="1" dirty="0"/>
              <a:t>3-المادة الاربعون/ يضمن القانون للمتهم حق الدفاع اصالة ووكالة.</a:t>
            </a:r>
            <a:endParaRPr lang="en-US" sz="1800" dirty="0"/>
          </a:p>
          <a:p>
            <a:r>
              <a:rPr lang="ar-IQ" sz="1800" b="1" dirty="0"/>
              <a:t>4-المادة الحادية والاربعون/ كل شخص حكم عليه بجريمة , الحق في التعويض طبقا للقانون اذا ظهر بعد صدور الحكم البات فيها وقوع خطا جسيم في تحقيق العدالة.</a:t>
            </a:r>
            <a:endParaRPr lang="en-US" sz="1800" dirty="0"/>
          </a:p>
          <a:p>
            <a:r>
              <a:rPr lang="ar-IQ" sz="1800" b="1" dirty="0"/>
              <a:t>5-المادة الثانية والاربعون/ يعد جريمة كل اعتداء من موظف عام , او مكلف بخدمة عامة. على الحرية الشخصية او حرمة الحياة </a:t>
            </a:r>
            <a:r>
              <a:rPr lang="ar-IQ" sz="1800" b="1" dirty="0" smtClean="0"/>
              <a:t>.</a:t>
            </a:r>
          </a:p>
        </p:txBody>
      </p:sp>
    </p:spTree>
    <p:extLst>
      <p:ext uri="{BB962C8B-B14F-4D97-AF65-F5344CB8AC3E}">
        <p14:creationId xmlns:p14="http://schemas.microsoft.com/office/powerpoint/2010/main" val="894570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581665"/>
          </a:xfrm>
        </p:spPr>
        <p:txBody>
          <a:bodyPr>
            <a:noAutofit/>
          </a:bodyPr>
          <a:lstStyle/>
          <a:p>
            <a:r>
              <a:rPr lang="ar-IQ" sz="1800" b="1" dirty="0" smtClean="0"/>
              <a:t>6-المادة </a:t>
            </a:r>
            <a:r>
              <a:rPr lang="ar-IQ" sz="1800" b="1" dirty="0"/>
              <a:t>الثالثة والاربعون/ </a:t>
            </a:r>
            <a:r>
              <a:rPr lang="ar-IQ" sz="1800" b="1" dirty="0" smtClean="0"/>
              <a:t/>
            </a:r>
            <a:br>
              <a:rPr lang="ar-IQ" sz="1800" b="1" dirty="0" smtClean="0"/>
            </a:br>
            <a:r>
              <a:rPr lang="ar-IQ" sz="1800" b="1" dirty="0" smtClean="0"/>
              <a:t>أ-</a:t>
            </a:r>
            <a:r>
              <a:rPr lang="ar-IQ" sz="1800" b="1" dirty="0" err="1" smtClean="0"/>
              <a:t>لايجوز</a:t>
            </a:r>
            <a:r>
              <a:rPr lang="ar-IQ" sz="1800" b="1" dirty="0" smtClean="0"/>
              <a:t> </a:t>
            </a:r>
            <a:r>
              <a:rPr lang="ar-IQ" sz="1800" b="1" dirty="0"/>
              <a:t>حجز انسان او توقيفه او حبسه او سجنه الا بقرار صادر من جهة قضائية . او جهة مختصة , طبقا للقانون .</a:t>
            </a:r>
            <a:r>
              <a:rPr lang="en-US" sz="1800" dirty="0"/>
              <a:t/>
            </a:r>
            <a:br>
              <a:rPr lang="en-US" sz="1800" dirty="0"/>
            </a:br>
            <a:r>
              <a:rPr lang="ar-IQ" sz="1800" b="1" dirty="0"/>
              <a:t>ب-تتكفل الدولة بتعويض عادل للفرد عن الضرر الذي  يصيبه جراء مخالفة </a:t>
            </a:r>
            <a:r>
              <a:rPr lang="ar-IQ" sz="1800" b="1" dirty="0" err="1"/>
              <a:t>باحكام</a:t>
            </a:r>
            <a:r>
              <a:rPr lang="ar-IQ" sz="1800" b="1" dirty="0"/>
              <a:t> الفقرة (أولا) من هذه المادة .</a:t>
            </a:r>
            <a:r>
              <a:rPr lang="en-US" sz="1800" dirty="0"/>
              <a:t/>
            </a:r>
            <a:br>
              <a:rPr lang="en-US" sz="1800" dirty="0"/>
            </a:br>
            <a:r>
              <a:rPr lang="ar-IQ" sz="1800" b="1" dirty="0"/>
              <a:t>ت-يملك الشخص الذي يحجز او يوقف حق الاتصال </a:t>
            </a:r>
            <a:r>
              <a:rPr lang="ar-IQ" sz="1800" b="1" dirty="0" err="1"/>
              <a:t>باسرته</a:t>
            </a:r>
            <a:r>
              <a:rPr lang="ar-IQ" sz="1800" b="1" dirty="0"/>
              <a:t> ومحاميه.</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1346886"/>
            <a:ext cx="10515600" cy="5511114"/>
          </a:xfrm>
        </p:spPr>
        <p:txBody>
          <a:bodyPr>
            <a:normAutofit/>
          </a:bodyPr>
          <a:lstStyle/>
          <a:p>
            <a:r>
              <a:rPr lang="ar-IQ" sz="1800" b="1" dirty="0"/>
              <a:t>7-المادة الرابعة والاربعون / العقوبة شخصية.</a:t>
            </a:r>
            <a:endParaRPr lang="en-US" sz="1800" dirty="0"/>
          </a:p>
          <a:p>
            <a:r>
              <a:rPr lang="ar-IQ" sz="1800" b="1" dirty="0"/>
              <a:t>8-المادة الخامسة والاربعون/ </a:t>
            </a:r>
            <a:r>
              <a:rPr lang="ar-IQ" sz="1800" b="1" dirty="0" err="1"/>
              <a:t>لاجريمة</a:t>
            </a:r>
            <a:r>
              <a:rPr lang="ar-IQ" sz="1800" b="1" dirty="0"/>
              <a:t> ولا عقوبة الا بنص القانون . ولا تجوز العقوبة الا على الذي يعدله القانون وقت اقترافه الجريمة </a:t>
            </a:r>
            <a:r>
              <a:rPr lang="ar-IQ" sz="1800" b="1" dirty="0" err="1"/>
              <a:t>ولايجوز</a:t>
            </a:r>
            <a:r>
              <a:rPr lang="ar-IQ" sz="1800" b="1" dirty="0"/>
              <a:t> تطبيق عقوبة اشد من العقوبة المقررة قانونا وقت اقتراف الجريمة.</a:t>
            </a:r>
            <a:endParaRPr lang="en-US" sz="1800" dirty="0"/>
          </a:p>
          <a:p>
            <a:r>
              <a:rPr lang="ar-IQ" sz="1800" b="1" dirty="0"/>
              <a:t>9-المادة السادسة والاربعون/ حرمة الانسان وكرامته وشرفه مصونة , </a:t>
            </a:r>
            <a:r>
              <a:rPr lang="ar-IQ" sz="1800" b="1" dirty="0" err="1"/>
              <a:t>ولايجوز</a:t>
            </a:r>
            <a:r>
              <a:rPr lang="ar-IQ" sz="1800" b="1" dirty="0"/>
              <a:t> التعرض على نحو تعسفي او غير قانوني لخصوصيات احد او لشرفه او لسمعته.</a:t>
            </a:r>
            <a:endParaRPr lang="en-US" sz="1800" dirty="0"/>
          </a:p>
          <a:p>
            <a:r>
              <a:rPr lang="ar-IQ" sz="1800" b="1" dirty="0"/>
              <a:t>10-المادة السابعة والاربعون/ للمساكن حرمة </a:t>
            </a:r>
            <a:r>
              <a:rPr lang="ar-IQ" sz="1800" b="1" dirty="0" err="1"/>
              <a:t>ولايجوز</a:t>
            </a:r>
            <a:r>
              <a:rPr lang="ar-IQ" sz="1800" b="1" dirty="0"/>
              <a:t> دخولها او تفتيشها الا في الحدود والإجراءات التي يقرها القانون.</a:t>
            </a:r>
            <a:endParaRPr lang="en-US" sz="1800" dirty="0"/>
          </a:p>
          <a:p>
            <a:r>
              <a:rPr lang="ar-IQ" sz="1800" b="1" dirty="0"/>
              <a:t>11-المادة الثامنة والاربعون/ سرية المراسلات البريدية , والبرقية والهاتفية مكفولة ولا يجوز انتهاكها , الا لضروريات العدالة والامن في الحدود والإجراءات التي يقررها القانون.</a:t>
            </a:r>
            <a:endParaRPr lang="en-US" sz="1800" dirty="0"/>
          </a:p>
          <a:p>
            <a:r>
              <a:rPr lang="ar-IQ" sz="1800" b="1" dirty="0"/>
              <a:t>12-المادة التاسعة والاربعون/ المواطنون متساوون في تولي وظائف الدولة بموجب احكام القانون .</a:t>
            </a:r>
            <a:endParaRPr lang="en-US" sz="1800" dirty="0"/>
          </a:p>
          <a:p>
            <a:r>
              <a:rPr lang="ar-IQ" sz="1800" b="1" dirty="0"/>
              <a:t>13-المادة الخمسون/ العمل حق وواجب وشرف لكل مواطن , تستلزمه ضرورة المشاركة في بناء المجتمع وحمايته وتطويره وتسعى الدولة الى توفيرها ضمن عموم النشاط الاقتصادي , </a:t>
            </a:r>
            <a:r>
              <a:rPr lang="ar-IQ" sz="1800" b="1" dirty="0" err="1"/>
              <a:t>ولايجوز</a:t>
            </a:r>
            <a:r>
              <a:rPr lang="ar-IQ" sz="1800" b="1" dirty="0"/>
              <a:t>  اجبار احد على العمل الا بعوض.</a:t>
            </a:r>
            <a:endParaRPr lang="en-US" sz="1800" dirty="0"/>
          </a:p>
          <a:p>
            <a:r>
              <a:rPr lang="ar-IQ" sz="1800" b="1" dirty="0"/>
              <a:t>14-المادة </a:t>
            </a:r>
            <a:r>
              <a:rPr lang="ar-IQ" sz="1800" b="1" dirty="0" err="1"/>
              <a:t>االحادية</a:t>
            </a:r>
            <a:r>
              <a:rPr lang="ar-IQ" sz="1800" b="1" dirty="0"/>
              <a:t> والخمسون/ تكفل الدولة توفير الضمانات والرعاية الاجتماعية للمواطنين في حالات المرض او العجز </a:t>
            </a:r>
            <a:r>
              <a:rPr lang="ar-IQ" sz="1800" b="1" dirty="0" err="1"/>
              <a:t>ااو</a:t>
            </a:r>
            <a:r>
              <a:rPr lang="ar-IQ" sz="1800" b="1" dirty="0"/>
              <a:t> الشيخوخة بموجب احكام القانون.</a:t>
            </a:r>
            <a:endParaRPr lang="en-US" sz="1800" dirty="0"/>
          </a:p>
          <a:p>
            <a:r>
              <a:rPr lang="ar-IQ" sz="1800" b="1" dirty="0"/>
              <a:t>15-المادة الثانية والخمسون/ التجمع والتظاهر السلميان مكفولان في حدود مقتضيات حماية الامن او النظام العام, او حماية حقوق الاخرين وحرياتهم, ونظم القانون هذه الممارسة.</a:t>
            </a:r>
            <a:endParaRPr lang="en-US" sz="1800" dirty="0"/>
          </a:p>
          <a:p>
            <a:r>
              <a:rPr lang="ar-IQ" sz="1800" b="1" dirty="0"/>
              <a:t>16-المادة الثالثة والخمسون/ حرية الفكر والراي والتعبير عنه , وتلقيه بالوسائل الإعلامية والثقافية مضمونة وينظم القانون ممارسة هذه الحريات .</a:t>
            </a:r>
            <a:endParaRPr lang="en-US" sz="1800" dirty="0"/>
          </a:p>
          <a:p>
            <a:endParaRPr lang="ar-IQ" sz="1800" dirty="0"/>
          </a:p>
        </p:txBody>
      </p:sp>
    </p:spTree>
    <p:extLst>
      <p:ext uri="{BB962C8B-B14F-4D97-AF65-F5344CB8AC3E}">
        <p14:creationId xmlns:p14="http://schemas.microsoft.com/office/powerpoint/2010/main" val="208414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2619632"/>
          </a:xfrm>
        </p:spPr>
        <p:txBody>
          <a:bodyPr>
            <a:normAutofit/>
          </a:bodyPr>
          <a:lstStyle/>
          <a:p>
            <a:r>
              <a:rPr lang="ar-IQ" sz="1800" b="1" dirty="0"/>
              <a:t>17-المادة الرابعة والخمسون/ حرية الصحافة والطباعة والنشر مضمونة وينظم القانون ممارسة هذه الحرية , ولا تفرض الرقابة على الصحف والمصنفات الا بموجب احكام القانون</a:t>
            </a:r>
            <a:r>
              <a:rPr lang="ar-IQ" sz="1800" b="1" dirty="0" smtClean="0"/>
              <a:t>.</a:t>
            </a:r>
            <a:br>
              <a:rPr lang="ar-IQ" sz="1800" b="1" dirty="0" smtClean="0"/>
            </a:br>
            <a:r>
              <a:rPr lang="en-US" sz="1800" dirty="0"/>
              <a:t/>
            </a:r>
            <a:br>
              <a:rPr lang="en-US" sz="1800" dirty="0"/>
            </a:br>
            <a:r>
              <a:rPr lang="ar-IQ" sz="1800" b="1" dirty="0"/>
              <a:t>18-المادة الخامسة والخمسون / تمارس وسائل الاعلام رسالتها بحرية ومسؤولية بموجب </a:t>
            </a:r>
            <a:r>
              <a:rPr lang="ar-IQ" sz="1800" b="1" dirty="0" err="1"/>
              <a:t>مباديء</a:t>
            </a:r>
            <a:r>
              <a:rPr lang="ar-IQ" sz="1800" b="1" dirty="0"/>
              <a:t> الدستور وتعبيرا عن اتجاهات الراي العام , واسهاما في اعلامه وتوجيهه , والحفاظ على الحريات </a:t>
            </a:r>
            <a:r>
              <a:rPr lang="ar-IQ" sz="1800" b="1" dirty="0" err="1"/>
              <a:t>وتاكيد</a:t>
            </a:r>
            <a:r>
              <a:rPr lang="ar-IQ" sz="1800" b="1" dirty="0"/>
              <a:t> الحقوق والواجبات , مع مراعاة الاحترام الواجب لما عبرت عنه المادة (82) من الدستور , وعن المساس بحرمة الحياة الخاصة </a:t>
            </a:r>
            <a:r>
              <a:rPr lang="ar-IQ" sz="1800" b="1" dirty="0" err="1"/>
              <a:t>للافراد</a:t>
            </a:r>
            <a:r>
              <a:rPr lang="ar-IQ" sz="1800" b="1" dirty="0"/>
              <a:t> في اطار الاسس الأخلاقية التي يقوم عليها المجتمع </a:t>
            </a:r>
            <a:r>
              <a:rPr lang="ar-IQ" sz="1800" b="1" dirty="0" err="1"/>
              <a:t>ومباديء</a:t>
            </a:r>
            <a:r>
              <a:rPr lang="ar-IQ" sz="1800" b="1" dirty="0"/>
              <a:t> ثورة 17-30 تموز العظيمة والقيم السامية التي ولدت عن قادسية صدام المجيدة وفي مقدمتها الاستشهاد والفداء والتضحية</a:t>
            </a:r>
            <a:r>
              <a:rPr lang="ar-IQ" sz="1800" b="1" dirty="0" smtClean="0"/>
              <a:t>.</a:t>
            </a:r>
            <a:br>
              <a:rPr lang="ar-IQ" sz="1800" b="1" dirty="0" smtClean="0"/>
            </a:br>
            <a:r>
              <a:rPr lang="en-US" sz="1800" dirty="0"/>
              <a:t/>
            </a:r>
            <a:br>
              <a:rPr lang="en-US" sz="1800" dirty="0"/>
            </a:br>
            <a:r>
              <a:rPr lang="ar-IQ" sz="1800" b="1" dirty="0"/>
              <a:t>19-المادة السادسة والخمسون/ تأسيس الأحزاب السياسية .</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2619632"/>
            <a:ext cx="10515600" cy="4238368"/>
          </a:xfrm>
        </p:spPr>
        <p:txBody>
          <a:bodyPr>
            <a:normAutofit/>
          </a:bodyPr>
          <a:lstStyle/>
          <a:p>
            <a:r>
              <a:rPr lang="ar-IQ" sz="2400" b="1" u="sng" dirty="0"/>
              <a:t> قانون إدارة الدولة الانتقالي المؤقت سنة 2004م:</a:t>
            </a:r>
            <a:endParaRPr lang="en-US" sz="2400" dirty="0"/>
          </a:p>
          <a:p>
            <a:r>
              <a:rPr lang="ar-IQ" sz="1800" b="1" dirty="0"/>
              <a:t>     سن هذا القانون بعد الاحتلال الأمريكي للعراق بتاريخ 8  أذار 2004 م وهو قانون مؤقت لفترة انتقالية لحين سن دستور دائم للبلاد وتضمن هذا القانون تسعة أبواب احتوت على (62)   مادة وكان الباب الثاني قد خصص للحقوق الأساسية وفيما يلي تفاصيل هذا </a:t>
            </a:r>
            <a:r>
              <a:rPr lang="ar-IQ" sz="1800" b="1" dirty="0" smtClean="0"/>
              <a:t>الباب:</a:t>
            </a:r>
          </a:p>
          <a:p>
            <a:r>
              <a:rPr lang="ar-IQ" sz="1800" b="1" dirty="0" smtClean="0"/>
              <a:t>1-المادة </a:t>
            </a:r>
            <a:r>
              <a:rPr lang="ar-IQ" sz="1800" b="1" dirty="0"/>
              <a:t>العاشرة/ تعبيرا عن سيادة الشعب العراقي وارادته الحرة يقوم ممثليه بتشكيل الهياكل الحكومية لدولة العراق , وعلى الحكومة العراقية الانتقالية وحكومات الأقاليم والمحافظات والبلديات والإدارات المحلية ان تحترم حقوق الشعب العراقي بما فيها الحقوق المذكورة في هذا الباب</a:t>
            </a:r>
            <a:r>
              <a:rPr lang="ar-IQ" sz="1800" b="1" dirty="0" smtClean="0"/>
              <a:t>.</a:t>
            </a:r>
            <a:endParaRPr lang="en-US" sz="1800" dirty="0"/>
          </a:p>
          <a:p>
            <a:r>
              <a:rPr lang="ar-IQ" sz="1800" b="1" dirty="0"/>
              <a:t>2-المادة الحادية عشرة/ </a:t>
            </a:r>
            <a:endParaRPr lang="ar-IQ" sz="1800" b="1" dirty="0" smtClean="0"/>
          </a:p>
          <a:p>
            <a:r>
              <a:rPr lang="ar-IQ" sz="1800" b="1" dirty="0" smtClean="0"/>
              <a:t>أ-كل </a:t>
            </a:r>
            <a:r>
              <a:rPr lang="ar-IQ" sz="1800" b="1" dirty="0"/>
              <a:t>من يحمل الجنسية العراقية يعد مواطنا عراقيا وتعطيه مواطنته كافة الحقوق والواجبات الذي ينص عليها هذا القانون.</a:t>
            </a:r>
            <a:endParaRPr lang="en-US" sz="1800" dirty="0"/>
          </a:p>
          <a:p>
            <a:r>
              <a:rPr lang="ar-IQ" sz="1800" b="1" dirty="0"/>
              <a:t>ب-</a:t>
            </a:r>
            <a:r>
              <a:rPr lang="ar-IQ" sz="1800" b="1" dirty="0" err="1"/>
              <a:t>لايجوز</a:t>
            </a:r>
            <a:r>
              <a:rPr lang="ar-IQ" sz="1800" b="1" dirty="0"/>
              <a:t> اسقاط الجنسية العراقية عن العراقي </a:t>
            </a:r>
            <a:r>
              <a:rPr lang="ar-IQ" sz="1800" b="1" dirty="0" err="1"/>
              <a:t>ولايجوز</a:t>
            </a:r>
            <a:r>
              <a:rPr lang="ar-IQ" sz="1800" b="1" dirty="0"/>
              <a:t> نفيه.</a:t>
            </a:r>
            <a:endParaRPr lang="en-US" sz="1800" dirty="0"/>
          </a:p>
          <a:p>
            <a:r>
              <a:rPr lang="ar-IQ" sz="1800" b="1" dirty="0"/>
              <a:t>ت-يحق للعراقي ان يحمل اكثر من جنسية واحدة.</a:t>
            </a:r>
            <a:endParaRPr lang="en-US" sz="1800" dirty="0"/>
          </a:p>
          <a:p>
            <a:r>
              <a:rPr lang="ar-IQ" sz="1800" b="1" dirty="0"/>
              <a:t>ث-يحق للعراقي ممن اسقطت عنه الجنسية </a:t>
            </a:r>
            <a:r>
              <a:rPr lang="ar-IQ" sz="1800" b="1" dirty="0" err="1"/>
              <a:t>لاسباب</a:t>
            </a:r>
            <a:r>
              <a:rPr lang="ar-IQ" sz="1800" b="1" dirty="0"/>
              <a:t> دينية او عنصرية او طائفية ان يستعيدها.</a:t>
            </a:r>
            <a:endParaRPr lang="en-US" sz="1800" dirty="0"/>
          </a:p>
          <a:p>
            <a:endParaRPr lang="ar-IQ" sz="1800" dirty="0"/>
          </a:p>
        </p:txBody>
      </p:sp>
    </p:spTree>
    <p:extLst>
      <p:ext uri="{BB962C8B-B14F-4D97-AF65-F5344CB8AC3E}">
        <p14:creationId xmlns:p14="http://schemas.microsoft.com/office/powerpoint/2010/main" val="2839039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210961"/>
          </a:xfrm>
        </p:spPr>
        <p:txBody>
          <a:bodyPr>
            <a:noAutofit/>
          </a:bodyPr>
          <a:lstStyle/>
          <a:p>
            <a:r>
              <a:rPr lang="ar-IQ" sz="1800" b="1" dirty="0"/>
              <a:t>ج-يلغى قرار مجلس قيادة الثورة المنحل ويعد كل من اسقطت عنه الجنسية العراقية عراقيا</a:t>
            </a:r>
            <a:r>
              <a:rPr lang="ar-IQ" sz="1800" b="1" dirty="0" smtClean="0"/>
              <a:t>.</a:t>
            </a:r>
            <a:r>
              <a:rPr lang="en-US" sz="1800" dirty="0"/>
              <a:t/>
            </a:r>
            <a:br>
              <a:rPr lang="en-US" sz="1800" dirty="0"/>
            </a:br>
            <a:r>
              <a:rPr lang="ar-IQ" sz="1800" b="1" dirty="0"/>
              <a:t>ح-على الجمعية الوطنية اصدار القوانين الخاصة بالجنسية والتجنس والمتصفة مع احكام هذا القانون</a:t>
            </a:r>
            <a:r>
              <a:rPr lang="ar-IQ" sz="1800" b="1" dirty="0" smtClean="0"/>
              <a:t>.</a:t>
            </a:r>
            <a:r>
              <a:rPr lang="en-US" sz="1800" dirty="0"/>
              <a:t/>
            </a:r>
            <a:br>
              <a:rPr lang="en-US" sz="1800" dirty="0"/>
            </a:br>
            <a:r>
              <a:rPr lang="ar-IQ" sz="1800" b="1" dirty="0"/>
              <a:t>خ-تنظر المحاكم في كل المنازعات التي تنشا عن تطبيق الاحكام الخاصة بالجنسية.</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1062681"/>
            <a:ext cx="10515600" cy="5793904"/>
          </a:xfrm>
        </p:spPr>
        <p:txBody>
          <a:bodyPr>
            <a:normAutofit lnSpcReduction="10000"/>
          </a:bodyPr>
          <a:lstStyle/>
          <a:p>
            <a:r>
              <a:rPr lang="ar-IQ" sz="1800" b="1" dirty="0"/>
              <a:t>3-المادة الثانية عشرة/ العراقيون كافة متساوون في حقوقهم بصرف النظر عن الجنس او الراي او المعتقد او القومية او الدين او المذهب او الأصل وهم سواء امام القانون.</a:t>
            </a:r>
            <a:endParaRPr lang="en-US" sz="1800" dirty="0"/>
          </a:p>
          <a:p>
            <a:r>
              <a:rPr lang="ar-IQ" sz="1800" b="1" dirty="0"/>
              <a:t>4-المادة الثالثة عشرة/ </a:t>
            </a:r>
            <a:endParaRPr lang="ar-IQ" sz="1800" b="1" dirty="0" smtClean="0"/>
          </a:p>
          <a:p>
            <a:r>
              <a:rPr lang="ar-IQ" sz="1800" b="1" dirty="0" smtClean="0"/>
              <a:t>أ-الحريات </a:t>
            </a:r>
            <a:r>
              <a:rPr lang="ar-IQ" sz="1800" b="1" dirty="0"/>
              <a:t>العامة والخاصة مصانة.</a:t>
            </a:r>
            <a:endParaRPr lang="en-US" sz="1800" dirty="0"/>
          </a:p>
          <a:p>
            <a:r>
              <a:rPr lang="ar-IQ" sz="1800" b="1" dirty="0"/>
              <a:t>ب-الحق بحرية التعبير مصان.</a:t>
            </a:r>
            <a:endParaRPr lang="en-US" sz="1800" dirty="0"/>
          </a:p>
          <a:p>
            <a:r>
              <a:rPr lang="ar-IQ" sz="1800" b="1" dirty="0"/>
              <a:t>ت-ان الحق بحرية الاجتماع السلمي وبحرية الانتماء في جمعيات هو حق مضمون.</a:t>
            </a:r>
            <a:endParaRPr lang="en-US" sz="1800" dirty="0"/>
          </a:p>
          <a:p>
            <a:r>
              <a:rPr lang="ar-IQ" sz="1800" b="1" dirty="0"/>
              <a:t>ث-للعراقي الحق بحرية التنقل في انحاء العراق كافة.</a:t>
            </a:r>
            <a:endParaRPr lang="en-US" sz="1800" dirty="0"/>
          </a:p>
          <a:p>
            <a:r>
              <a:rPr lang="ar-IQ" sz="1800" b="1" dirty="0"/>
              <a:t>ج-للعراقي الحق في التظاهر والاضراب سلميا وفقا للقانون.</a:t>
            </a:r>
            <a:endParaRPr lang="en-US" sz="1800" dirty="0"/>
          </a:p>
          <a:p>
            <a:r>
              <a:rPr lang="ar-IQ" sz="1800" b="1" dirty="0"/>
              <a:t>ح-للعراقي الحق بحرية الفكر والضمير والعقيدة الدينية وممارسة شعائرها ويحرم الاكراه </a:t>
            </a:r>
            <a:r>
              <a:rPr lang="ar-IQ" sz="1800" b="1" dirty="0" err="1"/>
              <a:t>بشانها</a:t>
            </a:r>
            <a:r>
              <a:rPr lang="ar-IQ" sz="1800" b="1" dirty="0"/>
              <a:t>.</a:t>
            </a:r>
            <a:endParaRPr lang="en-US" sz="1800" dirty="0"/>
          </a:p>
          <a:p>
            <a:r>
              <a:rPr lang="ar-IQ" sz="1800" b="1" dirty="0"/>
              <a:t>خ-تحرم العبودية وتجارة العبيد والعمل القسري والخدمة الاجبارية (اعمال السخرة).</a:t>
            </a:r>
            <a:endParaRPr lang="en-US" sz="1800" dirty="0"/>
          </a:p>
          <a:p>
            <a:r>
              <a:rPr lang="ar-IQ" sz="1800" b="1" dirty="0"/>
              <a:t>د-للعراقي الحق بخصوصية حياته الخاصة.</a:t>
            </a:r>
            <a:endParaRPr lang="en-US" sz="1800" dirty="0"/>
          </a:p>
          <a:p>
            <a:r>
              <a:rPr lang="ar-IQ" sz="1800" b="1" dirty="0"/>
              <a:t>5-المادة الرابعة عشرة/ للفرد الحق </a:t>
            </a:r>
            <a:r>
              <a:rPr lang="ar-IQ" sz="1800" b="1" dirty="0" err="1"/>
              <a:t>بالامن</a:t>
            </a:r>
            <a:r>
              <a:rPr lang="ar-IQ" sz="1800" b="1" dirty="0"/>
              <a:t> والتعليم والعناية الصحية والضمان الاجتماعي وتوفر فرص العمل.</a:t>
            </a:r>
            <a:endParaRPr lang="en-US" sz="1800" dirty="0"/>
          </a:p>
          <a:p>
            <a:r>
              <a:rPr lang="ar-IQ" sz="1800" b="1" dirty="0"/>
              <a:t>6-المادة الخامسة عشرة/ </a:t>
            </a:r>
            <a:endParaRPr lang="ar-IQ" sz="1800" b="1" dirty="0" smtClean="0"/>
          </a:p>
          <a:p>
            <a:r>
              <a:rPr lang="ar-IQ" sz="1800" b="1" dirty="0" smtClean="0"/>
              <a:t>أ-</a:t>
            </a:r>
            <a:r>
              <a:rPr lang="ar-IQ" sz="1800" b="1" dirty="0" err="1" smtClean="0"/>
              <a:t>لاجريمة</a:t>
            </a:r>
            <a:r>
              <a:rPr lang="ar-IQ" sz="1800" b="1" dirty="0" smtClean="0"/>
              <a:t> </a:t>
            </a:r>
            <a:r>
              <a:rPr lang="ar-IQ" sz="1800" b="1" dirty="0"/>
              <a:t>ولا عقوبة الا بقانون ساري المفعول عند ارتكاب الجريمة.</a:t>
            </a:r>
            <a:endParaRPr lang="en-US" sz="1800" dirty="0"/>
          </a:p>
          <a:p>
            <a:r>
              <a:rPr lang="ar-IQ" sz="1800" b="1" dirty="0"/>
              <a:t>ب-</a:t>
            </a:r>
            <a:r>
              <a:rPr lang="ar-IQ" sz="1800" b="1" dirty="0" err="1"/>
              <a:t>لايجوز</a:t>
            </a:r>
            <a:r>
              <a:rPr lang="ar-IQ" sz="1800" b="1" dirty="0"/>
              <a:t> انتهاك حرمة المساكن الخاصة من قبل الشرطة او المحققين او السلطات </a:t>
            </a:r>
            <a:r>
              <a:rPr lang="ar-IQ" sz="1800" b="1" dirty="0" err="1"/>
              <a:t>الحكوميةالاخرى</a:t>
            </a:r>
            <a:r>
              <a:rPr lang="ar-IQ" sz="1800" b="1" dirty="0"/>
              <a:t>.</a:t>
            </a:r>
            <a:endParaRPr lang="en-US" sz="1800" dirty="0"/>
          </a:p>
          <a:p>
            <a:r>
              <a:rPr lang="ar-IQ" sz="1800" b="1" dirty="0"/>
              <a:t>ت-</a:t>
            </a:r>
            <a:r>
              <a:rPr lang="ar-IQ" sz="1800" b="1" dirty="0" err="1"/>
              <a:t>لايجوز</a:t>
            </a:r>
            <a:r>
              <a:rPr lang="ar-IQ" sz="1800" b="1" dirty="0"/>
              <a:t> اعتقال احد او حجزه خلافا للقانون.</a:t>
            </a:r>
            <a:endParaRPr lang="en-US" sz="1800" dirty="0"/>
          </a:p>
          <a:p>
            <a:r>
              <a:rPr lang="ar-IQ" sz="1800" b="1" dirty="0"/>
              <a:t>ث-يضمن للجميع الحق بمحاكمة عادلة وعلنية في محكمة مستقلة.</a:t>
            </a:r>
            <a:endParaRPr lang="en-US" sz="1800" dirty="0"/>
          </a:p>
          <a:p>
            <a:endParaRPr lang="ar-IQ" sz="1800" dirty="0"/>
          </a:p>
        </p:txBody>
      </p:sp>
    </p:spTree>
    <p:extLst>
      <p:ext uri="{BB962C8B-B14F-4D97-AF65-F5344CB8AC3E}">
        <p14:creationId xmlns:p14="http://schemas.microsoft.com/office/powerpoint/2010/main" val="1690589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890584"/>
          </a:xfrm>
        </p:spPr>
        <p:txBody>
          <a:bodyPr>
            <a:normAutofit/>
          </a:bodyPr>
          <a:lstStyle/>
          <a:p>
            <a:r>
              <a:rPr lang="ar-IQ" sz="1800" b="1" dirty="0" smtClean="0"/>
              <a:t>ج-المتهم بريء حتى تثبت ادانته بموجب القانون .</a:t>
            </a:r>
            <a:r>
              <a:rPr lang="en-US" sz="1800" dirty="0" smtClean="0"/>
              <a:t/>
            </a:r>
            <a:br>
              <a:rPr lang="en-US" sz="1800" dirty="0" smtClean="0"/>
            </a:br>
            <a:r>
              <a:rPr lang="ar-IQ" sz="1800" b="1" dirty="0" smtClean="0"/>
              <a:t>ح-ان الحق بمحاكمة عادلة وسريعة وعلنية حق مضمون .</a:t>
            </a:r>
            <a:r>
              <a:rPr lang="en-US" sz="1800" dirty="0" smtClean="0"/>
              <a:t/>
            </a:r>
            <a:br>
              <a:rPr lang="en-US" sz="1800" dirty="0" smtClean="0"/>
            </a:br>
            <a:r>
              <a:rPr lang="ar-IQ" sz="1800" b="1" dirty="0" smtClean="0"/>
              <a:t>خ-لكل شخص حرم من حريته بالتوقيف او الاعتقال حق الرجوع الى محكمة لكي تفصل دون ابطاء في قانونية توقيفه او اعتقاله.</a:t>
            </a:r>
            <a:r>
              <a:rPr lang="en-US" sz="1800" dirty="0" smtClean="0"/>
              <a:t/>
            </a:r>
            <a:br>
              <a:rPr lang="en-US" sz="1800" dirty="0" smtClean="0"/>
            </a:br>
            <a:r>
              <a:rPr lang="ar-IQ" sz="1800" b="1" dirty="0"/>
              <a:t>د</a:t>
            </a:r>
            <a:r>
              <a:rPr lang="ar-IQ" sz="1800" b="1" dirty="0" smtClean="0"/>
              <a:t>-</a:t>
            </a:r>
            <a:r>
              <a:rPr lang="ar-IQ" sz="1800" b="1" dirty="0" err="1" smtClean="0"/>
              <a:t>لايجوز</a:t>
            </a:r>
            <a:r>
              <a:rPr lang="ar-IQ" sz="1800" b="1" dirty="0" smtClean="0"/>
              <a:t> محاكمة المتهم بالتهمة ذاتها مرة أخرى بعد تبرئته منها.</a:t>
            </a:r>
            <a:r>
              <a:rPr lang="en-US" sz="1800" dirty="0" smtClean="0"/>
              <a:t/>
            </a:r>
            <a:br>
              <a:rPr lang="en-US" sz="1800" dirty="0" smtClean="0"/>
            </a:br>
            <a:r>
              <a:rPr lang="ar-IQ" sz="1800" b="1" dirty="0"/>
              <a:t>ذ</a:t>
            </a:r>
            <a:r>
              <a:rPr lang="ar-IQ" sz="1800" b="1" dirty="0" smtClean="0"/>
              <a:t>-</a:t>
            </a:r>
            <a:r>
              <a:rPr lang="ar-IQ" sz="1800" b="1" dirty="0" err="1" smtClean="0"/>
              <a:t>لايجوز</a:t>
            </a:r>
            <a:r>
              <a:rPr lang="ar-IQ" sz="1800" b="1" dirty="0" smtClean="0"/>
              <a:t> محاكمة المدني امام محكمة عسكرية .</a:t>
            </a:r>
            <a:r>
              <a:rPr lang="en-US" sz="1800" dirty="0" smtClean="0"/>
              <a:t/>
            </a:r>
            <a:br>
              <a:rPr lang="en-US" sz="1800" dirty="0" smtClean="0"/>
            </a:br>
            <a:r>
              <a:rPr lang="ar-IQ" sz="1800" b="1" dirty="0"/>
              <a:t>ر</a:t>
            </a:r>
            <a:r>
              <a:rPr lang="ar-IQ" sz="1800" b="1" dirty="0" smtClean="0"/>
              <a:t>-يحرم التعذيب بكل اشكاله الجسدية منه والنفسية.</a:t>
            </a:r>
            <a:r>
              <a:rPr lang="en-US" sz="1600" dirty="0" smtClean="0"/>
              <a:t/>
            </a:r>
            <a:br>
              <a:rPr lang="en-US" sz="1600" dirty="0" smtClean="0"/>
            </a:br>
            <a:endParaRPr lang="ar-IQ" sz="1600" dirty="0"/>
          </a:p>
        </p:txBody>
      </p:sp>
      <p:sp>
        <p:nvSpPr>
          <p:cNvPr id="3" name="عنصر نائب للمحتوى 2"/>
          <p:cNvSpPr>
            <a:spLocks noGrp="1"/>
          </p:cNvSpPr>
          <p:nvPr>
            <p:ph idx="1"/>
          </p:nvPr>
        </p:nvSpPr>
        <p:spPr>
          <a:xfrm>
            <a:off x="838200" y="1779372"/>
            <a:ext cx="10515600" cy="5078627"/>
          </a:xfrm>
        </p:spPr>
        <p:txBody>
          <a:bodyPr>
            <a:normAutofit/>
          </a:bodyPr>
          <a:lstStyle/>
          <a:p>
            <a:r>
              <a:rPr lang="ar-IQ" sz="1800" b="1" dirty="0"/>
              <a:t>7-المادة السادسة عشرة/ </a:t>
            </a:r>
            <a:endParaRPr lang="ar-IQ" sz="1800" b="1" dirty="0" smtClean="0"/>
          </a:p>
          <a:p>
            <a:r>
              <a:rPr lang="ar-IQ" sz="1800" b="1" dirty="0" smtClean="0"/>
              <a:t>أ-</a:t>
            </a:r>
            <a:r>
              <a:rPr lang="ar-IQ" sz="1800" b="1" dirty="0" err="1" smtClean="0"/>
              <a:t>للاموال</a:t>
            </a:r>
            <a:r>
              <a:rPr lang="ar-IQ" sz="1800" b="1" dirty="0" smtClean="0"/>
              <a:t> </a:t>
            </a:r>
            <a:r>
              <a:rPr lang="ar-IQ" sz="1800" b="1" dirty="0"/>
              <a:t>العامة حرمة وحمايتها واجب على كل مواطن.</a:t>
            </a:r>
            <a:endParaRPr lang="en-US" sz="1800" dirty="0"/>
          </a:p>
          <a:p>
            <a:r>
              <a:rPr lang="ar-IQ" sz="1800" b="1" dirty="0"/>
              <a:t>ب-الملكية الخاصة مصونة فلا يمنع احد من التصرف في ملكه الا في حدود القانون.</a:t>
            </a:r>
            <a:endParaRPr lang="en-US" sz="1800" dirty="0"/>
          </a:p>
          <a:p>
            <a:r>
              <a:rPr lang="ar-IQ" sz="1800" b="1" dirty="0"/>
              <a:t>ت-للمواطن العراقي الحق الكامل غير المشروط بالتملك في كافة انحاء العراق بلا قيود .</a:t>
            </a:r>
            <a:endParaRPr lang="en-US" sz="1800" dirty="0"/>
          </a:p>
          <a:p>
            <a:r>
              <a:rPr lang="ar-IQ" sz="1800" b="1" dirty="0"/>
              <a:t>8-المادة السابعة عشرة / </a:t>
            </a:r>
            <a:r>
              <a:rPr lang="ar-IQ" sz="1800" b="1" dirty="0" err="1"/>
              <a:t>لايجوز</a:t>
            </a:r>
            <a:r>
              <a:rPr lang="ar-IQ" sz="1800" b="1" dirty="0"/>
              <a:t> حيازة او حمل السلاح او شرائه او بيعه الا </a:t>
            </a:r>
            <a:r>
              <a:rPr lang="ar-IQ" sz="1800" b="1" dirty="0" err="1"/>
              <a:t>باجازة</a:t>
            </a:r>
            <a:r>
              <a:rPr lang="ar-IQ" sz="1800" b="1" dirty="0"/>
              <a:t> تصدر وفقا للقانون.</a:t>
            </a:r>
            <a:endParaRPr lang="en-US" sz="1800" dirty="0"/>
          </a:p>
          <a:p>
            <a:r>
              <a:rPr lang="ar-IQ" sz="1800" b="1" dirty="0"/>
              <a:t>9-المادة الثامنة عشرة/ </a:t>
            </a:r>
            <a:r>
              <a:rPr lang="ar-IQ" sz="1800" b="1" dirty="0" err="1"/>
              <a:t>لاضريبة</a:t>
            </a:r>
            <a:r>
              <a:rPr lang="ar-IQ" sz="1800" b="1" dirty="0"/>
              <a:t> ولا رسم الا بقانون .</a:t>
            </a:r>
            <a:endParaRPr lang="en-US" sz="1800" dirty="0"/>
          </a:p>
          <a:p>
            <a:r>
              <a:rPr lang="ar-IQ" sz="1800" b="1" dirty="0"/>
              <a:t>10-المادة التاسعة عشرة/ </a:t>
            </a:r>
            <a:r>
              <a:rPr lang="ar-IQ" sz="1800" b="1" dirty="0" err="1"/>
              <a:t>لايجوز</a:t>
            </a:r>
            <a:r>
              <a:rPr lang="ar-IQ" sz="1800" b="1" dirty="0"/>
              <a:t> تسليم </a:t>
            </a:r>
            <a:r>
              <a:rPr lang="ar-IQ" sz="1800" b="1" dirty="0" err="1"/>
              <a:t>اللاجيء</a:t>
            </a:r>
            <a:r>
              <a:rPr lang="ar-IQ" sz="1800" b="1" dirty="0"/>
              <a:t> السياسي الذي منح حق اللجوء وفقا لقانون نافذ , </a:t>
            </a:r>
            <a:r>
              <a:rPr lang="ar-IQ" sz="1800" b="1" dirty="0" err="1"/>
              <a:t>ولايجوز</a:t>
            </a:r>
            <a:r>
              <a:rPr lang="ar-IQ" sz="1800" b="1" dirty="0"/>
              <a:t> اعادته قسرا الى البلد الذي فر منه.</a:t>
            </a:r>
            <a:endParaRPr lang="en-US" sz="1800" dirty="0"/>
          </a:p>
          <a:p>
            <a:r>
              <a:rPr lang="ar-IQ" sz="1800" b="1" dirty="0"/>
              <a:t>11-المادة العشرون</a:t>
            </a:r>
            <a:r>
              <a:rPr lang="ar-IQ" sz="1800" b="1" dirty="0" smtClean="0"/>
              <a:t>/</a:t>
            </a:r>
          </a:p>
          <a:p>
            <a:r>
              <a:rPr lang="ar-IQ" sz="1800" b="1" dirty="0" smtClean="0"/>
              <a:t> </a:t>
            </a:r>
            <a:r>
              <a:rPr lang="ar-IQ" sz="1800" b="1" dirty="0"/>
              <a:t>أ-لكل عراقي تتوفر فيه الشروط المنصوص عليها في قانون الانتخاب ان يرشح نفسه للانتخابات ويدلي بصوته بسرية في انتخابات حرة مفتوحة , عادلة, تنافسية ودورية. </a:t>
            </a:r>
            <a:endParaRPr lang="en-US" sz="1800" dirty="0"/>
          </a:p>
          <a:p>
            <a:r>
              <a:rPr lang="ar-IQ" sz="1800" b="1" dirty="0"/>
              <a:t>ب-</a:t>
            </a:r>
            <a:r>
              <a:rPr lang="ar-IQ" sz="1800" b="1" dirty="0" err="1"/>
              <a:t>لايجوز</a:t>
            </a:r>
            <a:r>
              <a:rPr lang="ar-IQ" sz="1800" b="1" dirty="0"/>
              <a:t> التمييز ضد أي عراقي لأغراض التصويت في الانتخابات على أساس الجنس او الدين او المذهب او العرق </a:t>
            </a:r>
            <a:r>
              <a:rPr lang="ar-IQ" sz="1800" b="1" dirty="0" err="1"/>
              <a:t>اوالمعتقد</a:t>
            </a:r>
            <a:r>
              <a:rPr lang="ar-IQ" sz="1800" b="1" dirty="0"/>
              <a:t> او القومية او اللغة او الثروة او المعرفة بالقراءة والكتابة.</a:t>
            </a:r>
            <a:endParaRPr lang="en-US" sz="1800" dirty="0"/>
          </a:p>
          <a:p>
            <a:r>
              <a:rPr lang="ar-IQ" sz="1800" b="1" dirty="0"/>
              <a:t>12-المادة الحادية والعشرون/ </a:t>
            </a:r>
            <a:r>
              <a:rPr lang="ar-IQ" sz="1800" b="1" dirty="0" err="1"/>
              <a:t>لايجوز</a:t>
            </a:r>
            <a:r>
              <a:rPr lang="ar-IQ" sz="1800" b="1" dirty="0"/>
              <a:t> للحكومة العراقية الانتقالية او حكومات وادارات الأقاليم والمحافظات والبلديات ان تتدخل في حق الشعب العراقي في تطوير مؤسسات المجتمع المدني سواء كان ذلك بالتعاون مع منظمات المجتمع المدني او باي شكل اخر.</a:t>
            </a:r>
            <a:endParaRPr lang="en-US" sz="1800" dirty="0"/>
          </a:p>
          <a:p>
            <a:endParaRPr lang="ar-IQ" sz="1600" dirty="0"/>
          </a:p>
        </p:txBody>
      </p:sp>
    </p:spTree>
    <p:extLst>
      <p:ext uri="{BB962C8B-B14F-4D97-AF65-F5344CB8AC3E}">
        <p14:creationId xmlns:p14="http://schemas.microsoft.com/office/powerpoint/2010/main" val="273035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2199503"/>
          </a:xfrm>
        </p:spPr>
        <p:txBody>
          <a:bodyPr>
            <a:normAutofit/>
          </a:bodyPr>
          <a:lstStyle/>
          <a:p>
            <a:r>
              <a:rPr lang="ar-IQ" sz="1800" b="1" dirty="0" smtClean="0"/>
              <a:t>13-المادة </a:t>
            </a:r>
            <a:r>
              <a:rPr lang="ar-IQ" sz="1800" b="1" dirty="0"/>
              <a:t>الثانية والعشرون/ اذا قام مسؤول في دائرة حكومية سواء في الحكومة الاتحادية او حكومات الأقاليم او إدارات المحافظات والبلديات والإدارات المحلية , خلال قيامه بعمله بتجريد شخص او جماعة من الحقوق التي ضمنها القانون او اية قوانين عراقية أخرى سارية المفعول , يكون لذلك الشخص او تلك الجماعة الحق بالادعاء ضد ذلك المسؤول للتعويض عن الاضرار التي سببها هذا التجريد ولتثبت الحق ولاتخاذ اية وسيلة قانونية أخرى</a:t>
            </a:r>
            <a:r>
              <a:rPr lang="ar-IQ" sz="1800" b="1" dirty="0" smtClean="0"/>
              <a:t>.</a:t>
            </a:r>
            <a:br>
              <a:rPr lang="ar-IQ" sz="1800" b="1" dirty="0" smtClean="0"/>
            </a:br>
            <a:r>
              <a:rPr lang="en-US" sz="1800" dirty="0"/>
              <a:t/>
            </a:r>
            <a:br>
              <a:rPr lang="en-US" sz="1800" dirty="0"/>
            </a:br>
            <a:r>
              <a:rPr lang="ar-IQ" sz="1800" b="1" dirty="0"/>
              <a:t>14-المادة الثالثة والعشرون/ يجب ان </a:t>
            </a:r>
            <a:r>
              <a:rPr lang="ar-IQ" sz="1800" b="1" dirty="0" err="1"/>
              <a:t>لايفسر</a:t>
            </a:r>
            <a:r>
              <a:rPr lang="ar-IQ" sz="1800" b="1" dirty="0"/>
              <a:t> تعداد الحقوق المذكور انفا بانها الحقوق الوحيدة التي يتمتع بها أبناء الشعب العراقي , فهم يتمتعون بكل الحقوق اللائقة بشعب حر له كرامته الإنسانية, وبضمنها الحقوق المتفق عليها في المعاهدات والاتفاقات الدولية وغيرها.</a:t>
            </a:r>
            <a:r>
              <a:rPr lang="en-US" sz="1600" dirty="0"/>
              <a:t/>
            </a:r>
            <a:br>
              <a:rPr lang="en-US" sz="1600" dirty="0"/>
            </a:br>
            <a:endParaRPr lang="ar-IQ" sz="1600" dirty="0"/>
          </a:p>
        </p:txBody>
      </p:sp>
      <p:sp>
        <p:nvSpPr>
          <p:cNvPr id="3" name="عنصر نائب للمحتوى 2"/>
          <p:cNvSpPr>
            <a:spLocks noGrp="1"/>
          </p:cNvSpPr>
          <p:nvPr>
            <p:ph idx="1"/>
          </p:nvPr>
        </p:nvSpPr>
        <p:spPr>
          <a:xfrm>
            <a:off x="838200" y="2088292"/>
            <a:ext cx="10515600" cy="4769708"/>
          </a:xfrm>
        </p:spPr>
        <p:txBody>
          <a:bodyPr>
            <a:normAutofit/>
          </a:bodyPr>
          <a:lstStyle/>
          <a:p>
            <a:r>
              <a:rPr lang="en-US" b="1" u="sng" dirty="0"/>
              <a:t> </a:t>
            </a:r>
            <a:r>
              <a:rPr lang="ar-IQ" b="1" u="sng" dirty="0"/>
              <a:t>دستور 2005 م الدائم:</a:t>
            </a:r>
            <a:endParaRPr lang="en-US" dirty="0"/>
          </a:p>
          <a:p>
            <a:r>
              <a:rPr lang="ar-IQ" sz="1800" b="1" u="sng" dirty="0"/>
              <a:t> </a:t>
            </a:r>
            <a:r>
              <a:rPr lang="ar-IQ" sz="1800" b="1" dirty="0"/>
              <a:t>    وهو ثاني دستور دائم في تاريخ العراق بعد دستور 1925م وتضمن هذا </a:t>
            </a:r>
            <a:r>
              <a:rPr lang="ar-IQ" sz="1800" b="1" dirty="0" err="1"/>
              <a:t>الدستورستة</a:t>
            </a:r>
            <a:r>
              <a:rPr lang="ar-IQ" sz="1800" b="1" dirty="0"/>
              <a:t> أبواب و( 139) مادة وخصص الباب الثاني منه بعنوان (الحقوق والحريات) وفيما يلي تفاصيل هذا الباب: </a:t>
            </a:r>
            <a:endParaRPr lang="en-US" sz="1800" dirty="0"/>
          </a:p>
          <a:p>
            <a:r>
              <a:rPr lang="ar-IQ" sz="2400" b="1" u="sng" dirty="0"/>
              <a:t>الباب الثاني : الحقوق والحريات:</a:t>
            </a:r>
            <a:endParaRPr lang="en-US" sz="2400" dirty="0"/>
          </a:p>
          <a:p>
            <a:r>
              <a:rPr lang="ar-IQ" sz="2000" b="1" u="sng" dirty="0"/>
              <a:t>الفصل الأول (الحقوق)</a:t>
            </a:r>
            <a:endParaRPr lang="en-US" sz="2000" dirty="0"/>
          </a:p>
          <a:p>
            <a:r>
              <a:rPr lang="ar-IQ" sz="2000" b="1" u="sng" dirty="0"/>
              <a:t>أولا: الحقوق المدنية والسياسية:</a:t>
            </a:r>
            <a:endParaRPr lang="en-US" sz="2000" dirty="0"/>
          </a:p>
          <a:p>
            <a:r>
              <a:rPr lang="ar-IQ" sz="1800" b="1" dirty="0"/>
              <a:t>1-المادة الرابعة عشرة/ العراقيون متساوون امام القانون دون تمييز بسبب الجنس او العرق او القومية او الأصل </a:t>
            </a:r>
            <a:r>
              <a:rPr lang="ar-IQ" sz="1800" b="1" dirty="0" err="1"/>
              <a:t>اواللون</a:t>
            </a:r>
            <a:r>
              <a:rPr lang="ar-IQ" sz="1800" b="1" dirty="0"/>
              <a:t> او الدين او المذهب او المعتقد او الراي او الوضع الاقتصادي او الاجتماعي.</a:t>
            </a:r>
            <a:endParaRPr lang="en-US" sz="1800" dirty="0"/>
          </a:p>
          <a:p>
            <a:r>
              <a:rPr lang="ar-IQ" sz="1800" b="1" dirty="0"/>
              <a:t>2-المادة الخامسة عشرة/ لكل فرد الحق في الحياة والامن والحرية, ولا يجوز الحرمان من هذه الحقوق او تقييدها الا وفقا للقانون , </a:t>
            </a:r>
            <a:r>
              <a:rPr lang="ar-IQ" sz="1800" b="1" dirty="0" err="1"/>
              <a:t>وبناءا</a:t>
            </a:r>
            <a:r>
              <a:rPr lang="ar-IQ" sz="1800" b="1" dirty="0"/>
              <a:t> على قرار صادر من جهة قضائية مختصة.</a:t>
            </a:r>
            <a:endParaRPr lang="en-US" sz="1800" dirty="0"/>
          </a:p>
          <a:p>
            <a:r>
              <a:rPr lang="ar-IQ" sz="1800" b="1" dirty="0"/>
              <a:t>3-المادة السادسة عشرة/ تكافؤ الفرص مكفول لجميع العراقيين , وتكفل الدولة اتخاذ الاجراءات اللازمة لتحقيق ذلك .</a:t>
            </a:r>
            <a:endParaRPr lang="en-US" sz="1800" dirty="0"/>
          </a:p>
          <a:p>
            <a:endParaRPr lang="ar-IQ" sz="1600" dirty="0"/>
          </a:p>
        </p:txBody>
      </p:sp>
    </p:spTree>
    <p:extLst>
      <p:ext uri="{BB962C8B-B14F-4D97-AF65-F5344CB8AC3E}">
        <p14:creationId xmlns:p14="http://schemas.microsoft.com/office/powerpoint/2010/main" val="2988880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482811"/>
          </a:xfrm>
        </p:spPr>
        <p:txBody>
          <a:bodyPr>
            <a:normAutofit/>
          </a:bodyPr>
          <a:lstStyle/>
          <a:p>
            <a:r>
              <a:rPr lang="ar-IQ" sz="1800" b="1" dirty="0"/>
              <a:t>4-المادة السابعة عشرة/ </a:t>
            </a:r>
            <a:r>
              <a:rPr lang="en-US" sz="1800" dirty="0"/>
              <a:t/>
            </a:r>
            <a:br>
              <a:rPr lang="en-US" sz="1800" dirty="0"/>
            </a:br>
            <a:r>
              <a:rPr lang="ar-IQ" sz="1800" b="1" dirty="0"/>
              <a:t>أولا: لكل فرد الحق في الخصوصية الشخصية . بما </a:t>
            </a:r>
            <a:r>
              <a:rPr lang="ar-IQ" sz="1800" b="1" dirty="0" err="1"/>
              <a:t>لايتنافى</a:t>
            </a:r>
            <a:r>
              <a:rPr lang="ar-IQ" sz="1800" b="1" dirty="0"/>
              <a:t> مع حقوق الاخرين , </a:t>
            </a:r>
            <a:r>
              <a:rPr lang="ar-IQ" sz="1800" b="1" dirty="0" err="1"/>
              <a:t>والاداب</a:t>
            </a:r>
            <a:r>
              <a:rPr lang="ar-IQ" sz="1800" b="1" dirty="0"/>
              <a:t> العامة.</a:t>
            </a:r>
            <a:r>
              <a:rPr lang="en-US" sz="1800" dirty="0"/>
              <a:t/>
            </a:r>
            <a:br>
              <a:rPr lang="en-US" sz="1800" dirty="0"/>
            </a:br>
            <a:r>
              <a:rPr lang="ar-IQ" sz="1800" b="1" dirty="0"/>
              <a:t>ثانيا: حرمة المساكن مصونة , </a:t>
            </a:r>
            <a:r>
              <a:rPr lang="ar-IQ" sz="1800" b="1" dirty="0" err="1"/>
              <a:t>ولايجوز</a:t>
            </a:r>
            <a:r>
              <a:rPr lang="ar-IQ" sz="1800" b="1" dirty="0"/>
              <a:t> دخولها او تفتيشها او التعرض لها الا بقرار قضائي ووفقا للقانون.</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1285103"/>
            <a:ext cx="10515600" cy="5572897"/>
          </a:xfrm>
        </p:spPr>
        <p:txBody>
          <a:bodyPr>
            <a:normAutofit lnSpcReduction="10000"/>
          </a:bodyPr>
          <a:lstStyle/>
          <a:p>
            <a:r>
              <a:rPr lang="ar-IQ" sz="1800" b="1" dirty="0"/>
              <a:t>5-المادة الثامنة عشرة/ </a:t>
            </a:r>
            <a:endParaRPr lang="en-US" sz="1800" dirty="0"/>
          </a:p>
          <a:p>
            <a:r>
              <a:rPr lang="ar-IQ" sz="1800" b="1" dirty="0"/>
              <a:t>أولا: العراقي هو كل من ولد لاب عراقي او لام عراقية.</a:t>
            </a:r>
            <a:endParaRPr lang="en-US" sz="1800" dirty="0"/>
          </a:p>
          <a:p>
            <a:r>
              <a:rPr lang="ar-IQ" sz="1800" b="1" dirty="0"/>
              <a:t>ثانيا: الجنسية العراقية حق لكل عراقي, وهي أساس مواطنته.</a:t>
            </a:r>
            <a:endParaRPr lang="en-US" sz="1800" dirty="0"/>
          </a:p>
          <a:p>
            <a:r>
              <a:rPr lang="ar-IQ" sz="1800" b="1" dirty="0"/>
              <a:t>ثالثا: أ-يحظر اسقاط الجنسية العراقية عن العراقي بالولادة </a:t>
            </a:r>
            <a:r>
              <a:rPr lang="ar-IQ" sz="1800" b="1" dirty="0" err="1"/>
              <a:t>لاي</a:t>
            </a:r>
            <a:r>
              <a:rPr lang="ar-IQ" sz="1800" b="1" dirty="0"/>
              <a:t> سبب من الأسباب, ويحق لمن   اسقطت عنه طلب استعادتها , وينظم ذلك بقانون .</a:t>
            </a:r>
            <a:endParaRPr lang="en-US" sz="1800" dirty="0"/>
          </a:p>
          <a:p>
            <a:r>
              <a:rPr lang="ar-IQ" sz="1800" b="1" dirty="0"/>
              <a:t>ب-تسحب الجنسية العراقية من التجنس بها في الحالات التي ينص عليها القانون.</a:t>
            </a:r>
            <a:endParaRPr lang="en-US" sz="1800" dirty="0"/>
          </a:p>
          <a:p>
            <a:r>
              <a:rPr lang="ar-IQ" sz="1800" b="1" dirty="0"/>
              <a:t>رابعا: يجوز تعدد الجنسية للعراقي , وعلى من يتولى منصبا سياديا او امنيا رفيعا , التخلي عن اية جنسية أخرى مكتسبة , وينظم ذلك بقانون.</a:t>
            </a:r>
            <a:endParaRPr lang="en-US" sz="1800" dirty="0"/>
          </a:p>
          <a:p>
            <a:r>
              <a:rPr lang="ar-IQ" sz="1800" b="1" dirty="0"/>
              <a:t>خامسا: </a:t>
            </a:r>
            <a:r>
              <a:rPr lang="ar-IQ" sz="1800" b="1" dirty="0" err="1"/>
              <a:t>لاتمنح</a:t>
            </a:r>
            <a:r>
              <a:rPr lang="ar-IQ" sz="1800" b="1" dirty="0"/>
              <a:t> الجنسية العراقية لأغراض سياسة التوطين السكاني المخل بالتركيبة السكانية في العراق.</a:t>
            </a:r>
            <a:endParaRPr lang="en-US" sz="1800" dirty="0"/>
          </a:p>
          <a:p>
            <a:r>
              <a:rPr lang="ar-IQ" sz="1800" b="1" dirty="0"/>
              <a:t>سادسا: تنظم احكام الجنسية بقانون , وينظر في الدعاوى الناشئة عنها من قبل المحاكم المختصة</a:t>
            </a:r>
            <a:r>
              <a:rPr lang="ar-IQ" sz="1800" b="1" dirty="0" smtClean="0"/>
              <a:t>.</a:t>
            </a:r>
          </a:p>
          <a:p>
            <a:endParaRPr lang="ar-IQ" sz="1800" b="1" dirty="0" smtClean="0"/>
          </a:p>
          <a:p>
            <a:r>
              <a:rPr lang="ar-IQ" sz="1800" b="1" dirty="0"/>
              <a:t>6-المادة التاسعة عشرة/ </a:t>
            </a:r>
            <a:endParaRPr lang="en-US" sz="1800" dirty="0"/>
          </a:p>
          <a:p>
            <a:r>
              <a:rPr lang="ar-IQ" sz="1800" b="1" dirty="0"/>
              <a:t>أولا: القضاء مستقل </a:t>
            </a:r>
            <a:r>
              <a:rPr lang="ar-IQ" sz="1800" b="1" dirty="0" err="1"/>
              <a:t>لاسلطان</a:t>
            </a:r>
            <a:r>
              <a:rPr lang="ar-IQ" sz="1800" b="1" dirty="0"/>
              <a:t> عليه لغير القانون.</a:t>
            </a:r>
            <a:endParaRPr lang="en-US" sz="1800" dirty="0"/>
          </a:p>
          <a:p>
            <a:r>
              <a:rPr lang="ar-IQ" sz="1800" b="1" dirty="0"/>
              <a:t>ثانيا: </a:t>
            </a:r>
            <a:r>
              <a:rPr lang="ar-IQ" sz="1800" b="1" dirty="0" err="1"/>
              <a:t>لاجريمة</a:t>
            </a:r>
            <a:r>
              <a:rPr lang="ar-IQ" sz="1800" b="1" dirty="0"/>
              <a:t> ولا عقوبة الا بنص , ولا عقوبة الا على الفعل الذي يعده القانون وقت اقترافه جريمة, ولا يجوز تطبيق عقوبة اشد من </a:t>
            </a:r>
            <a:r>
              <a:rPr lang="ar-IQ" sz="1800" b="1" dirty="0" err="1"/>
              <a:t>العقوية</a:t>
            </a:r>
            <a:r>
              <a:rPr lang="ar-IQ" sz="1800" b="1" dirty="0"/>
              <a:t> النافذة وقت ارتكاب الجريمة.</a:t>
            </a:r>
            <a:endParaRPr lang="en-US" sz="1800" dirty="0"/>
          </a:p>
          <a:p>
            <a:r>
              <a:rPr lang="ar-IQ" sz="1800" b="1" dirty="0"/>
              <a:t>ثالثا: التقاضي حق مصون ومكفول للجميع.</a:t>
            </a:r>
            <a:endParaRPr lang="en-US" sz="1800" dirty="0"/>
          </a:p>
          <a:p>
            <a:r>
              <a:rPr lang="ar-IQ" sz="1800" b="1" dirty="0"/>
              <a:t>رابعا: حق الدفاع مقدس ومكفول في جميع مراحل التحقيق والمحاكمة.</a:t>
            </a:r>
            <a:endParaRPr lang="en-US" sz="1800" dirty="0"/>
          </a:p>
          <a:p>
            <a:endParaRPr lang="en-US" sz="1800" dirty="0"/>
          </a:p>
        </p:txBody>
      </p:sp>
    </p:spTree>
    <p:extLst>
      <p:ext uri="{BB962C8B-B14F-4D97-AF65-F5344CB8AC3E}">
        <p14:creationId xmlns:p14="http://schemas.microsoft.com/office/powerpoint/2010/main" val="416043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35924"/>
            <a:ext cx="10515600" cy="1705233"/>
          </a:xfrm>
        </p:spPr>
        <p:txBody>
          <a:bodyPr>
            <a:normAutofit fontScale="90000"/>
          </a:bodyPr>
          <a:lstStyle/>
          <a:p>
            <a:r>
              <a:rPr lang="ar-IQ" sz="2400" b="1" u="sng" dirty="0"/>
              <a:t>حقوق الانسان في الدساتير العراقية 1921م -2005م</a:t>
            </a:r>
            <a:r>
              <a:rPr lang="en-US" sz="1600" dirty="0"/>
              <a:t/>
            </a:r>
            <a:br>
              <a:rPr lang="en-US" sz="1600" dirty="0"/>
            </a:br>
            <a:r>
              <a:rPr lang="ar-IQ" sz="1600" b="1" dirty="0"/>
              <a:t>	</a:t>
            </a:r>
            <a:r>
              <a:rPr lang="en-US" sz="1600" dirty="0"/>
              <a:t/>
            </a:r>
            <a:br>
              <a:rPr lang="en-US" sz="1600" dirty="0"/>
            </a:br>
            <a:r>
              <a:rPr lang="ar-IQ" sz="2000" b="1" dirty="0"/>
              <a:t>     بعد تأسيس الدولة العراقية الحديثة سنة 1921م وحتى سنة 2005م </a:t>
            </a:r>
            <a:r>
              <a:rPr lang="ar-IQ" sz="2000" b="1" dirty="0" smtClean="0"/>
              <a:t>صدرت مجموعة </a:t>
            </a:r>
            <a:r>
              <a:rPr lang="ar-IQ" sz="2000" b="1" dirty="0"/>
              <a:t>من الدساتير وعلى نوعين الأول دساتير </a:t>
            </a:r>
            <a:r>
              <a:rPr lang="ar-IQ" sz="2000" b="1" dirty="0" err="1"/>
              <a:t>دائمية</a:t>
            </a:r>
            <a:r>
              <a:rPr lang="ar-IQ" sz="2000" b="1" dirty="0"/>
              <a:t> والنوع الثاني دساتير مؤقتة وفي جميع هذه الدساتير</a:t>
            </a:r>
            <a:r>
              <a:rPr lang="ar-IQ" sz="2000" b="1" u="sng" dirty="0"/>
              <a:t> </a:t>
            </a:r>
            <a:r>
              <a:rPr lang="ar-IQ" sz="2000" b="1" dirty="0"/>
              <a:t>حدد بابا خاصا للحقوق والواجبات وفيما يلي مجمل هذه الدساتير:</a:t>
            </a:r>
            <a:r>
              <a:rPr lang="en-US" sz="2000" dirty="0"/>
              <a:t/>
            </a:r>
            <a:br>
              <a:rPr lang="en-US" sz="2000" dirty="0"/>
            </a:br>
            <a:endParaRPr lang="ar-IQ" sz="2000" dirty="0"/>
          </a:p>
        </p:txBody>
      </p:sp>
      <p:sp>
        <p:nvSpPr>
          <p:cNvPr id="3" name="عنصر نائب للمحتوى 2"/>
          <p:cNvSpPr>
            <a:spLocks noGrp="1"/>
          </p:cNvSpPr>
          <p:nvPr>
            <p:ph idx="1"/>
          </p:nvPr>
        </p:nvSpPr>
        <p:spPr>
          <a:xfrm>
            <a:off x="838200" y="2215251"/>
            <a:ext cx="10515600" cy="4851400"/>
          </a:xfrm>
        </p:spPr>
        <p:txBody>
          <a:bodyPr>
            <a:normAutofit/>
          </a:bodyPr>
          <a:lstStyle/>
          <a:p>
            <a:r>
              <a:rPr lang="ar-IQ" sz="2400" b="1" dirty="0" smtClean="0"/>
              <a:t>1-القانون </a:t>
            </a:r>
            <a:r>
              <a:rPr lang="ar-IQ" sz="2400" b="1" dirty="0"/>
              <a:t>الأساسي ( دستور 1925م)الدائم.</a:t>
            </a:r>
            <a:endParaRPr lang="en-US" sz="2400" dirty="0"/>
          </a:p>
          <a:p>
            <a:r>
              <a:rPr lang="ar-IQ" sz="2400" b="1" dirty="0"/>
              <a:t>2-دستور 1958م المؤقت.</a:t>
            </a:r>
            <a:endParaRPr lang="en-US" sz="2400" dirty="0"/>
          </a:p>
          <a:p>
            <a:r>
              <a:rPr lang="ar-IQ" sz="2400" b="1" dirty="0"/>
              <a:t>3-دستور الموقت </a:t>
            </a:r>
            <a:r>
              <a:rPr lang="ar-IQ" sz="2400" b="1" dirty="0" smtClean="0"/>
              <a:t>لسنة1963م .</a:t>
            </a:r>
            <a:endParaRPr lang="en-US" sz="2400" dirty="0"/>
          </a:p>
          <a:p>
            <a:r>
              <a:rPr lang="ar-IQ" sz="2400" b="1" dirty="0"/>
              <a:t>4-قانون الدستور المؤقت لسنة 1964م.</a:t>
            </a:r>
            <a:endParaRPr lang="en-US" sz="2400" dirty="0"/>
          </a:p>
          <a:p>
            <a:r>
              <a:rPr lang="ar-IQ" sz="2400" b="1" dirty="0"/>
              <a:t>5-دستور1968م المؤقت.</a:t>
            </a:r>
            <a:endParaRPr lang="en-US" sz="2400" dirty="0"/>
          </a:p>
          <a:p>
            <a:r>
              <a:rPr lang="ar-IQ" sz="2400" b="1" dirty="0"/>
              <a:t>6-دستور 1970م المؤقت.</a:t>
            </a:r>
            <a:endParaRPr lang="en-US" sz="2400" dirty="0"/>
          </a:p>
          <a:p>
            <a:r>
              <a:rPr lang="ar-IQ" sz="2400" b="1" dirty="0"/>
              <a:t>7-مشروع دستور تموز1990م المؤقت.</a:t>
            </a:r>
            <a:endParaRPr lang="en-US" sz="2400" dirty="0"/>
          </a:p>
          <a:p>
            <a:r>
              <a:rPr lang="ar-IQ" sz="2400" b="1" dirty="0"/>
              <a:t>8-قانون إدارة الدولة الانتقالي المؤقت 2004م.</a:t>
            </a:r>
            <a:endParaRPr lang="en-US" sz="2400" dirty="0"/>
          </a:p>
          <a:p>
            <a:r>
              <a:rPr lang="ar-IQ" sz="2400" b="1" dirty="0"/>
              <a:t>9-دستور </a:t>
            </a:r>
            <a:r>
              <a:rPr lang="ar-IQ" sz="2400" b="1" dirty="0" smtClean="0"/>
              <a:t>2005م الدائم.</a:t>
            </a:r>
          </a:p>
          <a:p>
            <a:r>
              <a:rPr lang="ar-IQ" sz="2400" b="1" u="sng" dirty="0"/>
              <a:t>وفيما يلي تفاصيل هذه الدساتير:</a:t>
            </a:r>
            <a:endParaRPr lang="ar-IQ" sz="2400" dirty="0"/>
          </a:p>
        </p:txBody>
      </p:sp>
    </p:spTree>
    <p:extLst>
      <p:ext uri="{BB962C8B-B14F-4D97-AF65-F5344CB8AC3E}">
        <p14:creationId xmlns:p14="http://schemas.microsoft.com/office/powerpoint/2010/main" val="1003818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4040659"/>
          </a:xfrm>
        </p:spPr>
        <p:txBody>
          <a:bodyPr>
            <a:normAutofit/>
          </a:bodyPr>
          <a:lstStyle/>
          <a:p>
            <a:r>
              <a:rPr lang="ar-IQ" sz="1800" b="1" dirty="0"/>
              <a:t>خامسا: المتهم بريء حتى تثبت ادانته في محاكمة قانونية عادلة , </a:t>
            </a:r>
            <a:r>
              <a:rPr lang="ar-IQ" sz="1800" b="1" dirty="0" err="1"/>
              <a:t>ولايحاكم</a:t>
            </a:r>
            <a:r>
              <a:rPr lang="ar-IQ" sz="1800" b="1" dirty="0"/>
              <a:t> المتهم عن التهمة ذاتها مرة أخرى بعد الافراج عنه الا اذا ظهرت ادلة جديدة .</a:t>
            </a:r>
            <a:r>
              <a:rPr lang="en-US" sz="1800" dirty="0"/>
              <a:t/>
            </a:r>
            <a:br>
              <a:rPr lang="en-US" sz="1800" dirty="0"/>
            </a:br>
            <a:r>
              <a:rPr lang="ar-IQ" sz="1800" b="1" dirty="0"/>
              <a:t>سادسا: لكل فرد الحق في ان يعامل معاملة عادلة في الإجراءات القضائية والإدارية.</a:t>
            </a:r>
            <a:r>
              <a:rPr lang="en-US" sz="1800" dirty="0"/>
              <a:t/>
            </a:r>
            <a:br>
              <a:rPr lang="en-US" sz="1800" dirty="0"/>
            </a:br>
            <a:r>
              <a:rPr lang="ar-IQ" sz="1800" b="1" dirty="0"/>
              <a:t>سابعا: جلسات المحاكم علنية الا اذا قررت المحكمة جعلها سرية.</a:t>
            </a:r>
            <a:r>
              <a:rPr lang="en-US" sz="1800" dirty="0"/>
              <a:t/>
            </a:r>
            <a:br>
              <a:rPr lang="en-US" sz="1800" dirty="0"/>
            </a:br>
            <a:r>
              <a:rPr lang="ar-IQ" sz="1800" b="1" dirty="0"/>
              <a:t>ثامنا: العقوبة شخصية. </a:t>
            </a:r>
            <a:r>
              <a:rPr lang="en-US" sz="1800" dirty="0"/>
              <a:t/>
            </a:r>
            <a:br>
              <a:rPr lang="en-US" sz="1800" dirty="0"/>
            </a:br>
            <a:r>
              <a:rPr lang="ar-IQ" sz="1800" b="1" dirty="0"/>
              <a:t>تاسعا: ليس للقوانين اثر رجعي مالم ينص على خلاف ذلك , ولا يشمل هذا الاستثناء قوانين الضرائب والرسوم .</a:t>
            </a:r>
            <a:r>
              <a:rPr lang="en-US" sz="1800" dirty="0"/>
              <a:t/>
            </a:r>
            <a:br>
              <a:rPr lang="en-US" sz="1800" dirty="0"/>
            </a:br>
            <a:r>
              <a:rPr lang="ar-IQ" sz="1800" b="1" dirty="0"/>
              <a:t>عاشرا: </a:t>
            </a:r>
            <a:r>
              <a:rPr lang="ar-IQ" sz="1800" b="1" dirty="0" err="1"/>
              <a:t>لايسري</a:t>
            </a:r>
            <a:r>
              <a:rPr lang="ar-IQ" sz="1800" b="1" dirty="0"/>
              <a:t> القانون الجزائي باثر رجعي الا اذا كان اصلح للمتهم.</a:t>
            </a:r>
            <a:r>
              <a:rPr lang="en-US" sz="1800" dirty="0"/>
              <a:t/>
            </a:r>
            <a:br>
              <a:rPr lang="en-US" sz="1800" dirty="0"/>
            </a:br>
            <a:r>
              <a:rPr lang="ar-IQ" sz="1800" b="1" dirty="0"/>
              <a:t>حادي عشر: تنتدب المحكمة محاميا للدفاع عن المتهم بجناية او جنحة لمن ليس له  محام يدافع عنه , وعلى نفقة الدولة.</a:t>
            </a:r>
            <a:r>
              <a:rPr lang="en-US" sz="1800" dirty="0"/>
              <a:t/>
            </a:r>
            <a:br>
              <a:rPr lang="en-US" sz="1800" dirty="0"/>
            </a:br>
            <a:r>
              <a:rPr lang="ar-IQ" sz="1800" b="1" dirty="0"/>
              <a:t>ثاني عشر: </a:t>
            </a:r>
            <a:r>
              <a:rPr lang="en-US" sz="1800" dirty="0"/>
              <a:t/>
            </a:r>
            <a:br>
              <a:rPr lang="en-US" sz="1800" dirty="0"/>
            </a:br>
            <a:r>
              <a:rPr lang="ar-IQ" sz="1800" b="1" dirty="0"/>
              <a:t>أ-يحظر الحجز.</a:t>
            </a:r>
            <a:r>
              <a:rPr lang="en-US" sz="1800" dirty="0"/>
              <a:t/>
            </a:r>
            <a:br>
              <a:rPr lang="en-US" sz="1800" dirty="0"/>
            </a:br>
            <a:r>
              <a:rPr lang="ar-IQ" sz="1800" b="1" dirty="0"/>
              <a:t>ب-</a:t>
            </a:r>
            <a:r>
              <a:rPr lang="ar-IQ" sz="1800" b="1" dirty="0" err="1"/>
              <a:t>لايجوز</a:t>
            </a:r>
            <a:r>
              <a:rPr lang="ar-IQ" sz="1800" b="1" dirty="0"/>
              <a:t> الحبس او التوقيف في غير الأماكن المخصصة لذلك وفقا لقوانين السجون المشمولة بالرعاية الصحية والاجتماعية والخاضعة لسلطات الدولة.</a:t>
            </a:r>
            <a:r>
              <a:rPr lang="en-US" sz="1800" dirty="0"/>
              <a:t/>
            </a:r>
            <a:br>
              <a:rPr lang="en-US" sz="1800" dirty="0"/>
            </a:br>
            <a:r>
              <a:rPr lang="ar-IQ" sz="1800" b="1" dirty="0"/>
              <a:t>ثالث عشر/ تعرض أوراق التحقيق الابتدائي على القاضي المختص خلال مدة </a:t>
            </a:r>
            <a:r>
              <a:rPr lang="ar-IQ" sz="1800" b="1" dirty="0" err="1"/>
              <a:t>لاتتجاوز</a:t>
            </a:r>
            <a:r>
              <a:rPr lang="ar-IQ" sz="1800" b="1" dirty="0"/>
              <a:t> أربعا وعشرون ساعة من حين القبض على المتهم , ولا يجوز تمديده الا مرة واحدة وللمدة ذاتها.</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4040659"/>
            <a:ext cx="10515600" cy="2815926"/>
          </a:xfrm>
        </p:spPr>
        <p:txBody>
          <a:bodyPr>
            <a:normAutofit/>
          </a:bodyPr>
          <a:lstStyle/>
          <a:p>
            <a:r>
              <a:rPr lang="ar-IQ" sz="1800" b="1" dirty="0"/>
              <a:t>7-المادة العشرون/ للمواطنين رجالا </a:t>
            </a:r>
            <a:r>
              <a:rPr lang="ar-IQ" sz="1800" b="1" dirty="0" err="1"/>
              <a:t>ونساءا</a:t>
            </a:r>
            <a:r>
              <a:rPr lang="ar-IQ" sz="1800" b="1" dirty="0"/>
              <a:t> , حق المشاركة في الشؤون العامة , والتمتع بالحقوق السياسية بما فيها حق التصويت والانتخاب والترشيح .</a:t>
            </a:r>
            <a:endParaRPr lang="en-US" sz="1800" dirty="0"/>
          </a:p>
          <a:p>
            <a:r>
              <a:rPr lang="ar-IQ" sz="1800" b="1" dirty="0"/>
              <a:t>8-المادة الحادية والعشرون/</a:t>
            </a:r>
            <a:endParaRPr lang="en-US" sz="1800" dirty="0"/>
          </a:p>
          <a:p>
            <a:r>
              <a:rPr lang="ar-IQ" sz="1800" b="1" dirty="0"/>
              <a:t>أولا: يحظر تسليم العراقي الى الجهات والسلطات الأجنبية.</a:t>
            </a:r>
            <a:endParaRPr lang="en-US" sz="1800" dirty="0"/>
          </a:p>
          <a:p>
            <a:r>
              <a:rPr lang="ar-IQ" sz="1800" b="1" dirty="0"/>
              <a:t>ثانيا: ينظم حق اللجوء السياسي الى العراق بقانون , ولا يجوز تسليم </a:t>
            </a:r>
            <a:r>
              <a:rPr lang="ar-IQ" sz="1800" b="1" dirty="0" err="1"/>
              <a:t>اللاجيء</a:t>
            </a:r>
            <a:r>
              <a:rPr lang="ar-IQ" sz="1800" b="1" dirty="0"/>
              <a:t> السياسي الى جهة اجنبية , او اعادته قسرا الى البلد الذي فر منه.</a:t>
            </a:r>
            <a:endParaRPr lang="en-US" sz="1800" dirty="0"/>
          </a:p>
          <a:p>
            <a:r>
              <a:rPr lang="ar-IQ" sz="1800" b="1" dirty="0"/>
              <a:t>ثالثا: </a:t>
            </a:r>
            <a:r>
              <a:rPr lang="ar-IQ" sz="1800" b="1" dirty="0" err="1"/>
              <a:t>لايمنح</a:t>
            </a:r>
            <a:r>
              <a:rPr lang="ar-IQ" sz="1800" b="1" dirty="0"/>
              <a:t> حق اللجوء السياسي الى المتهم بارتكاب جرائم دولية او إرهابية , او كل من الحق ضررا بالعراق.</a:t>
            </a:r>
            <a:endParaRPr lang="en-US" sz="1800" dirty="0"/>
          </a:p>
          <a:p>
            <a:endParaRPr lang="ar-IQ" sz="1800" dirty="0"/>
          </a:p>
        </p:txBody>
      </p:sp>
    </p:spTree>
    <p:extLst>
      <p:ext uri="{BB962C8B-B14F-4D97-AF65-F5344CB8AC3E}">
        <p14:creationId xmlns:p14="http://schemas.microsoft.com/office/powerpoint/2010/main" val="328020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149177"/>
          </a:xfrm>
        </p:spPr>
        <p:txBody>
          <a:bodyPr>
            <a:normAutofit/>
          </a:bodyPr>
          <a:lstStyle/>
          <a:p>
            <a:r>
              <a:rPr lang="ar-IQ" sz="2400" b="1" u="sng" dirty="0"/>
              <a:t>ثانيا: الحقوق الاقتصادية والاجتماعية والثقافية</a:t>
            </a:r>
            <a:r>
              <a:rPr lang="ar-IQ" sz="2400" b="1" u="sng" dirty="0" smtClean="0"/>
              <a:t>:</a:t>
            </a:r>
            <a:r>
              <a:rPr lang="en-US" sz="2400" b="1" u="sng" dirty="0" smtClean="0"/>
              <a:t/>
            </a:r>
            <a:br>
              <a:rPr lang="en-US" sz="2400" b="1" u="sng" dirty="0" smtClean="0"/>
            </a:br>
            <a:r>
              <a:rPr lang="en-US" sz="1800" dirty="0"/>
              <a:t/>
            </a:r>
            <a:br>
              <a:rPr lang="en-US" sz="1800" dirty="0"/>
            </a:br>
            <a:endParaRPr lang="ar-IQ" sz="2000" dirty="0"/>
          </a:p>
        </p:txBody>
      </p:sp>
      <p:sp>
        <p:nvSpPr>
          <p:cNvPr id="3" name="عنصر نائب للمحتوى 2"/>
          <p:cNvSpPr>
            <a:spLocks noGrp="1"/>
          </p:cNvSpPr>
          <p:nvPr>
            <p:ph idx="1"/>
          </p:nvPr>
        </p:nvSpPr>
        <p:spPr>
          <a:xfrm>
            <a:off x="838200" y="815547"/>
            <a:ext cx="10515600" cy="6042454"/>
          </a:xfrm>
        </p:spPr>
        <p:txBody>
          <a:bodyPr>
            <a:normAutofit/>
          </a:bodyPr>
          <a:lstStyle/>
          <a:p>
            <a:r>
              <a:rPr lang="ar-IQ" sz="2000" b="1" dirty="0" smtClean="0"/>
              <a:t>1-المادة الثانية والعشرين/ </a:t>
            </a:r>
            <a:endParaRPr lang="ar-IQ" sz="2000" b="1" dirty="0"/>
          </a:p>
          <a:p>
            <a:r>
              <a:rPr lang="ar-IQ" sz="1800" b="1" dirty="0" err="1" smtClean="0"/>
              <a:t>أولا:العمل</a:t>
            </a:r>
            <a:r>
              <a:rPr lang="ar-IQ" sz="1800" b="1" dirty="0" smtClean="0"/>
              <a:t> </a:t>
            </a:r>
            <a:r>
              <a:rPr lang="ar-IQ" sz="1800" b="1" dirty="0"/>
              <a:t>حق لكل العراقيين بما يضمن لهم حياة كريمة.</a:t>
            </a:r>
            <a:endParaRPr lang="en-US" sz="1800" dirty="0"/>
          </a:p>
          <a:p>
            <a:r>
              <a:rPr lang="ar-IQ" sz="1800" b="1" dirty="0" err="1"/>
              <a:t>ثانيا:ينظم</a:t>
            </a:r>
            <a:r>
              <a:rPr lang="ar-IQ" sz="1800" b="1" dirty="0"/>
              <a:t> القانون, العلاقة بين العمال وأصحاب العمل على أسس اقتصادية . مع مراعاة قواعد العدالة الاجتماعية.</a:t>
            </a:r>
            <a:endParaRPr lang="en-US" sz="1800" dirty="0"/>
          </a:p>
          <a:p>
            <a:r>
              <a:rPr lang="ar-IQ" sz="1800" b="1" dirty="0"/>
              <a:t>ثالثا: تكفل الدولة حق تأسيس النقابات والاتحادات المهنية, او الانضمام اليها , وينظم ذلك بقانون</a:t>
            </a:r>
            <a:r>
              <a:rPr lang="ar-IQ" sz="1800" b="1" dirty="0" smtClean="0"/>
              <a:t>.</a:t>
            </a:r>
            <a:endParaRPr lang="en-US" sz="1800" dirty="0"/>
          </a:p>
          <a:p>
            <a:r>
              <a:rPr lang="ar-IQ" sz="2000" b="1" dirty="0"/>
              <a:t>2-المادة الثالثة والعشرون/</a:t>
            </a:r>
            <a:endParaRPr lang="en-US" sz="2000" dirty="0"/>
          </a:p>
          <a:p>
            <a:r>
              <a:rPr lang="ar-IQ" sz="1800" b="1" dirty="0"/>
              <a:t>أولا: الملكية الخاصة مصونة, ويحق للمالك الانتفاع بها واستغلالها والتصرف بها . في حدود القانون.</a:t>
            </a:r>
            <a:endParaRPr lang="en-US" sz="1800" dirty="0"/>
          </a:p>
          <a:p>
            <a:r>
              <a:rPr lang="ar-IQ" sz="1800" b="1" dirty="0"/>
              <a:t>ثانيا: </a:t>
            </a:r>
            <a:r>
              <a:rPr lang="ar-IQ" sz="1800" b="1" dirty="0" err="1"/>
              <a:t>لايجوز</a:t>
            </a:r>
            <a:r>
              <a:rPr lang="ar-IQ" sz="1800" b="1" dirty="0"/>
              <a:t> نزع الملكية الا </a:t>
            </a:r>
            <a:r>
              <a:rPr lang="ar-IQ" sz="1800" b="1" dirty="0" err="1"/>
              <a:t>لاغراغ</a:t>
            </a:r>
            <a:r>
              <a:rPr lang="ar-IQ" sz="1800" b="1" dirty="0"/>
              <a:t> المنفعة العامة مقابل تعويض عادل , وينظم ذلك بقانون.</a:t>
            </a:r>
            <a:endParaRPr lang="en-US" sz="1800" dirty="0"/>
          </a:p>
          <a:p>
            <a:r>
              <a:rPr lang="ar-IQ" sz="1800" b="1" dirty="0"/>
              <a:t>ثالثا: أ-للعراقي الحق في التملك في أي مكان في العراق , ولا يجوز لغيره تملك غير المنقول , الا ما استثني بقانون.</a:t>
            </a:r>
            <a:endParaRPr lang="en-US" sz="1800" dirty="0"/>
          </a:p>
          <a:p>
            <a:r>
              <a:rPr lang="ar-IQ" sz="1800" b="1" dirty="0" smtClean="0"/>
              <a:t>      ب-يحظر </a:t>
            </a:r>
            <a:r>
              <a:rPr lang="ar-IQ" sz="1800" b="1" dirty="0"/>
              <a:t>التملك لأغراض التغيير السكاني</a:t>
            </a:r>
            <a:r>
              <a:rPr lang="ar-IQ" sz="1800" b="1" dirty="0" smtClean="0"/>
              <a:t>.</a:t>
            </a:r>
            <a:endParaRPr lang="en-US" sz="1800" dirty="0"/>
          </a:p>
          <a:p>
            <a:r>
              <a:rPr lang="ar-IQ" sz="1800" b="1" dirty="0"/>
              <a:t>3-المادة الرابعة والعشرون/ تكفل الدولة حرية الانتقال </a:t>
            </a:r>
            <a:r>
              <a:rPr lang="ar-IQ" sz="1800" b="1" dirty="0" err="1"/>
              <a:t>للايدي</a:t>
            </a:r>
            <a:r>
              <a:rPr lang="ar-IQ" sz="1800" b="1" dirty="0"/>
              <a:t> العاملة والبضائع ورؤوس الأموال العراقية بين الأقاليم والمحافظات وينظم ذلك بقانون.</a:t>
            </a:r>
            <a:endParaRPr lang="en-US" sz="1800" dirty="0"/>
          </a:p>
          <a:p>
            <a:r>
              <a:rPr lang="ar-IQ" sz="1800" b="1" dirty="0"/>
              <a:t>4-المادة الخامسة والعشرون/ تكفل الدولة اصلاح الاقتصاد العراقي وفق أسس اقتصادية حديثة وبما يضمن استثمار كامل موارده , وتنويع مصادره وتشجيع القطاع الخاص وتنميته.</a:t>
            </a:r>
            <a:endParaRPr lang="en-US" sz="1800" dirty="0"/>
          </a:p>
          <a:p>
            <a:r>
              <a:rPr lang="ar-IQ" sz="1800" b="1" dirty="0"/>
              <a:t>5-المادة السادسة والعشرون/ تكفل الدولة تشجيع الاستثمارات في القطاعات المختلفة , وينظم ذلك بقانون.</a:t>
            </a:r>
            <a:endParaRPr lang="en-US" sz="1800" dirty="0"/>
          </a:p>
          <a:p>
            <a:endParaRPr lang="ar-IQ" sz="1800" dirty="0"/>
          </a:p>
        </p:txBody>
      </p:sp>
    </p:spTree>
    <p:extLst>
      <p:ext uri="{BB962C8B-B14F-4D97-AF65-F5344CB8AC3E}">
        <p14:creationId xmlns:p14="http://schemas.microsoft.com/office/powerpoint/2010/main" val="407740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5980670"/>
          </a:xfrm>
        </p:spPr>
        <p:txBody>
          <a:bodyPr>
            <a:normAutofit fontScale="90000"/>
          </a:bodyPr>
          <a:lstStyle/>
          <a:p>
            <a:r>
              <a:rPr lang="ar-IQ" sz="2000" b="1" dirty="0"/>
              <a:t>6-المادة السابعة والعشرون/ </a:t>
            </a:r>
            <a:r>
              <a:rPr lang="en-US" sz="2000" dirty="0"/>
              <a:t/>
            </a:r>
            <a:br>
              <a:rPr lang="en-US" sz="2000" dirty="0"/>
            </a:br>
            <a:r>
              <a:rPr lang="ar-IQ" sz="2000" b="1" dirty="0"/>
              <a:t>أولا: </a:t>
            </a:r>
            <a:r>
              <a:rPr lang="ar-IQ" sz="2000" b="1" dirty="0" err="1"/>
              <a:t>للاموال</a:t>
            </a:r>
            <a:r>
              <a:rPr lang="ar-IQ" sz="2000" b="1" dirty="0"/>
              <a:t> العامة حرمة, وحمايتها واجب على كل مواطن.</a:t>
            </a:r>
            <a:r>
              <a:rPr lang="en-US" sz="2000" dirty="0"/>
              <a:t/>
            </a:r>
            <a:br>
              <a:rPr lang="en-US" sz="2000" dirty="0"/>
            </a:br>
            <a:r>
              <a:rPr lang="ar-IQ" sz="2000" b="1" dirty="0"/>
              <a:t>ثانيا: تنظم بقانون , الاحكام الخاصة بحفظ أملاك الدولة وادارتها وشروط التصرف فيها, والحدود التي </a:t>
            </a:r>
            <a:r>
              <a:rPr lang="ar-IQ" sz="2000" b="1" dirty="0" err="1"/>
              <a:t>لايجوز</a:t>
            </a:r>
            <a:r>
              <a:rPr lang="ar-IQ" sz="2000" b="1" dirty="0"/>
              <a:t> فيها النزول عن شيء من هذه الأموال</a:t>
            </a:r>
            <a:r>
              <a:rPr lang="ar-IQ" sz="2000" b="1" dirty="0" smtClean="0"/>
              <a:t>.</a:t>
            </a:r>
            <a:r>
              <a:rPr lang="en-US" sz="2000" dirty="0"/>
              <a:t/>
            </a:r>
            <a:br>
              <a:rPr lang="en-US" sz="2000" dirty="0"/>
            </a:br>
            <a:r>
              <a:rPr lang="ar-IQ" sz="2000" b="1" dirty="0"/>
              <a:t>7-المادة الثامنة والعشرون/</a:t>
            </a:r>
            <a:r>
              <a:rPr lang="en-US" sz="2000" dirty="0"/>
              <a:t/>
            </a:r>
            <a:br>
              <a:rPr lang="en-US" sz="2000" dirty="0"/>
            </a:br>
            <a:r>
              <a:rPr lang="ar-IQ" sz="2000" b="1" dirty="0"/>
              <a:t>أولا: </a:t>
            </a:r>
            <a:r>
              <a:rPr lang="ar-IQ" sz="2000" b="1" dirty="0" err="1"/>
              <a:t>لاتفرض</a:t>
            </a:r>
            <a:r>
              <a:rPr lang="ar-IQ" sz="2000" b="1" dirty="0"/>
              <a:t> الضرائب والرسوم , ولا تعدل, ولا تجبى, ولا يعفى منها, الا بقانون.</a:t>
            </a:r>
            <a:r>
              <a:rPr lang="en-US" sz="2000" dirty="0"/>
              <a:t/>
            </a:r>
            <a:br>
              <a:rPr lang="en-US" sz="2000" dirty="0"/>
            </a:br>
            <a:r>
              <a:rPr lang="ar-IQ" sz="2000" b="1" dirty="0"/>
              <a:t>ثانيا: يعفى أصحاب الدخول المنخفضة من الضرائب , بما يكفل عدم المساس بالحد الأدنى اللازم للمعيشة , وينظم ذلك بقانون</a:t>
            </a:r>
            <a:r>
              <a:rPr lang="ar-IQ" sz="2000" b="1" dirty="0" smtClean="0"/>
              <a:t>.</a:t>
            </a:r>
            <a:br>
              <a:rPr lang="ar-IQ" sz="2000" b="1" dirty="0" smtClean="0"/>
            </a:br>
            <a:r>
              <a:rPr lang="en-US" sz="2000" dirty="0"/>
              <a:t/>
            </a:r>
            <a:br>
              <a:rPr lang="en-US" sz="2000" dirty="0"/>
            </a:br>
            <a:r>
              <a:rPr lang="ar-IQ" sz="2000" b="1" dirty="0"/>
              <a:t>8-المادة التاسعة والعشرون/</a:t>
            </a:r>
            <a:r>
              <a:rPr lang="en-US" sz="2000" dirty="0"/>
              <a:t/>
            </a:r>
            <a:br>
              <a:rPr lang="en-US" sz="2000" dirty="0"/>
            </a:br>
            <a:r>
              <a:rPr lang="ar-IQ" sz="2000" b="1" dirty="0"/>
              <a:t>أولا: أ-الاسرة أساس المجتمع , وتحافظ الدولة على كيانها وقيمها الدينية والأخلاقية والوطنية.</a:t>
            </a:r>
            <a:r>
              <a:rPr lang="en-US" sz="2000" dirty="0"/>
              <a:t/>
            </a:r>
            <a:br>
              <a:rPr lang="en-US" sz="2000" dirty="0"/>
            </a:br>
            <a:r>
              <a:rPr lang="ar-IQ" sz="2000" dirty="0" smtClean="0"/>
              <a:t>      </a:t>
            </a:r>
            <a:r>
              <a:rPr lang="ar-IQ" sz="2000" b="1" dirty="0" smtClean="0"/>
              <a:t>ب-تكفل </a:t>
            </a:r>
            <a:r>
              <a:rPr lang="ar-IQ" sz="2000" b="1" dirty="0"/>
              <a:t>الدولة حماية الامومة والطفولة والشيخوخة, وترعى </a:t>
            </a:r>
            <a:r>
              <a:rPr lang="ar-IQ" sz="2000" b="1" dirty="0" err="1"/>
              <a:t>النشيء</a:t>
            </a:r>
            <a:r>
              <a:rPr lang="ar-IQ" sz="2000" b="1" dirty="0"/>
              <a:t> والشباب, وتوفر لهم الظروف المناسبة لتنمية ملكاتهم وقدراتهم.</a:t>
            </a:r>
            <a:r>
              <a:rPr lang="en-US" sz="2000" dirty="0"/>
              <a:t/>
            </a:r>
            <a:br>
              <a:rPr lang="en-US" sz="2000" dirty="0"/>
            </a:br>
            <a:r>
              <a:rPr lang="ar-IQ" sz="2000" b="1" dirty="0"/>
              <a:t>ثانيا: للأولاد حق على والديهم في التربية والرعاية والتعليم , وللوالدين حق على أولادهم في الاحترام والرعاية , ولاسيما في حالات العوز والعجز والشيخوخة .</a:t>
            </a:r>
            <a:r>
              <a:rPr lang="en-US" sz="2000" dirty="0"/>
              <a:t/>
            </a:r>
            <a:br>
              <a:rPr lang="en-US" sz="2000" dirty="0"/>
            </a:br>
            <a:r>
              <a:rPr lang="ar-IQ" sz="2000" b="1" dirty="0"/>
              <a:t>ثالثا: يحظر الاستغلال الاقتصادي للأطفال بصورة كافة . وتتخذ الدولة الإجراءات الكفيلة بحمايتهم .</a:t>
            </a:r>
            <a:r>
              <a:rPr lang="en-US" sz="2000" dirty="0"/>
              <a:t/>
            </a:r>
            <a:br>
              <a:rPr lang="en-US" sz="2000" dirty="0"/>
            </a:br>
            <a:r>
              <a:rPr lang="ar-IQ" sz="2000" b="1" dirty="0"/>
              <a:t>رابعا: تمنع كل اشكال العنف والتعسف في الاسرة والمدرسة والمجتمع</a:t>
            </a:r>
            <a:r>
              <a:rPr lang="ar-IQ" sz="2000" b="1" dirty="0" smtClean="0"/>
              <a:t>.</a:t>
            </a:r>
            <a:br>
              <a:rPr lang="ar-IQ" sz="2000" b="1" dirty="0" smtClean="0"/>
            </a:br>
            <a:r>
              <a:rPr lang="en-US" sz="2000" dirty="0"/>
              <a:t/>
            </a:r>
            <a:br>
              <a:rPr lang="en-US" sz="2000" dirty="0"/>
            </a:br>
            <a:r>
              <a:rPr lang="ar-IQ" sz="2000" b="1" dirty="0"/>
              <a:t>9-المادة الثلاثون/</a:t>
            </a:r>
            <a:r>
              <a:rPr lang="en-US" sz="2000" dirty="0"/>
              <a:t/>
            </a:r>
            <a:br>
              <a:rPr lang="en-US" sz="2000" dirty="0"/>
            </a:br>
            <a:r>
              <a:rPr lang="ar-IQ" sz="2000" b="1" dirty="0"/>
              <a:t>أولا: تكفل الدولة للفرد </a:t>
            </a:r>
            <a:r>
              <a:rPr lang="ar-IQ" sz="2000" b="1" dirty="0" err="1"/>
              <a:t>وللاسرة</a:t>
            </a:r>
            <a:r>
              <a:rPr lang="ar-IQ" sz="2000" b="1" dirty="0"/>
              <a:t> , وبخاصة الطفل </a:t>
            </a:r>
            <a:r>
              <a:rPr lang="ar-IQ" sz="2000" b="1" dirty="0" err="1"/>
              <a:t>والمراة</a:t>
            </a:r>
            <a:r>
              <a:rPr lang="ar-IQ" sz="2000" b="1" dirty="0"/>
              <a:t> , الضمان الاجتماعي والصحي , والمقومات الأساسية للعيش في حياة حرة كريمة , تؤمن لهم الدخل المناسب, والسكن الملائم.</a:t>
            </a:r>
            <a:r>
              <a:rPr lang="en-US" sz="2000" dirty="0"/>
              <a:t/>
            </a:r>
            <a:br>
              <a:rPr lang="en-US" sz="2000" dirty="0"/>
            </a:br>
            <a:r>
              <a:rPr lang="ar-IQ" sz="2000" b="1" dirty="0"/>
              <a:t>ثانيا: تكفل الدولة الضمان الاجتماعي والصحي للعراقيين في حال الشيخوخة او المرض او العجز عن العمل او التشرد او اليتم او البطالة , وتعمل على وقايتهم من الجهل والخوف والفاقة , وتوفر لهم السكن والمناهج الخاصة </a:t>
            </a:r>
            <a:r>
              <a:rPr lang="ar-IQ" sz="2000" b="1" dirty="0" err="1"/>
              <a:t>لتاهيلهم</a:t>
            </a:r>
            <a:r>
              <a:rPr lang="ar-IQ" sz="2000" b="1" dirty="0"/>
              <a:t> والعناية بهم , وينظم ذلك بقانون</a:t>
            </a:r>
            <a:r>
              <a:rPr lang="ar-IQ" sz="2000" b="1" dirty="0" smtClean="0"/>
              <a:t>.</a:t>
            </a:r>
            <a:r>
              <a:rPr lang="ar-IQ" sz="1800" b="1" dirty="0" smtClean="0"/>
              <a:t/>
            </a:r>
            <a:br>
              <a:rPr lang="ar-IQ" sz="1800" b="1" dirty="0" smtClean="0"/>
            </a:br>
            <a:r>
              <a:rPr lang="en-US" sz="1800" dirty="0"/>
              <a:t/>
            </a:r>
            <a:br>
              <a:rPr lang="en-US" sz="1800" dirty="0"/>
            </a:br>
            <a:r>
              <a:rPr lang="en-US" sz="1800" dirty="0"/>
              <a:t/>
            </a:r>
            <a:br>
              <a:rPr lang="en-US" sz="1800" dirty="0"/>
            </a:br>
            <a:endParaRPr lang="en-US" sz="1800" dirty="0"/>
          </a:p>
        </p:txBody>
      </p:sp>
      <p:sp>
        <p:nvSpPr>
          <p:cNvPr id="3" name="عنصر نائب للمحتوى 2"/>
          <p:cNvSpPr>
            <a:spLocks noGrp="1"/>
          </p:cNvSpPr>
          <p:nvPr>
            <p:ph idx="1"/>
          </p:nvPr>
        </p:nvSpPr>
        <p:spPr>
          <a:xfrm rot="10800000" flipV="1">
            <a:off x="838200" y="5375189"/>
            <a:ext cx="10515600" cy="1490041"/>
          </a:xfrm>
        </p:spPr>
        <p:txBody>
          <a:bodyPr>
            <a:normAutofit/>
          </a:bodyPr>
          <a:lstStyle/>
          <a:p>
            <a:pPr marL="0" indent="0">
              <a:buNone/>
            </a:pPr>
            <a:r>
              <a:rPr lang="ar-IQ" sz="1900" b="1" dirty="0" smtClean="0"/>
              <a:t>10-المادة </a:t>
            </a:r>
            <a:r>
              <a:rPr lang="ar-IQ" sz="1900" b="1" dirty="0"/>
              <a:t>الحادية والثلاثون /</a:t>
            </a:r>
            <a:endParaRPr lang="en-US" sz="1900" dirty="0"/>
          </a:p>
          <a:p>
            <a:pPr marL="0" indent="0">
              <a:buNone/>
            </a:pPr>
            <a:r>
              <a:rPr lang="ar-IQ" sz="1900" b="1" dirty="0"/>
              <a:t>أولا: لكل عراقي الحق في الرعاية الصحية , وتعني الدولة بالصحة العامة , وتكفل وسائل الوقاية والعلاج </a:t>
            </a:r>
            <a:r>
              <a:rPr lang="ar-IQ" sz="1900" b="1" dirty="0" err="1"/>
              <a:t>بانشاء</a:t>
            </a:r>
            <a:r>
              <a:rPr lang="ar-IQ" sz="1900" b="1" dirty="0"/>
              <a:t> مختلف أنواع المستشفيات والمؤسسات الصحية.</a:t>
            </a:r>
            <a:endParaRPr lang="en-US" sz="1900" dirty="0"/>
          </a:p>
          <a:p>
            <a:pPr marL="0" indent="0">
              <a:buNone/>
            </a:pPr>
            <a:r>
              <a:rPr lang="ar-IQ" sz="1900" b="1" dirty="0"/>
              <a:t>ثانيا: </a:t>
            </a:r>
            <a:r>
              <a:rPr lang="ar-IQ" sz="1900" b="1" dirty="0" err="1"/>
              <a:t>للافراد</a:t>
            </a:r>
            <a:r>
              <a:rPr lang="ar-IQ" sz="1900" b="1" dirty="0"/>
              <a:t> والهيئات انشاء مستشفيات او مستوصفات او دور علاج خاصة, </a:t>
            </a:r>
            <a:r>
              <a:rPr lang="ar-IQ" sz="1900" b="1" dirty="0" err="1"/>
              <a:t>وباشراف</a:t>
            </a:r>
            <a:r>
              <a:rPr lang="ar-IQ" sz="1900" b="1" dirty="0"/>
              <a:t> من الدولة , وينظم ذلك بقانون.</a:t>
            </a:r>
            <a:endParaRPr lang="en-US" sz="1900" dirty="0"/>
          </a:p>
          <a:p>
            <a:pPr marL="0" indent="0">
              <a:buNone/>
            </a:pPr>
            <a:endParaRPr lang="ar-IQ" dirty="0"/>
          </a:p>
        </p:txBody>
      </p:sp>
    </p:spTree>
    <p:extLst>
      <p:ext uri="{BB962C8B-B14F-4D97-AF65-F5344CB8AC3E}">
        <p14:creationId xmlns:p14="http://schemas.microsoft.com/office/powerpoint/2010/main" val="2859436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3336324"/>
          </a:xfrm>
        </p:spPr>
        <p:txBody>
          <a:bodyPr>
            <a:normAutofit/>
          </a:bodyPr>
          <a:lstStyle/>
          <a:p>
            <a:r>
              <a:rPr lang="ar-IQ" sz="1800" b="1" dirty="0"/>
              <a:t>11-المادة الثانية والثلاثون/ ترعى الدولة المعاقين وذوي الاحتياجات الخاصة , وتكفل </a:t>
            </a:r>
            <a:r>
              <a:rPr lang="ar-IQ" sz="1800" b="1" dirty="0" err="1"/>
              <a:t>تاهيلهم</a:t>
            </a:r>
            <a:r>
              <a:rPr lang="ar-IQ" sz="1800" b="1" dirty="0"/>
              <a:t> بغية دمجهم في المجتمع , وينظم ذلك بقانون .</a:t>
            </a:r>
            <a:r>
              <a:rPr lang="en-US" sz="1800" dirty="0"/>
              <a:t/>
            </a:r>
            <a:br>
              <a:rPr lang="en-US" sz="1800" dirty="0"/>
            </a:br>
            <a:r>
              <a:rPr lang="ar-IQ" sz="1800" b="1" dirty="0"/>
              <a:t>12-المادة الثالثة والثلاثون/ </a:t>
            </a:r>
            <a:r>
              <a:rPr lang="en-US" sz="1800" dirty="0"/>
              <a:t/>
            </a:r>
            <a:br>
              <a:rPr lang="en-US" sz="1800" dirty="0"/>
            </a:br>
            <a:r>
              <a:rPr lang="ar-IQ" sz="1800" b="1" dirty="0"/>
              <a:t>أولا: لكل فرد حق العيش في ظروف بيئية سليمة.</a:t>
            </a:r>
            <a:r>
              <a:rPr lang="en-US" sz="1800" dirty="0"/>
              <a:t/>
            </a:r>
            <a:br>
              <a:rPr lang="en-US" sz="1800" dirty="0"/>
            </a:br>
            <a:r>
              <a:rPr lang="ar-IQ" sz="1800" b="1" dirty="0"/>
              <a:t>ثانيا: تكفل الدولة حماية البيئة والتنوع الاحيائي والحفاظ عليهما.</a:t>
            </a:r>
            <a:r>
              <a:rPr lang="en-US" sz="1800" dirty="0"/>
              <a:t/>
            </a:r>
            <a:br>
              <a:rPr lang="en-US" sz="1800" dirty="0"/>
            </a:br>
            <a:r>
              <a:rPr lang="ar-IQ" sz="1800" b="1" dirty="0"/>
              <a:t>13-المادة الرابعة والثلاثون/</a:t>
            </a:r>
            <a:r>
              <a:rPr lang="en-US" sz="1800" dirty="0"/>
              <a:t/>
            </a:r>
            <a:br>
              <a:rPr lang="en-US" sz="1800" dirty="0"/>
            </a:br>
            <a:r>
              <a:rPr lang="ar-IQ" sz="1800" b="1" dirty="0"/>
              <a:t>أولا: التعليم عامل أساس لتقدم المجتمع وحق تكفله الدولة , وهو الزامي في المرحلة الابتدائية , وتكفل الدولة مكافحة الامية.</a:t>
            </a:r>
            <a:r>
              <a:rPr lang="en-US" sz="1800" dirty="0"/>
              <a:t/>
            </a:r>
            <a:br>
              <a:rPr lang="en-US" sz="1800" dirty="0"/>
            </a:br>
            <a:r>
              <a:rPr lang="ar-IQ" sz="1800" b="1" dirty="0"/>
              <a:t>ثانيا: التعليم المجاني حق لكل العراقيين في مختلف مراحله.</a:t>
            </a:r>
            <a:r>
              <a:rPr lang="en-US" sz="1800" dirty="0"/>
              <a:t/>
            </a:r>
            <a:br>
              <a:rPr lang="en-US" sz="1800" dirty="0"/>
            </a:br>
            <a:r>
              <a:rPr lang="ar-IQ" sz="1800" b="1" dirty="0"/>
              <a:t>ثالثا: تشجع الدولة البحث العلمي للأغراض السلمية بما يخدم الإنسانية , وترعى التفوق والابداع , والابتكار ومختلف مظاهر النبوغ.</a:t>
            </a:r>
            <a:r>
              <a:rPr lang="en-US" sz="1800" dirty="0"/>
              <a:t/>
            </a:r>
            <a:br>
              <a:rPr lang="en-US" sz="1800" dirty="0"/>
            </a:br>
            <a:r>
              <a:rPr lang="ar-IQ" sz="1800" b="1" dirty="0"/>
              <a:t>رابعا: التعليم الخاص والأهلي مكفول, وينظم بقانون.</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2866768"/>
            <a:ext cx="10515600" cy="3991231"/>
          </a:xfrm>
        </p:spPr>
        <p:txBody>
          <a:bodyPr>
            <a:normAutofit/>
          </a:bodyPr>
          <a:lstStyle/>
          <a:p>
            <a:r>
              <a:rPr lang="ar-IQ" sz="2400" b="1" u="sng" dirty="0"/>
              <a:t>الفصل الثاني : الحريات: </a:t>
            </a:r>
            <a:endParaRPr lang="en-US" sz="2400" dirty="0"/>
          </a:p>
          <a:p>
            <a:r>
              <a:rPr lang="ar-IQ" sz="1800" b="1" dirty="0"/>
              <a:t>1-المادة الخامسة والثلاثون/ </a:t>
            </a:r>
            <a:endParaRPr lang="en-US" sz="1800" dirty="0"/>
          </a:p>
          <a:p>
            <a:r>
              <a:rPr lang="ar-IQ" sz="1800" b="1" dirty="0"/>
              <a:t>أولا: أ-حرية الانسان وكرامته مصونة.</a:t>
            </a:r>
            <a:endParaRPr lang="en-US" sz="1800" dirty="0"/>
          </a:p>
          <a:p>
            <a:r>
              <a:rPr lang="ar-IQ" sz="1800" b="1" dirty="0"/>
              <a:t>ب-</a:t>
            </a:r>
            <a:r>
              <a:rPr lang="ar-IQ" sz="1800" b="1" dirty="0" err="1"/>
              <a:t>لايجوز</a:t>
            </a:r>
            <a:r>
              <a:rPr lang="ar-IQ" sz="1800" b="1" dirty="0"/>
              <a:t> توقيف احد او التحقيق معه الا بموجب قرار قضائي.</a:t>
            </a:r>
            <a:endParaRPr lang="en-US" sz="1800" dirty="0"/>
          </a:p>
          <a:p>
            <a:r>
              <a:rPr lang="ar-IQ" sz="1800" b="1" dirty="0"/>
              <a:t>ت-يحرم جميع أنواع التعذيب النفسي والجسدي والمعاملة غير الإنسانية , ولا عبرة باي اعتراف , انتزع </a:t>
            </a:r>
            <a:r>
              <a:rPr lang="ar-IQ" sz="1800" b="1" dirty="0" err="1"/>
              <a:t>بالاكراه</a:t>
            </a:r>
            <a:r>
              <a:rPr lang="ar-IQ" sz="1800" b="1" dirty="0"/>
              <a:t> او التهديد او التعذيب , وللمتضرر المطالبة بالتعويض عن الضرر المادي والمعنوي الذي أصابه وفق للقانون.</a:t>
            </a:r>
            <a:endParaRPr lang="en-US" sz="1800" dirty="0"/>
          </a:p>
          <a:p>
            <a:r>
              <a:rPr lang="ar-IQ" sz="1800" b="1" dirty="0"/>
              <a:t>ثانيا: تكفل الدولة حماية الفرد من الاكراه الفكري والسياسي والديني .</a:t>
            </a:r>
            <a:endParaRPr lang="en-US" sz="1800" dirty="0"/>
          </a:p>
          <a:p>
            <a:r>
              <a:rPr lang="ar-IQ" sz="1800" b="1" dirty="0"/>
              <a:t>ثالثا: يحرم العمل القسري ( السخرة), والعبودية وتجارة العبيد ( الرقيق) , ويحرم الاتجار بالنساء والأطفال , والاتجار بالجنس.</a:t>
            </a:r>
            <a:endParaRPr lang="en-US" sz="1800" dirty="0"/>
          </a:p>
          <a:p>
            <a:endParaRPr lang="ar-IQ" sz="1800" dirty="0"/>
          </a:p>
        </p:txBody>
      </p:sp>
    </p:spTree>
    <p:extLst>
      <p:ext uri="{BB962C8B-B14F-4D97-AF65-F5344CB8AC3E}">
        <p14:creationId xmlns:p14="http://schemas.microsoft.com/office/powerpoint/2010/main" val="1553665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1940010"/>
          </a:xfrm>
        </p:spPr>
        <p:txBody>
          <a:bodyPr>
            <a:normAutofit/>
          </a:bodyPr>
          <a:lstStyle/>
          <a:p>
            <a:r>
              <a:rPr lang="ar-IQ" sz="1800" b="1" dirty="0"/>
              <a:t>2-المادة السادسة والثلاثون/ تكفل الدولة , بما </a:t>
            </a:r>
            <a:r>
              <a:rPr lang="ar-IQ" sz="1800" b="1" dirty="0" err="1"/>
              <a:t>لايخل</a:t>
            </a:r>
            <a:r>
              <a:rPr lang="ar-IQ" sz="1800" b="1" dirty="0"/>
              <a:t> بالنظام العام </a:t>
            </a:r>
            <a:r>
              <a:rPr lang="ar-IQ" sz="1800" b="1" dirty="0" err="1"/>
              <a:t>والاداب</a:t>
            </a:r>
            <a:r>
              <a:rPr lang="ar-IQ" sz="1800" b="1" dirty="0"/>
              <a:t>.</a:t>
            </a:r>
            <a:r>
              <a:rPr lang="en-US" sz="1800" dirty="0"/>
              <a:t/>
            </a:r>
            <a:br>
              <a:rPr lang="en-US" sz="1800" dirty="0"/>
            </a:br>
            <a:r>
              <a:rPr lang="ar-IQ" sz="1800" b="1" dirty="0"/>
              <a:t>أولا: حرية التعبير عن الراي بكل الوسائل.</a:t>
            </a:r>
            <a:r>
              <a:rPr lang="en-US" sz="1800" dirty="0"/>
              <a:t/>
            </a:r>
            <a:br>
              <a:rPr lang="en-US" sz="1800" dirty="0"/>
            </a:br>
            <a:r>
              <a:rPr lang="ar-IQ" sz="1800" b="1" dirty="0"/>
              <a:t>ثانيا: حرية الصحافة والطباعة والاعلان والاعلام والنشر.</a:t>
            </a:r>
            <a:r>
              <a:rPr lang="en-US" sz="1800" dirty="0"/>
              <a:t/>
            </a:r>
            <a:br>
              <a:rPr lang="en-US" sz="1800" dirty="0"/>
            </a:br>
            <a:r>
              <a:rPr lang="ar-IQ" sz="1800" b="1" dirty="0"/>
              <a:t>ثالثا: حرية الاجتماع والتظاهر السلمي , وتنظم بقانون.</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1556951"/>
            <a:ext cx="10515600" cy="5301049"/>
          </a:xfrm>
        </p:spPr>
        <p:txBody>
          <a:bodyPr>
            <a:normAutofit/>
          </a:bodyPr>
          <a:lstStyle/>
          <a:p>
            <a:r>
              <a:rPr lang="ar-IQ" sz="1800" b="1" dirty="0"/>
              <a:t>3-المادة السابعة والثلاثون/ </a:t>
            </a:r>
            <a:endParaRPr lang="en-US" sz="1800" dirty="0"/>
          </a:p>
          <a:p>
            <a:r>
              <a:rPr lang="ar-IQ" sz="1800" b="1" dirty="0"/>
              <a:t>أولا: حرية تأسيس الجمعيات والأحزاب السياسية , او الانضمام اليها , مكفولة وينظم ذلك بقانون.</a:t>
            </a:r>
            <a:endParaRPr lang="en-US" sz="1800" dirty="0"/>
          </a:p>
          <a:p>
            <a:r>
              <a:rPr lang="ar-IQ" sz="1800" b="1" dirty="0"/>
              <a:t>ثانيا: </a:t>
            </a:r>
            <a:r>
              <a:rPr lang="ar-IQ" sz="1800" b="1" dirty="0" err="1"/>
              <a:t>لايجوز</a:t>
            </a:r>
            <a:r>
              <a:rPr lang="ar-IQ" sz="1800" b="1" dirty="0"/>
              <a:t> اجبار احد على الانضمام الى أي حزب او جمعية او جهة سياسية, او اجباره على الاستمرار في العضوية فيه.</a:t>
            </a:r>
            <a:endParaRPr lang="en-US" sz="1800" dirty="0"/>
          </a:p>
          <a:p>
            <a:r>
              <a:rPr lang="ar-IQ" sz="1800" b="1" dirty="0"/>
              <a:t>4-المادة الثامنة والثلاثون/ حرية الاتصالات والمراسلات البريدية والبرقية والهاتفية والالكترونية وغيرها مكفولة , </a:t>
            </a:r>
            <a:r>
              <a:rPr lang="ar-IQ" sz="1800" b="1" dirty="0" err="1"/>
              <a:t>ولايجوز</a:t>
            </a:r>
            <a:r>
              <a:rPr lang="ar-IQ" sz="1800" b="1" dirty="0"/>
              <a:t> مراقبتها او التصنت عليها , او الكشف عنها , الا لضرورة قانونية وامنية, وبقرار قضائي.</a:t>
            </a:r>
            <a:endParaRPr lang="en-US" sz="1800" dirty="0"/>
          </a:p>
          <a:p>
            <a:r>
              <a:rPr lang="ar-IQ" sz="1800" b="1" dirty="0"/>
              <a:t>5-المادة التاسعة والثلاثون/ العراقيون احرار في الالتزام </a:t>
            </a:r>
            <a:r>
              <a:rPr lang="ar-IQ" sz="1800" b="1" dirty="0" err="1"/>
              <a:t>باحوالهم</a:t>
            </a:r>
            <a:r>
              <a:rPr lang="ar-IQ" sz="1800" b="1" dirty="0"/>
              <a:t> الشخصية , حسب دياناتهم او مذاهبهم او معتقداتهم او اختياراتهم , وينظم ذلك بقانون.</a:t>
            </a:r>
            <a:endParaRPr lang="en-US" sz="1800" dirty="0"/>
          </a:p>
          <a:p>
            <a:r>
              <a:rPr lang="ar-IQ" sz="1800" b="1" dirty="0"/>
              <a:t>6-المادة الاربعون/ لكل فرد حرية الفكر والضمير والعقيدة.</a:t>
            </a:r>
            <a:endParaRPr lang="en-US" sz="1800" dirty="0"/>
          </a:p>
          <a:p>
            <a:r>
              <a:rPr lang="ar-IQ" sz="1800" b="1" dirty="0" smtClean="0"/>
              <a:t>7-المادة </a:t>
            </a:r>
            <a:r>
              <a:rPr lang="ar-IQ" sz="1800" b="1" dirty="0"/>
              <a:t>الحادية والاربعون/ </a:t>
            </a:r>
            <a:endParaRPr lang="en-US" sz="1800" dirty="0"/>
          </a:p>
          <a:p>
            <a:r>
              <a:rPr lang="ar-IQ" sz="1800" b="1" dirty="0"/>
              <a:t>أولا: اتباع كل دين او مذهب احرار في:</a:t>
            </a:r>
            <a:endParaRPr lang="en-US" sz="1800" dirty="0"/>
          </a:p>
          <a:p>
            <a:r>
              <a:rPr lang="ar-IQ" sz="1800" b="1" dirty="0"/>
              <a:t>أ-ممارسة الشعائر الدينية, بما فيها الشعائر الحسينية.</a:t>
            </a:r>
            <a:endParaRPr lang="en-US" sz="1800" dirty="0"/>
          </a:p>
          <a:p>
            <a:r>
              <a:rPr lang="ar-IQ" sz="1800" b="1" dirty="0"/>
              <a:t>ب-إدارة الأوقاف وشؤونها ومؤسساتها الدينية , وينظم ذلك بقانون.</a:t>
            </a:r>
            <a:endParaRPr lang="en-US" sz="1800" dirty="0"/>
          </a:p>
          <a:p>
            <a:r>
              <a:rPr lang="ar-IQ" sz="1800" b="1" dirty="0"/>
              <a:t>ثانيا: تكفل الدولة حرية العبادة وحماية اماكنها.</a:t>
            </a:r>
            <a:endParaRPr lang="en-US" sz="1800" dirty="0"/>
          </a:p>
          <a:p>
            <a:endParaRPr lang="ar-IQ" sz="1800" dirty="0"/>
          </a:p>
        </p:txBody>
      </p:sp>
    </p:spTree>
    <p:extLst>
      <p:ext uri="{BB962C8B-B14F-4D97-AF65-F5344CB8AC3E}">
        <p14:creationId xmlns:p14="http://schemas.microsoft.com/office/powerpoint/2010/main" val="2775550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396314"/>
          </a:xfrm>
        </p:spPr>
        <p:txBody>
          <a:bodyPr>
            <a:normAutofit/>
          </a:bodyPr>
          <a:lstStyle/>
          <a:p>
            <a:r>
              <a:rPr lang="ar-IQ" sz="1800" b="1" dirty="0"/>
              <a:t>8-المادة الثانية والاربعون/ </a:t>
            </a:r>
            <a:r>
              <a:rPr lang="en-US" sz="1800" dirty="0"/>
              <a:t/>
            </a:r>
            <a:br>
              <a:rPr lang="en-US" sz="1800" dirty="0"/>
            </a:br>
            <a:r>
              <a:rPr lang="ar-IQ" sz="1800" b="1" dirty="0"/>
              <a:t>أولا: للعراقي حرية التنقل والسفر والسكن داخل العراق وخارجه. </a:t>
            </a:r>
            <a:r>
              <a:rPr lang="en-US" sz="1800" dirty="0"/>
              <a:t/>
            </a:r>
            <a:br>
              <a:rPr lang="en-US" sz="1800" dirty="0"/>
            </a:br>
            <a:r>
              <a:rPr lang="ar-IQ" sz="1800" b="1" dirty="0"/>
              <a:t>ثانيا: </a:t>
            </a:r>
            <a:r>
              <a:rPr lang="ar-IQ" sz="1800" b="1" dirty="0" err="1"/>
              <a:t>لايجوز</a:t>
            </a:r>
            <a:r>
              <a:rPr lang="ar-IQ" sz="1800" b="1" dirty="0"/>
              <a:t> نفي العراقي , او ابعاده , او حرمانه من العودة الى الوطن.</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1161535"/>
            <a:ext cx="10515600" cy="5696465"/>
          </a:xfrm>
        </p:spPr>
        <p:txBody>
          <a:bodyPr>
            <a:normAutofit/>
          </a:bodyPr>
          <a:lstStyle/>
          <a:p>
            <a:r>
              <a:rPr lang="ar-IQ" sz="1800" b="1" dirty="0"/>
              <a:t>9-المادة الثالثة والاربعون/</a:t>
            </a:r>
            <a:endParaRPr lang="en-US" sz="1800" dirty="0"/>
          </a:p>
          <a:p>
            <a:r>
              <a:rPr lang="ar-IQ" sz="1800" b="1" dirty="0"/>
              <a:t>أولا: تحرص الدولة على تعزيز دور مؤسسات المجتمع المدني , ودعمها وتطويرها واستقلاليتها, بما ينسجم مع الوسائل السلمية لتحقيق الأهداف المشروعة لها , وينظم ذلك بقانون.</a:t>
            </a:r>
            <a:endParaRPr lang="en-US" sz="1800" dirty="0"/>
          </a:p>
          <a:p>
            <a:r>
              <a:rPr lang="ar-IQ" sz="1800" b="1" dirty="0"/>
              <a:t>ثانيا: تحرص الدولة على النهوض بالقبائل والعشائر العراقية , وتهتم بشؤونها بما ينسجم مع الدين والقانون , وتعزز قيمتها الإنسانية النبيلة, بما يساهم في تطوير المجتمع , وتمنع الأعراف العشائرية التي تتنافى مع حقوق الانسان.</a:t>
            </a:r>
            <a:endParaRPr lang="en-US" sz="1800" dirty="0"/>
          </a:p>
          <a:p>
            <a:r>
              <a:rPr lang="ar-IQ" sz="1800" b="1" dirty="0"/>
              <a:t>10-المادة الرابعة والاربعون / </a:t>
            </a:r>
            <a:r>
              <a:rPr lang="ar-IQ" sz="1800" b="1" dirty="0" err="1"/>
              <a:t>لايكون</a:t>
            </a:r>
            <a:r>
              <a:rPr lang="ar-IQ" sz="1800" b="1" dirty="0"/>
              <a:t> تقييد ممارسة أي من الحقوق والحريات الواردة في هذا الدستور او تحديدها الا بقانون او بناء عليه </a:t>
            </a:r>
            <a:r>
              <a:rPr lang="ar-IQ" sz="1800" b="1" dirty="0" smtClean="0"/>
              <a:t> على </a:t>
            </a:r>
            <a:r>
              <a:rPr lang="ar-IQ" sz="1800" b="1" dirty="0"/>
              <a:t>ان </a:t>
            </a:r>
            <a:r>
              <a:rPr lang="ar-IQ" sz="1800" b="1" dirty="0" err="1"/>
              <a:t>لايمس</a:t>
            </a:r>
            <a:r>
              <a:rPr lang="ar-IQ" sz="1800" b="1" dirty="0"/>
              <a:t> ذلك التحديد والتقييد جوهر الحق او الحرية.</a:t>
            </a:r>
            <a:endParaRPr lang="en-US" sz="1800" dirty="0"/>
          </a:p>
          <a:p>
            <a:endParaRPr lang="ar-IQ" sz="1800" dirty="0"/>
          </a:p>
        </p:txBody>
      </p:sp>
    </p:spTree>
    <p:extLst>
      <p:ext uri="{BB962C8B-B14F-4D97-AF65-F5344CB8AC3E}">
        <p14:creationId xmlns:p14="http://schemas.microsoft.com/office/powerpoint/2010/main" val="248441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4"/>
            <a:ext cx="10515600" cy="2887361"/>
          </a:xfrm>
        </p:spPr>
        <p:txBody>
          <a:bodyPr>
            <a:normAutofit fontScale="90000"/>
          </a:bodyPr>
          <a:lstStyle/>
          <a:p>
            <a:pPr algn="ctr"/>
            <a:r>
              <a:rPr lang="ar-IQ" sz="7200" dirty="0" smtClean="0"/>
              <a:t/>
            </a:r>
            <a:br>
              <a:rPr lang="ar-IQ" sz="7200" dirty="0" smtClean="0"/>
            </a:br>
            <a:r>
              <a:rPr lang="ar-IQ" sz="9600" dirty="0" smtClean="0"/>
              <a:t>شكرا جزيلا</a:t>
            </a:r>
            <a:r>
              <a:rPr lang="ar-IQ" dirty="0" smtClean="0"/>
              <a:t/>
            </a:r>
            <a:br>
              <a:rPr lang="ar-IQ" dirty="0" smtClean="0"/>
            </a:br>
            <a:endParaRPr lang="ar-IQ" dirty="0"/>
          </a:p>
        </p:txBody>
      </p:sp>
      <p:sp>
        <p:nvSpPr>
          <p:cNvPr id="3" name="عنصر نائب للمحتوى 2"/>
          <p:cNvSpPr>
            <a:spLocks noGrp="1"/>
          </p:cNvSpPr>
          <p:nvPr>
            <p:ph idx="1"/>
          </p:nvPr>
        </p:nvSpPr>
        <p:spPr>
          <a:xfrm>
            <a:off x="838200" y="3252486"/>
            <a:ext cx="10515600" cy="2924476"/>
          </a:xfrm>
        </p:spPr>
        <p:txBody>
          <a:bodyPr>
            <a:normAutofit/>
          </a:bodyPr>
          <a:lstStyle/>
          <a:p>
            <a:pPr marL="0" indent="0" algn="ctr">
              <a:buNone/>
            </a:pPr>
            <a:r>
              <a:rPr lang="ar-IQ" sz="8000" dirty="0" smtClean="0"/>
              <a:t>لإصغائكم.</a:t>
            </a:r>
            <a:endParaRPr lang="ar-IQ" sz="8000" dirty="0"/>
          </a:p>
        </p:txBody>
      </p:sp>
    </p:spTree>
    <p:extLst>
      <p:ext uri="{BB962C8B-B14F-4D97-AF65-F5344CB8AC3E}">
        <p14:creationId xmlns:p14="http://schemas.microsoft.com/office/powerpoint/2010/main" val="139092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408670"/>
          </a:xfrm>
        </p:spPr>
        <p:txBody>
          <a:bodyPr>
            <a:normAutofit/>
          </a:bodyPr>
          <a:lstStyle/>
          <a:p>
            <a:r>
              <a:rPr lang="ar-IQ" sz="2400" b="1" u="sng" dirty="0" smtClean="0"/>
              <a:t>1-القانون </a:t>
            </a:r>
            <a:r>
              <a:rPr lang="ar-IQ" sz="2400" b="1" u="sng" dirty="0"/>
              <a:t>الأساسي </a:t>
            </a:r>
            <a:r>
              <a:rPr lang="ar-IQ" sz="2400" b="1" u="sng" dirty="0" smtClean="0"/>
              <a:t>(</a:t>
            </a:r>
            <a:r>
              <a:rPr lang="ar-IQ" sz="2400" b="1" u="sng" dirty="0"/>
              <a:t>دستور 1925م):</a:t>
            </a:r>
            <a:r>
              <a:rPr lang="en-US" sz="2400" dirty="0"/>
              <a:t/>
            </a:r>
            <a:br>
              <a:rPr lang="en-US" sz="2400" dirty="0"/>
            </a:br>
            <a:r>
              <a:rPr lang="ar-IQ" sz="2000" b="1" dirty="0" smtClean="0"/>
              <a:t>     يعتبر دستور 1925 هو اول دستور في الدولة العراقية وهو دستور دائم ومن صنع السلطات البريطانية </a:t>
            </a:r>
            <a:r>
              <a:rPr lang="ar-IQ" sz="2000" b="1" dirty="0" err="1" smtClean="0"/>
              <a:t>لانها</a:t>
            </a:r>
            <a:r>
              <a:rPr lang="ar-IQ" sz="2000" b="1" dirty="0" smtClean="0"/>
              <a:t> هي التي كانت تحوز السلطة في العراق من الناحية الفعلية سواء قبل تشريع القانون ام بعده.</a:t>
            </a:r>
            <a:endParaRPr lang="en-US" sz="2000" dirty="0"/>
          </a:p>
        </p:txBody>
      </p:sp>
      <p:sp>
        <p:nvSpPr>
          <p:cNvPr id="3" name="عنصر نائب للمحتوى 2"/>
          <p:cNvSpPr>
            <a:spLocks noGrp="1"/>
          </p:cNvSpPr>
          <p:nvPr>
            <p:ph idx="1"/>
          </p:nvPr>
        </p:nvSpPr>
        <p:spPr>
          <a:xfrm>
            <a:off x="838200" y="1173892"/>
            <a:ext cx="10515600" cy="5684107"/>
          </a:xfrm>
        </p:spPr>
        <p:txBody>
          <a:bodyPr>
            <a:normAutofit/>
          </a:bodyPr>
          <a:lstStyle/>
          <a:p>
            <a:pPr marL="0" indent="0">
              <a:buNone/>
            </a:pPr>
            <a:endParaRPr lang="ar-IQ" sz="2000" b="1" dirty="0"/>
          </a:p>
          <a:p>
            <a:pPr marL="0" indent="0">
              <a:buNone/>
            </a:pPr>
            <a:r>
              <a:rPr lang="ar-IQ" sz="2000" b="1" dirty="0" smtClean="0"/>
              <a:t> </a:t>
            </a:r>
            <a:r>
              <a:rPr lang="ar-IQ" sz="1900" b="1" dirty="0"/>
              <a:t>تضمن القانون الأساسي (125) مادة توزعت على مقدمة وعشرة أبواب خصص الباب الأول بعنوان(حقوق الشعب) وذلك لأهمية هذه </a:t>
            </a:r>
            <a:r>
              <a:rPr lang="ar-IQ" sz="1900" b="1" dirty="0" err="1"/>
              <a:t>الحقوق.وفيما</a:t>
            </a:r>
            <a:r>
              <a:rPr lang="ar-IQ" sz="1900" b="1" dirty="0"/>
              <a:t> يلي تفاصيل هذا الباب </a:t>
            </a:r>
            <a:r>
              <a:rPr lang="ar-IQ" sz="1900" b="1" dirty="0" smtClean="0"/>
              <a:t>:</a:t>
            </a:r>
            <a:endParaRPr lang="en-US" sz="1800" dirty="0"/>
          </a:p>
          <a:p>
            <a:r>
              <a:rPr lang="ar-IQ" sz="2000" b="1" u="sng" dirty="0"/>
              <a:t>الباب الأول : حقوق الشعب:</a:t>
            </a:r>
            <a:endParaRPr lang="en-US" sz="2000" dirty="0"/>
          </a:p>
          <a:p>
            <a:r>
              <a:rPr lang="ar-IQ" sz="2000" b="1" dirty="0"/>
              <a:t>1-المادة الخامسة/ تعين الجنسية وتكتسب وتفقد وفقا </a:t>
            </a:r>
            <a:r>
              <a:rPr lang="ar-IQ" sz="2000" b="1" dirty="0" err="1"/>
              <a:t>لاحكام</a:t>
            </a:r>
            <a:r>
              <a:rPr lang="ar-IQ" sz="2000" b="1" dirty="0"/>
              <a:t> قانون خاص.</a:t>
            </a:r>
            <a:endParaRPr lang="en-US" sz="2000" dirty="0"/>
          </a:p>
          <a:p>
            <a:r>
              <a:rPr lang="ar-IQ" sz="2000" b="1" dirty="0"/>
              <a:t>2-المادة السادسة/ </a:t>
            </a:r>
            <a:r>
              <a:rPr lang="ar-IQ" sz="2000" b="1" dirty="0" err="1"/>
              <a:t>لافرق</a:t>
            </a:r>
            <a:r>
              <a:rPr lang="ar-IQ" sz="2000" b="1" dirty="0"/>
              <a:t> بين العراقيين في الحقوق امام القانون وان اختلفوا في القومية والدين واللغة.</a:t>
            </a:r>
            <a:endParaRPr lang="en-US" sz="2000" dirty="0"/>
          </a:p>
          <a:p>
            <a:r>
              <a:rPr lang="ar-IQ" sz="2000" b="1" dirty="0"/>
              <a:t>3-الماة السابعة/ الحرية الشخصية مصونة لجميع سكان العراق من </a:t>
            </a:r>
            <a:r>
              <a:rPr lang="ar-IQ" sz="2000" b="1" dirty="0" smtClean="0"/>
              <a:t>التعرض والتدخل </a:t>
            </a:r>
            <a:r>
              <a:rPr lang="ar-IQ" sz="2000" b="1" dirty="0" err="1"/>
              <a:t>ولايجوز</a:t>
            </a:r>
            <a:r>
              <a:rPr lang="ar-IQ" sz="2000" b="1" dirty="0"/>
              <a:t> القبض على </a:t>
            </a:r>
            <a:r>
              <a:rPr lang="ar-IQ" sz="2000" b="1" dirty="0" smtClean="0"/>
              <a:t>احدهم او توقيفه او معاقبته او اجباره على تبديل مسكنه او تعريضه لقيود او اجباره على الخدمة في القوات المسلحة الا </a:t>
            </a:r>
            <a:r>
              <a:rPr lang="ar-IQ" sz="2000" b="1" dirty="0"/>
              <a:t>بمقتضى القانون , اما التعذيب  ونفي العراقيين الى خارج المملكة العراقية فممنوع بتاتا.</a:t>
            </a:r>
            <a:endParaRPr lang="en-US" sz="2000" dirty="0"/>
          </a:p>
          <a:p>
            <a:r>
              <a:rPr lang="ar-IQ" sz="2000" b="1" dirty="0"/>
              <a:t>4-المادة الثامنة/ المساكن مصونة من التعرض </a:t>
            </a:r>
            <a:r>
              <a:rPr lang="ar-IQ" sz="2000" b="1" dirty="0" err="1" smtClean="0"/>
              <a:t>ولايجوز</a:t>
            </a:r>
            <a:r>
              <a:rPr lang="ar-IQ" sz="2000" b="1" dirty="0" smtClean="0"/>
              <a:t> </a:t>
            </a:r>
            <a:r>
              <a:rPr lang="ar-IQ" sz="2000" b="1" dirty="0"/>
              <a:t>دخولها والتحري فيها الا في الأحوال والطرائق التي يعينها القانون.</a:t>
            </a:r>
            <a:endParaRPr lang="en-US" sz="2000" dirty="0"/>
          </a:p>
          <a:p>
            <a:r>
              <a:rPr lang="ar-IQ" sz="2000" b="1" dirty="0"/>
              <a:t>5-المادة التاسعة/ </a:t>
            </a:r>
            <a:r>
              <a:rPr lang="ar-IQ" sz="2000" b="1" dirty="0" err="1"/>
              <a:t>لايمنع</a:t>
            </a:r>
            <a:r>
              <a:rPr lang="ar-IQ" sz="2000" b="1" dirty="0"/>
              <a:t> احد من مراجعة المحاكم ولا يجبر على مراجعة محكمة غير المحكمة المختصة بقضيته بمقتضى القانون.</a:t>
            </a:r>
            <a:endParaRPr lang="en-US" sz="2000" dirty="0"/>
          </a:p>
          <a:p>
            <a:r>
              <a:rPr lang="ar-IQ" sz="2000" b="1" dirty="0"/>
              <a:t>6-المادة العاشرة/ حقوق التملك مصونة فلا يجوز فرض القيود الاجبارية ولا حجز الأموال والاملاك ولا مصادرة المواد الممنوعة الا بمقتضى القانون , اما السخرة المجانية والمصادرة العامة </a:t>
            </a:r>
            <a:r>
              <a:rPr lang="ar-IQ" sz="2000" b="1" dirty="0" err="1"/>
              <a:t>للاموال</a:t>
            </a:r>
            <a:r>
              <a:rPr lang="ar-IQ" sz="2000" b="1" dirty="0"/>
              <a:t> المنقولة وغير المنقولة فممنوعة بتاتا , ولا ينزع ملك الا </a:t>
            </a:r>
            <a:r>
              <a:rPr lang="ar-IQ" sz="2000" b="1" dirty="0" err="1"/>
              <a:t>لاجل</a:t>
            </a:r>
            <a:r>
              <a:rPr lang="ar-IQ" sz="2000" b="1" dirty="0"/>
              <a:t> النفع العام في الأحوال وبالطريقة التي يعينها القانون , وبشرط التعويض عنه تعويضا عادلا.</a:t>
            </a:r>
            <a:endParaRPr lang="en-US" sz="2000" dirty="0"/>
          </a:p>
          <a:p>
            <a:r>
              <a:rPr lang="ar-IQ" sz="2000" b="1" dirty="0"/>
              <a:t>7-المادة الحادية عشرة/ </a:t>
            </a:r>
            <a:r>
              <a:rPr lang="ar-IQ" sz="2000" b="1" dirty="0" err="1"/>
              <a:t>لاتفرض</a:t>
            </a:r>
            <a:r>
              <a:rPr lang="ar-IQ" sz="2000" b="1" dirty="0"/>
              <a:t> ضريبة الا بمقتضى قانون يشمل احكامه جميع الصنوف.</a:t>
            </a:r>
            <a:endParaRPr lang="ar-IQ" sz="2000" dirty="0"/>
          </a:p>
        </p:txBody>
      </p:sp>
    </p:spTree>
    <p:extLst>
      <p:ext uri="{BB962C8B-B14F-4D97-AF65-F5344CB8AC3E}">
        <p14:creationId xmlns:p14="http://schemas.microsoft.com/office/powerpoint/2010/main" val="273329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1" y="-2"/>
            <a:ext cx="10515600" cy="4769709"/>
          </a:xfrm>
        </p:spPr>
        <p:txBody>
          <a:bodyPr>
            <a:noAutofit/>
          </a:bodyPr>
          <a:lstStyle/>
          <a:p>
            <a:r>
              <a:rPr lang="ar-IQ" sz="1800" b="1" dirty="0" smtClean="0"/>
              <a:t>8-المادة </a:t>
            </a:r>
            <a:r>
              <a:rPr lang="ar-IQ" sz="1800" b="1" dirty="0"/>
              <a:t>الثانية عشرة/ للعراقيين حرية ابداء الراي والنشر والاجتماع </a:t>
            </a:r>
            <a:r>
              <a:rPr lang="ar-IQ" sz="1800" b="1" dirty="0" err="1"/>
              <a:t>وتاليف</a:t>
            </a:r>
            <a:r>
              <a:rPr lang="ar-IQ" sz="1800" b="1" dirty="0"/>
              <a:t> الجمعيات والانضمام اليها ضمن حدود القانون </a:t>
            </a:r>
            <a:r>
              <a:rPr lang="ar-IQ" sz="1800" b="1" dirty="0" smtClean="0"/>
              <a:t>.</a:t>
            </a:r>
            <a:br>
              <a:rPr lang="ar-IQ" sz="1800" b="1" dirty="0" smtClean="0"/>
            </a:br>
            <a:r>
              <a:rPr lang="en-US" sz="1800" dirty="0"/>
              <a:t/>
            </a:r>
            <a:br>
              <a:rPr lang="en-US" sz="1800" dirty="0"/>
            </a:br>
            <a:r>
              <a:rPr lang="ar-IQ" sz="1800" b="1" dirty="0"/>
              <a:t>9-المادة الثالثة عشرة/ الإسلام دين الدولة الرسمي , وحرية القيام بشعائره </a:t>
            </a:r>
            <a:r>
              <a:rPr lang="ar-IQ" sz="1800" b="1" dirty="0" err="1"/>
              <a:t>المالوفة</a:t>
            </a:r>
            <a:r>
              <a:rPr lang="ar-IQ" sz="1800" b="1" dirty="0"/>
              <a:t> في العراق على اختلاف مذاهبه محترمة </a:t>
            </a:r>
            <a:r>
              <a:rPr lang="ar-IQ" sz="1800" b="1" dirty="0" err="1"/>
              <a:t>لاتمس</a:t>
            </a:r>
            <a:r>
              <a:rPr lang="ar-IQ" sz="1800" b="1" dirty="0"/>
              <a:t> , وتضمن لجميع ساكني البلاد حرية الاعتقاد التامة , وحرية القيام بشعائر العبادة , وفقا لعاداتهم مالم تكن مخلة </a:t>
            </a:r>
            <a:r>
              <a:rPr lang="ar-IQ" sz="1800" b="1" dirty="0" err="1"/>
              <a:t>بالامن</a:t>
            </a:r>
            <a:r>
              <a:rPr lang="ar-IQ" sz="1800" b="1" dirty="0"/>
              <a:t> والنظام وما لم تناف </a:t>
            </a:r>
            <a:r>
              <a:rPr lang="ar-IQ" sz="1800" b="1" dirty="0" err="1"/>
              <a:t>الاداب</a:t>
            </a:r>
            <a:r>
              <a:rPr lang="ar-IQ" sz="1800" b="1" dirty="0"/>
              <a:t> </a:t>
            </a:r>
            <a:r>
              <a:rPr lang="ar-IQ" sz="1800" b="1" dirty="0" smtClean="0"/>
              <a:t>العامة</a:t>
            </a:r>
            <a:r>
              <a:rPr lang="en-US" sz="1800" b="1" dirty="0" smtClean="0"/>
              <a:t>.</a:t>
            </a:r>
            <a:br>
              <a:rPr lang="en-US" sz="1800" b="1" dirty="0" smtClean="0"/>
            </a:br>
            <a:r>
              <a:rPr lang="en-US" sz="1800" dirty="0"/>
              <a:t/>
            </a:r>
            <a:br>
              <a:rPr lang="en-US" sz="1800" dirty="0"/>
            </a:br>
            <a:r>
              <a:rPr lang="ar-IQ" sz="1800" b="1" dirty="0"/>
              <a:t>10-المادة الرابعة عشرة/ للعراقيين الحق في رفع عرائض الشكوى , واللوائح في الأمور المتعلقة </a:t>
            </a:r>
            <a:r>
              <a:rPr lang="ar-IQ" sz="1800" b="1" dirty="0" err="1"/>
              <a:t>باشخاصهم</a:t>
            </a:r>
            <a:r>
              <a:rPr lang="ar-IQ" sz="1800" b="1" dirty="0"/>
              <a:t> او </a:t>
            </a:r>
            <a:r>
              <a:rPr lang="ar-IQ" sz="1800" b="1" dirty="0" err="1"/>
              <a:t>بالامور</a:t>
            </a:r>
            <a:r>
              <a:rPr lang="ar-IQ" sz="1800" b="1" dirty="0"/>
              <a:t> العامة الى الملك ومجلس الامة والسلطات العامة وبالطريقة وفي الأحوال التي يعينها القانون</a:t>
            </a:r>
            <a:r>
              <a:rPr lang="ar-IQ" sz="1800" b="1" dirty="0" smtClean="0"/>
              <a:t>.</a:t>
            </a:r>
            <a:br>
              <a:rPr lang="ar-IQ" sz="1800" b="1" dirty="0" smtClean="0"/>
            </a:br>
            <a:r>
              <a:rPr lang="en-US" sz="1800" dirty="0"/>
              <a:t/>
            </a:r>
            <a:br>
              <a:rPr lang="en-US" sz="1800" dirty="0"/>
            </a:br>
            <a:r>
              <a:rPr lang="ar-IQ" sz="1800" b="1" dirty="0"/>
              <a:t>11-المادة الخامسة عشرة/ تكون جميع المراسلات البريدية والبرقية والتلفونية , مكتومة ومصونة من كل مراقبة وتوقيف الا في الأحوال والطرائق التي يعينها القانون</a:t>
            </a:r>
            <a:r>
              <a:rPr lang="ar-IQ" sz="1800" b="1" dirty="0" smtClean="0"/>
              <a:t>.</a:t>
            </a:r>
            <a:br>
              <a:rPr lang="ar-IQ" sz="1800" b="1" dirty="0" smtClean="0"/>
            </a:br>
            <a:r>
              <a:rPr lang="en-US" sz="1800" dirty="0"/>
              <a:t/>
            </a:r>
            <a:br>
              <a:rPr lang="en-US" sz="1800" dirty="0"/>
            </a:br>
            <a:r>
              <a:rPr lang="ar-IQ" sz="1800" b="1" dirty="0"/>
              <a:t>12-المادة السادسة </a:t>
            </a:r>
            <a:r>
              <a:rPr lang="ar-IQ" sz="1800" b="1" dirty="0" smtClean="0"/>
              <a:t>عشرة/للطوائف المختلفة </a:t>
            </a:r>
            <a:r>
              <a:rPr lang="ar-IQ" sz="1800" b="1" dirty="0"/>
              <a:t>حق تأسيس المدارس لتعليم افرادها بلغاتها الخاصة والاحتفاظ بها على ان يكون </a:t>
            </a:r>
            <a:r>
              <a:rPr lang="ar-IQ" sz="1800" b="1" dirty="0" smtClean="0"/>
              <a:t>ذلك </a:t>
            </a:r>
            <a:r>
              <a:rPr lang="ar-IQ" sz="1800" b="1" dirty="0"/>
              <a:t>موافقا للمناهج العامة التي تعين قانونا</a:t>
            </a:r>
            <a:r>
              <a:rPr lang="ar-IQ" sz="1800" b="1" dirty="0" smtClean="0"/>
              <a:t>.</a:t>
            </a:r>
            <a:br>
              <a:rPr lang="ar-IQ" sz="1800" b="1" dirty="0" smtClean="0"/>
            </a:br>
            <a:r>
              <a:rPr lang="en-US" sz="1800" dirty="0"/>
              <a:t/>
            </a:r>
            <a:br>
              <a:rPr lang="en-US" sz="1800" dirty="0"/>
            </a:br>
            <a:r>
              <a:rPr lang="ar-IQ" sz="1800" b="1" dirty="0"/>
              <a:t>13-المادة السابعة عشرة / العربية هي اللغة الرسمية سوى </a:t>
            </a:r>
            <a:r>
              <a:rPr lang="ar-IQ" sz="1800" b="1" dirty="0" err="1"/>
              <a:t>ماينص</a:t>
            </a:r>
            <a:r>
              <a:rPr lang="ar-IQ" sz="1800" b="1" dirty="0"/>
              <a:t> عليه بقانون خاص</a:t>
            </a:r>
            <a:r>
              <a:rPr lang="ar-IQ" sz="1800" b="1" dirty="0" smtClean="0"/>
              <a:t>.</a:t>
            </a:r>
            <a:br>
              <a:rPr lang="ar-IQ" sz="1800" b="1" dirty="0" smtClean="0"/>
            </a:br>
            <a:r>
              <a:rPr lang="en-US" sz="1800" dirty="0"/>
              <a:t/>
            </a:r>
            <a:br>
              <a:rPr lang="en-US" sz="1800" dirty="0"/>
            </a:br>
            <a:r>
              <a:rPr lang="ar-IQ" sz="1800" b="1" dirty="0"/>
              <a:t>14-المادة الثامنة عشرة/ </a:t>
            </a:r>
            <a:r>
              <a:rPr lang="ar-IQ" sz="1800" b="1" dirty="0" smtClean="0"/>
              <a:t>العراقيون متساوون في التمتع بحقوقهم , وأداء واجباتهم , ويعهد اليهم وحدهم بوظائف الحكومة بدون تمييز , كل حسب اقتداره واهليته , ولا يستخدم في وظائف الحكومة غير العراقيين الا في الأحوال الاستثنائية التي تعين بقانون خاص.</a:t>
            </a:r>
            <a:endParaRPr lang="ar-IQ" sz="1800" dirty="0"/>
          </a:p>
        </p:txBody>
      </p:sp>
      <p:sp>
        <p:nvSpPr>
          <p:cNvPr id="3" name="عنصر نائب للمحتوى 2"/>
          <p:cNvSpPr>
            <a:spLocks noGrp="1"/>
          </p:cNvSpPr>
          <p:nvPr>
            <p:ph idx="1"/>
          </p:nvPr>
        </p:nvSpPr>
        <p:spPr>
          <a:xfrm>
            <a:off x="838200" y="4905632"/>
            <a:ext cx="10515600" cy="1952368"/>
          </a:xfrm>
        </p:spPr>
        <p:txBody>
          <a:bodyPr>
            <a:normAutofit/>
          </a:bodyPr>
          <a:lstStyle/>
          <a:p>
            <a:r>
              <a:rPr lang="ar-IQ" b="1" u="sng" dirty="0"/>
              <a:t>دستور 1958م المؤقت:</a:t>
            </a:r>
            <a:endParaRPr lang="en-US" dirty="0"/>
          </a:p>
          <a:p>
            <a:r>
              <a:rPr lang="ar-IQ" sz="2000" b="1" dirty="0"/>
              <a:t>بعد قيام ثورة ويسمى أيضا انقلاب 14 تموز 1958م انتهى العمل بدستور 1925م وتعديلاته وتم وضع دستور مؤقت هو دستور سنة 1958م الى حين الانتقال الى دستور دائم  وتضمن هذا الدستور في الباب الثاني منه عنوانا هو( مصدر السلطات والحقوق والواجبات العامة) , وفيما يلي تفاصيل هذا الباب:</a:t>
            </a:r>
            <a:endParaRPr lang="en-US" sz="2000" dirty="0"/>
          </a:p>
          <a:p>
            <a:pPr marL="0" indent="0">
              <a:buNone/>
            </a:pPr>
            <a:endParaRPr lang="ar-IQ" dirty="0"/>
          </a:p>
        </p:txBody>
      </p:sp>
    </p:spTree>
    <p:extLst>
      <p:ext uri="{BB962C8B-B14F-4D97-AF65-F5344CB8AC3E}">
        <p14:creationId xmlns:p14="http://schemas.microsoft.com/office/powerpoint/2010/main" val="1273031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2261287"/>
          </a:xfrm>
        </p:spPr>
        <p:txBody>
          <a:bodyPr>
            <a:normAutofit fontScale="90000"/>
          </a:bodyPr>
          <a:lstStyle/>
          <a:p>
            <a:r>
              <a:rPr lang="ar-IQ" sz="2000" b="1" dirty="0" smtClean="0"/>
              <a:t/>
            </a:r>
            <a:br>
              <a:rPr lang="ar-IQ" sz="2000" b="1" dirty="0" smtClean="0"/>
            </a:br>
            <a:r>
              <a:rPr lang="ar-IQ" sz="2000" b="1" dirty="0"/>
              <a:t/>
            </a:r>
            <a:br>
              <a:rPr lang="ar-IQ" sz="2000" b="1" dirty="0"/>
            </a:br>
            <a:r>
              <a:rPr lang="ar-IQ" sz="2000" b="1" dirty="0" smtClean="0"/>
              <a:t>1-المادة </a:t>
            </a:r>
            <a:r>
              <a:rPr lang="ar-IQ" sz="2000" b="1" dirty="0"/>
              <a:t>السابعة / الشعب مصدر السلطة </a:t>
            </a:r>
            <a:r>
              <a:rPr lang="ar-IQ" sz="2000" b="1" dirty="0" smtClean="0"/>
              <a:t>.</a:t>
            </a:r>
            <a:r>
              <a:rPr lang="ar-IQ" sz="2000" dirty="0" smtClean="0"/>
              <a:t/>
            </a:r>
            <a:br>
              <a:rPr lang="ar-IQ" sz="2000" dirty="0" smtClean="0"/>
            </a:br>
            <a:r>
              <a:rPr lang="ar-IQ" sz="2000" b="1" dirty="0" smtClean="0"/>
              <a:t>2-المادة </a:t>
            </a:r>
            <a:r>
              <a:rPr lang="ar-IQ" sz="2000" b="1" dirty="0"/>
              <a:t>الثامنة/ الجنسية العراقية يحددها القانون</a:t>
            </a:r>
            <a:r>
              <a:rPr lang="ar-IQ" sz="2000" b="1" dirty="0" smtClean="0"/>
              <a:t>.</a:t>
            </a:r>
            <a:br>
              <a:rPr lang="ar-IQ" sz="2000" b="1" dirty="0" smtClean="0"/>
            </a:br>
            <a:r>
              <a:rPr lang="ar-IQ" sz="2000" b="1" dirty="0" smtClean="0"/>
              <a:t>3-المادة </a:t>
            </a:r>
            <a:r>
              <a:rPr lang="ar-IQ" sz="2000" b="1" dirty="0"/>
              <a:t>التاسعة/ المواطنون سواسية امام القانون في الحقوق والواجبات العامة </a:t>
            </a:r>
            <a:r>
              <a:rPr lang="ar-IQ" sz="2000" b="1" dirty="0" err="1"/>
              <a:t>لايجوز</a:t>
            </a:r>
            <a:r>
              <a:rPr lang="ar-IQ" sz="2000" b="1" dirty="0"/>
              <a:t> التمييز بينهم في ذلك بسبب الجنس او الأصل او اللغة او الدين او العقيدة</a:t>
            </a:r>
            <a:r>
              <a:rPr lang="ar-IQ" sz="2000" b="1" dirty="0" smtClean="0"/>
              <a:t>.</a:t>
            </a:r>
            <a:br>
              <a:rPr lang="ar-IQ" sz="2000" b="1" dirty="0" smtClean="0"/>
            </a:br>
            <a:r>
              <a:rPr lang="ar-IQ" sz="2000" b="1" dirty="0" smtClean="0"/>
              <a:t>4-المادة </a:t>
            </a:r>
            <a:r>
              <a:rPr lang="ar-IQ" sz="2000" b="1" dirty="0"/>
              <a:t>العاشرة </a:t>
            </a:r>
            <a:r>
              <a:rPr lang="ar-IQ" sz="2000" b="1" dirty="0" smtClean="0"/>
              <a:t>/حرية </a:t>
            </a:r>
            <a:r>
              <a:rPr lang="ar-IQ" sz="2000" b="1" dirty="0"/>
              <a:t>الاعتقاد والتعبير مضمونة وتنظم بقانون </a:t>
            </a:r>
            <a:r>
              <a:rPr lang="ar-IQ" sz="2000" b="1" dirty="0" smtClean="0"/>
              <a:t>.</a:t>
            </a:r>
            <a:br>
              <a:rPr lang="ar-IQ" sz="2000" b="1" dirty="0" smtClean="0"/>
            </a:br>
            <a:r>
              <a:rPr lang="ar-IQ" sz="2000" b="1" dirty="0"/>
              <a:t>5</a:t>
            </a:r>
            <a:r>
              <a:rPr lang="ar-IQ" sz="2000" b="1" dirty="0" smtClean="0"/>
              <a:t>-المادة </a:t>
            </a:r>
            <a:r>
              <a:rPr lang="ar-IQ" sz="2000" b="1" dirty="0"/>
              <a:t>الحادية عشرة/ الحرية الشخصية وحرمة المنازل مصونتان </a:t>
            </a:r>
            <a:r>
              <a:rPr lang="ar-IQ" sz="2000" b="1" dirty="0" err="1"/>
              <a:t>ولايجوز</a:t>
            </a:r>
            <a:r>
              <a:rPr lang="ar-IQ" sz="2000" b="1" dirty="0"/>
              <a:t> التجاوز عليهما الا حسب </a:t>
            </a:r>
            <a:r>
              <a:rPr lang="ar-IQ" sz="2000" b="1" dirty="0" err="1"/>
              <a:t>ماتقتضيه</a:t>
            </a:r>
            <a:r>
              <a:rPr lang="ar-IQ" sz="2000" b="1" dirty="0"/>
              <a:t> السلامة العامة وينظم ذلك بقانون . </a:t>
            </a:r>
            <a:r>
              <a:rPr lang="en-US" sz="1600" dirty="0"/>
              <a:t/>
            </a:r>
            <a:br>
              <a:rPr lang="en-US" sz="1600" dirty="0"/>
            </a:br>
            <a:endParaRPr lang="ar-IQ" sz="1600" dirty="0"/>
          </a:p>
        </p:txBody>
      </p:sp>
      <p:sp>
        <p:nvSpPr>
          <p:cNvPr id="3" name="عنصر نائب للمحتوى 2"/>
          <p:cNvSpPr>
            <a:spLocks noGrp="1"/>
          </p:cNvSpPr>
          <p:nvPr>
            <p:ph idx="1"/>
          </p:nvPr>
        </p:nvSpPr>
        <p:spPr>
          <a:xfrm>
            <a:off x="838200" y="2162432"/>
            <a:ext cx="10515600" cy="4695568"/>
          </a:xfrm>
        </p:spPr>
        <p:txBody>
          <a:bodyPr>
            <a:normAutofit/>
          </a:bodyPr>
          <a:lstStyle/>
          <a:p>
            <a:pPr marL="0" indent="0">
              <a:buNone/>
            </a:pPr>
            <a:endParaRPr lang="ar-IQ" sz="1800" b="1" dirty="0" smtClean="0"/>
          </a:p>
          <a:p>
            <a:r>
              <a:rPr lang="ar-IQ" sz="1800" b="1" dirty="0" smtClean="0"/>
              <a:t>6-المادةالثانية </a:t>
            </a:r>
            <a:r>
              <a:rPr lang="ar-IQ" sz="1800" b="1" dirty="0"/>
              <a:t>عشرة/ حرية الأديان مصونة وينظم القانون أداء وظيفتها على ان </a:t>
            </a:r>
            <a:r>
              <a:rPr lang="ar-IQ" sz="1800" b="1" dirty="0" err="1"/>
              <a:t>لاتكون</a:t>
            </a:r>
            <a:r>
              <a:rPr lang="ar-IQ" sz="1800" b="1" dirty="0"/>
              <a:t> مخلة بالنظام العام ولا متنافية مع </a:t>
            </a:r>
            <a:r>
              <a:rPr lang="ar-IQ" sz="1800" b="1" dirty="0" err="1"/>
              <a:t>الاداب</a:t>
            </a:r>
            <a:r>
              <a:rPr lang="ar-IQ" sz="1800" b="1" dirty="0"/>
              <a:t> العامة </a:t>
            </a:r>
            <a:r>
              <a:rPr lang="ar-IQ" sz="1800" b="1" dirty="0" smtClean="0"/>
              <a:t>.</a:t>
            </a:r>
          </a:p>
          <a:p>
            <a:r>
              <a:rPr lang="ar-IQ" sz="1800" b="1" dirty="0" smtClean="0"/>
              <a:t>7-المادة </a:t>
            </a:r>
            <a:r>
              <a:rPr lang="ar-IQ" sz="1800" b="1" dirty="0"/>
              <a:t>الثالثة عشرة/ الملكية الخاصة مصونة وينظم القانون أداء وظيفتها الاجتماعية ولا ينزع الا للمنفعة العامة مقابل تعويض عادل وفقا للقانون</a:t>
            </a:r>
            <a:r>
              <a:rPr lang="ar-IQ" sz="1800" b="1" dirty="0" smtClean="0"/>
              <a:t>.</a:t>
            </a:r>
          </a:p>
          <a:p>
            <a:r>
              <a:rPr lang="ar-IQ" sz="1800" b="1" dirty="0" smtClean="0"/>
              <a:t>8-المادة </a:t>
            </a:r>
            <a:r>
              <a:rPr lang="ar-IQ" sz="1800" b="1" dirty="0"/>
              <a:t>الرابعة عشرة / </a:t>
            </a:r>
            <a:r>
              <a:rPr lang="ar-IQ" sz="1800" b="1" dirty="0" smtClean="0"/>
              <a:t>أ-الملكية </a:t>
            </a:r>
            <a:r>
              <a:rPr lang="ar-IQ" sz="1800" b="1" dirty="0"/>
              <a:t>الزراعية تحدد وتنظم بقانون .</a:t>
            </a:r>
            <a:endParaRPr lang="en-US" sz="1800" dirty="0"/>
          </a:p>
          <a:p>
            <a:r>
              <a:rPr lang="ar-IQ" sz="1800" b="1" dirty="0" smtClean="0"/>
              <a:t>                      ب-الملكية </a:t>
            </a:r>
            <a:r>
              <a:rPr lang="ar-IQ" sz="1800" b="1" dirty="0"/>
              <a:t>الزراعية مصونة بموجب القوانين المرعية الى حين استصدار التشريعات واتخاذ التدابير الضرورية لتنفيذها</a:t>
            </a:r>
            <a:r>
              <a:rPr lang="ar-IQ" sz="1800" b="1" dirty="0" smtClean="0"/>
              <a:t>.</a:t>
            </a:r>
            <a:endParaRPr lang="ar-IQ" sz="1800" b="1" dirty="0"/>
          </a:p>
          <a:p>
            <a:r>
              <a:rPr lang="ar-IQ" sz="1800" b="1" dirty="0" smtClean="0"/>
              <a:t>9-المادة </a:t>
            </a:r>
            <a:r>
              <a:rPr lang="ar-IQ" sz="1800" b="1" dirty="0"/>
              <a:t>الخامسة عشرة/ </a:t>
            </a:r>
            <a:r>
              <a:rPr lang="ar-IQ" sz="1800" b="1" dirty="0" err="1"/>
              <a:t>لايجوز</a:t>
            </a:r>
            <a:r>
              <a:rPr lang="ar-IQ" sz="1800" b="1" dirty="0"/>
              <a:t> فرض ضريبة او رسم او تعديلهما او الغائهما الا بقانون </a:t>
            </a:r>
            <a:r>
              <a:rPr lang="ar-IQ" sz="1800" b="1" dirty="0" smtClean="0"/>
              <a:t>.</a:t>
            </a:r>
          </a:p>
          <a:p>
            <a:r>
              <a:rPr lang="ar-IQ" sz="1800" b="1" dirty="0" smtClean="0"/>
              <a:t> </a:t>
            </a:r>
            <a:endParaRPr lang="ar-IQ" sz="1800" b="1" dirty="0"/>
          </a:p>
          <a:p>
            <a:r>
              <a:rPr lang="ar-IQ" sz="1800" b="1" dirty="0" smtClean="0"/>
              <a:t>10-المادة </a:t>
            </a:r>
            <a:r>
              <a:rPr lang="ar-IQ" sz="1800" b="1" dirty="0"/>
              <a:t>السادسة عشرة/ الدفاع عن الوطن واجب مقدس وأداء الخدمة العسكرية شرف للمواطنين وتنظم احكامها بقانون </a:t>
            </a:r>
          </a:p>
          <a:p>
            <a:r>
              <a:rPr lang="ar-IQ" sz="1800" b="1" dirty="0" smtClean="0"/>
              <a:t>11-المادة </a:t>
            </a:r>
            <a:r>
              <a:rPr lang="ar-IQ" sz="1800" b="1" dirty="0"/>
              <a:t>السابعة عشرة/ القوات المسلحة في الجمهورية العراقية ملك الشعب ومهمتها حماية سيادة البلاد وسلامة أراضيها</a:t>
            </a:r>
            <a:r>
              <a:rPr lang="ar-IQ" sz="1800" b="1" dirty="0" smtClean="0"/>
              <a:t>.</a:t>
            </a:r>
          </a:p>
          <a:p>
            <a:r>
              <a:rPr lang="ar-IQ" sz="1800" b="1" dirty="0" smtClean="0"/>
              <a:t>12-المادة </a:t>
            </a:r>
            <a:r>
              <a:rPr lang="ar-IQ" sz="1800" b="1" dirty="0"/>
              <a:t>الثامنة عشرة/ الدولة وحدها هي التي تنشا القوات المسلحة </a:t>
            </a:r>
            <a:r>
              <a:rPr lang="ar-IQ" sz="1800" b="1" dirty="0" err="1"/>
              <a:t>ولايجوز</a:t>
            </a:r>
            <a:r>
              <a:rPr lang="ar-IQ" sz="1800" b="1" dirty="0"/>
              <a:t> </a:t>
            </a:r>
            <a:r>
              <a:rPr lang="ar-IQ" sz="1800" b="1" dirty="0" err="1"/>
              <a:t>لاي</a:t>
            </a:r>
            <a:r>
              <a:rPr lang="ar-IQ" sz="1800" b="1" dirty="0"/>
              <a:t> هيئة او جماعة انشاء تشكيلات عسكرية او شبه عسكرية</a:t>
            </a:r>
            <a:r>
              <a:rPr lang="ar-IQ" sz="1800" b="1" dirty="0" smtClean="0"/>
              <a:t>.</a:t>
            </a:r>
            <a:endParaRPr lang="ar-IQ" sz="1800" b="1" dirty="0"/>
          </a:p>
          <a:p>
            <a:pPr marL="0" indent="0">
              <a:buNone/>
            </a:pPr>
            <a:r>
              <a:rPr lang="ar-IQ" sz="1800" b="1" dirty="0" smtClean="0"/>
              <a:t>13-المادة </a:t>
            </a:r>
            <a:r>
              <a:rPr lang="ar-IQ" sz="1800" b="1" dirty="0"/>
              <a:t>التاسعة عشرة/ تسليم اللاجئين السياسيين محظور.</a:t>
            </a:r>
            <a:endParaRPr lang="en-US" sz="1800" dirty="0"/>
          </a:p>
          <a:p>
            <a:endParaRPr lang="ar-IQ" sz="1600" dirty="0"/>
          </a:p>
        </p:txBody>
      </p:sp>
    </p:spTree>
    <p:extLst>
      <p:ext uri="{BB962C8B-B14F-4D97-AF65-F5344CB8AC3E}">
        <p14:creationId xmlns:p14="http://schemas.microsoft.com/office/powerpoint/2010/main" val="247718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1569308"/>
          </a:xfrm>
        </p:spPr>
        <p:txBody>
          <a:bodyPr>
            <a:normAutofit/>
          </a:bodyPr>
          <a:lstStyle/>
          <a:p>
            <a:r>
              <a:rPr lang="ar-IQ" sz="2000" b="1" u="sng" dirty="0"/>
              <a:t> </a:t>
            </a:r>
            <a:r>
              <a:rPr lang="ar-IQ" sz="2400" b="1" u="sng" dirty="0"/>
              <a:t>دستور 1963م ا لمؤقت: </a:t>
            </a:r>
            <a:r>
              <a:rPr lang="en-US" sz="2000" dirty="0"/>
              <a:t/>
            </a:r>
            <a:br>
              <a:rPr lang="en-US" sz="2000" dirty="0"/>
            </a:br>
            <a:r>
              <a:rPr lang="ar-IQ" sz="1800" b="1" dirty="0"/>
              <a:t>     بعد الانقلاب العسكري الذي حصل عام 1963م على  حكومة الزعيم عبد الكريم قاسم وضع قادة الانقلاب دستورا </a:t>
            </a:r>
            <a:r>
              <a:rPr lang="ar-IQ" sz="1800" b="1" dirty="0" smtClean="0"/>
              <a:t>مؤقتا اسموه </a:t>
            </a:r>
            <a:r>
              <a:rPr lang="ar-IQ" sz="1800" b="1" dirty="0"/>
              <a:t>دستور 1963م </a:t>
            </a:r>
            <a:r>
              <a:rPr lang="ar-IQ" sz="1800" b="1" dirty="0" smtClean="0"/>
              <a:t>صدر بتاريخ 4 نيسان 1963م الغى دستور 1958م تضمن </a:t>
            </a:r>
            <a:r>
              <a:rPr lang="ar-IQ" sz="1800" b="1" dirty="0"/>
              <a:t>هذا الدستور </a:t>
            </a:r>
            <a:r>
              <a:rPr lang="ar-IQ" sz="1800" b="1" dirty="0" smtClean="0"/>
              <a:t>(20) مادة ولم يتضمن في مواده حقوق الانسان. </a:t>
            </a:r>
            <a:endParaRPr lang="ar-IQ" sz="1800" dirty="0"/>
          </a:p>
        </p:txBody>
      </p:sp>
      <p:sp>
        <p:nvSpPr>
          <p:cNvPr id="3" name="عنصر نائب للمحتوى 2"/>
          <p:cNvSpPr>
            <a:spLocks noGrp="1"/>
          </p:cNvSpPr>
          <p:nvPr>
            <p:ph idx="1"/>
          </p:nvPr>
        </p:nvSpPr>
        <p:spPr>
          <a:xfrm>
            <a:off x="924697" y="1272746"/>
            <a:ext cx="10515600" cy="5585254"/>
          </a:xfrm>
        </p:spPr>
        <p:txBody>
          <a:bodyPr>
            <a:normAutofit fontScale="92500" lnSpcReduction="20000"/>
          </a:bodyPr>
          <a:lstStyle/>
          <a:p>
            <a:endParaRPr lang="ar-IQ" sz="2200" b="1" u="sng" dirty="0" smtClean="0"/>
          </a:p>
          <a:p>
            <a:r>
              <a:rPr lang="ar-IQ" sz="2600" b="1" u="sng" dirty="0" smtClean="0"/>
              <a:t>قانون </a:t>
            </a:r>
            <a:r>
              <a:rPr lang="ar-IQ" sz="2600" b="1" u="sng" dirty="0"/>
              <a:t>الدستور المؤقت لسنة 1964م  :</a:t>
            </a:r>
            <a:endParaRPr lang="en-US" sz="2600" dirty="0"/>
          </a:p>
          <a:p>
            <a:r>
              <a:rPr lang="ar-IQ" sz="2000" b="1" dirty="0" smtClean="0"/>
              <a:t>    تضمن دستور 1964م ستة أبواب و(106) مادة وقد خصص الباب الثالث بعنوان (الحقوق والواجبات العامة) وفيما يلي تفاصيل هذا الدستور:</a:t>
            </a:r>
          </a:p>
          <a:p>
            <a:endParaRPr lang="ar-IQ" sz="2000" b="1" dirty="0" smtClean="0"/>
          </a:p>
          <a:p>
            <a:r>
              <a:rPr lang="ar-IQ" sz="1900" b="1" dirty="0" smtClean="0"/>
              <a:t>1-المادة </a:t>
            </a:r>
            <a:r>
              <a:rPr lang="ar-IQ" sz="1900" b="1" dirty="0"/>
              <a:t>الثامنة عشرة/ الجنسية العراقية يحددها القانون .</a:t>
            </a:r>
            <a:endParaRPr lang="en-US" sz="1900" dirty="0"/>
          </a:p>
          <a:p>
            <a:r>
              <a:rPr lang="ar-IQ" sz="1900" b="1" dirty="0"/>
              <a:t>2-المادة التاسعة عشرة/ العراقيون لدى القانون سواء وهم متساوون في الحقوق والواجبات العامة </a:t>
            </a:r>
            <a:r>
              <a:rPr lang="ar-IQ" sz="1900" b="1" dirty="0" err="1"/>
              <a:t>لايميز</a:t>
            </a:r>
            <a:r>
              <a:rPr lang="ar-IQ" sz="1900" b="1" dirty="0"/>
              <a:t> بينهم في ذلك بسبب الجنس او الأصل او اللغة او الدين ويتعاون المواطنون كافة في الحفاظ على كيان هذا الوطن بما فيهم العرب والاكراد ويقر هذا </a:t>
            </a:r>
            <a:r>
              <a:rPr lang="ar-IQ" sz="1900" b="1" dirty="0" err="1"/>
              <a:t>الدستورحقوقهم</a:t>
            </a:r>
            <a:r>
              <a:rPr lang="ar-IQ" sz="1900" b="1" dirty="0"/>
              <a:t> القومية ضمن الوحدة العراقية.</a:t>
            </a:r>
            <a:endParaRPr lang="en-US" sz="1900" dirty="0"/>
          </a:p>
          <a:p>
            <a:r>
              <a:rPr lang="ar-IQ" sz="1900" b="1" dirty="0"/>
              <a:t>3-المادة العشرون/ </a:t>
            </a:r>
            <a:r>
              <a:rPr lang="ar-IQ" sz="1900" b="1" dirty="0" err="1"/>
              <a:t>لاجريمة</a:t>
            </a:r>
            <a:r>
              <a:rPr lang="ar-IQ" sz="1900" b="1" dirty="0"/>
              <a:t> ولا عقوبة الا بناء على قانون ولا عقاب الا على الأفعال اللاحقة لصدور القانون الذي ينص عليها.</a:t>
            </a:r>
            <a:endParaRPr lang="en-US" sz="1900" dirty="0"/>
          </a:p>
          <a:p>
            <a:r>
              <a:rPr lang="ar-IQ" sz="1900" b="1" dirty="0"/>
              <a:t>4-المادة الحادية والعشرون/ العقوبة شخصية.</a:t>
            </a:r>
            <a:endParaRPr lang="en-US" sz="1900" dirty="0"/>
          </a:p>
          <a:p>
            <a:r>
              <a:rPr lang="ar-IQ" sz="1900" b="1" dirty="0"/>
              <a:t>5-المادة الثانية والعشرون/ </a:t>
            </a:r>
            <a:r>
              <a:rPr lang="ar-IQ" sz="1900" b="1" dirty="0" err="1"/>
              <a:t>لايجوز</a:t>
            </a:r>
            <a:r>
              <a:rPr lang="ar-IQ" sz="1900" b="1" dirty="0"/>
              <a:t> القبض على احد او توقيفه او حبسه او تفتيشه الا وفق احكام القانون.</a:t>
            </a:r>
            <a:endParaRPr lang="en-US" sz="1900" dirty="0"/>
          </a:p>
          <a:p>
            <a:r>
              <a:rPr lang="ar-IQ" sz="1900" b="1" dirty="0"/>
              <a:t>6-المادة الثالثة والعشرون/ المتهم بريء حتى تثبت ادانته في محاكمة قانونية تؤمن له فيها الضمانات الضرورية لممارسة حق الدفاع اصالة او بالوكالة .</a:t>
            </a:r>
            <a:endParaRPr lang="en-US" sz="1900" dirty="0"/>
          </a:p>
          <a:p>
            <a:r>
              <a:rPr lang="ar-IQ" sz="1900" b="1" dirty="0"/>
              <a:t>7-المادة الرابعة والعشرون/ كل متهم في جناية يجب ان يكون له من يدافع عنه وبموافقه.</a:t>
            </a:r>
            <a:endParaRPr lang="en-US" sz="1900" dirty="0"/>
          </a:p>
          <a:p>
            <a:r>
              <a:rPr lang="ar-IQ" sz="1900" b="1" dirty="0"/>
              <a:t>8-المادة الخامسة والعشرون/</a:t>
            </a:r>
            <a:r>
              <a:rPr lang="ar-IQ" sz="1900" b="1" dirty="0" err="1"/>
              <a:t>لايجوز</a:t>
            </a:r>
            <a:r>
              <a:rPr lang="ar-IQ" sz="1900" b="1" dirty="0"/>
              <a:t> ان يحظر على عراقي الإقامة في جهة ما ولا ان يلزم الإقامة في مكان معين الا في الأحوال المبينة في القانون.</a:t>
            </a:r>
            <a:endParaRPr lang="en-US" sz="1900" dirty="0"/>
          </a:p>
          <a:p>
            <a:r>
              <a:rPr lang="ar-IQ" sz="1900" b="1" dirty="0"/>
              <a:t>9-المادة السادسة والعشرون/ تسليم </a:t>
            </a:r>
            <a:r>
              <a:rPr lang="ar-IQ" sz="1900" b="1" dirty="0" err="1"/>
              <a:t>اللاجين</a:t>
            </a:r>
            <a:r>
              <a:rPr lang="ar-IQ" sz="1900" b="1" dirty="0"/>
              <a:t> السياسيين محظور</a:t>
            </a:r>
            <a:r>
              <a:rPr lang="ar-IQ" sz="1900" b="1" dirty="0" smtClean="0"/>
              <a:t>.</a:t>
            </a:r>
            <a:endParaRPr lang="en-US" sz="1900" dirty="0"/>
          </a:p>
        </p:txBody>
      </p:sp>
    </p:spTree>
    <p:extLst>
      <p:ext uri="{BB962C8B-B14F-4D97-AF65-F5344CB8AC3E}">
        <p14:creationId xmlns:p14="http://schemas.microsoft.com/office/powerpoint/2010/main" val="376420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6858000"/>
          </a:xfrm>
        </p:spPr>
        <p:txBody>
          <a:bodyPr>
            <a:noAutofit/>
          </a:bodyPr>
          <a:lstStyle/>
          <a:p>
            <a:r>
              <a:rPr lang="ar-IQ" sz="1600" b="1" dirty="0"/>
              <a:t/>
            </a:r>
            <a:br>
              <a:rPr lang="ar-IQ" sz="1600" b="1" dirty="0"/>
            </a:br>
            <a:r>
              <a:rPr lang="ar-IQ" sz="1600" b="1" dirty="0" smtClean="0"/>
              <a:t>10-المادة </a:t>
            </a:r>
            <a:r>
              <a:rPr lang="ar-IQ" sz="1600" b="1" dirty="0"/>
              <a:t>السابعة والعشرون/ للمنازل حرمة ولا يجوز دخولها الا في الأحوال والكيفية المبينتين في القانون.</a:t>
            </a:r>
            <a:r>
              <a:rPr lang="en-US" sz="1600" dirty="0"/>
              <a:t/>
            </a:r>
            <a:br>
              <a:rPr lang="en-US" sz="1600" dirty="0"/>
            </a:br>
            <a:r>
              <a:rPr lang="ar-IQ" sz="1600" b="1" dirty="0" smtClean="0"/>
              <a:t/>
            </a:r>
            <a:br>
              <a:rPr lang="ar-IQ" sz="1600" b="1" dirty="0" smtClean="0"/>
            </a:br>
            <a:r>
              <a:rPr lang="ar-IQ" sz="1600" b="1" dirty="0" smtClean="0"/>
              <a:t>11-المادة </a:t>
            </a:r>
            <a:r>
              <a:rPr lang="ar-IQ" sz="1600" b="1" dirty="0"/>
              <a:t>الثامنة والعشرون/ حرية الأديان مصونة وتحمي الدولة حرية القيام بشعائرها على ان </a:t>
            </a:r>
            <a:r>
              <a:rPr lang="ar-IQ" sz="1600" b="1" dirty="0" err="1"/>
              <a:t>لايخل</a:t>
            </a:r>
            <a:r>
              <a:rPr lang="ar-IQ" sz="1600" b="1" dirty="0"/>
              <a:t> ذلك بالنظام العام او ينافي </a:t>
            </a:r>
            <a:r>
              <a:rPr lang="ar-IQ" sz="1600" b="1" dirty="0" err="1"/>
              <a:t>الاداب</a:t>
            </a:r>
            <a:r>
              <a:rPr lang="ar-IQ" sz="1600" b="1" dirty="0"/>
              <a:t> .</a:t>
            </a:r>
            <a:r>
              <a:rPr lang="en-US" sz="1600" dirty="0"/>
              <a:t/>
            </a:r>
            <a:br>
              <a:rPr lang="en-US" sz="1600" dirty="0"/>
            </a:br>
            <a:r>
              <a:rPr lang="ar-IQ" sz="1600" b="1" dirty="0" smtClean="0"/>
              <a:t/>
            </a:r>
            <a:br>
              <a:rPr lang="ar-IQ" sz="1600" b="1" dirty="0" smtClean="0"/>
            </a:br>
            <a:r>
              <a:rPr lang="ar-IQ" sz="1600" b="1" dirty="0" smtClean="0"/>
              <a:t>12-المادة </a:t>
            </a:r>
            <a:r>
              <a:rPr lang="ar-IQ" sz="1600" b="1" dirty="0"/>
              <a:t>التاسعة والعشرون/ حرية الراي والبحث العلمي مكفولة ولكل انسان حق التعبير عن رايه ونشره بالقول او الكتابة او التصوير او </a:t>
            </a:r>
            <a:r>
              <a:rPr lang="ar-IQ" sz="1600" b="1" dirty="0" err="1"/>
              <a:t>غيرذلك</a:t>
            </a:r>
            <a:r>
              <a:rPr lang="ar-IQ" sz="1600" b="1" dirty="0"/>
              <a:t> في حدود </a:t>
            </a:r>
            <a:r>
              <a:rPr lang="ar-IQ" sz="1600" b="1" dirty="0" smtClean="0"/>
              <a:t>القانون</a:t>
            </a:r>
            <a:br>
              <a:rPr lang="ar-IQ" sz="1600" b="1" dirty="0" smtClean="0"/>
            </a:br>
            <a:r>
              <a:rPr lang="ar-IQ" sz="1600" b="1" dirty="0" smtClean="0"/>
              <a:t/>
            </a:r>
            <a:br>
              <a:rPr lang="ar-IQ" sz="1600" b="1" dirty="0" smtClean="0"/>
            </a:br>
            <a:r>
              <a:rPr lang="ar-IQ" sz="1600" b="1" dirty="0" smtClean="0"/>
              <a:t>13-المادة </a:t>
            </a:r>
            <a:r>
              <a:rPr lang="ar-IQ" sz="1600" b="1" dirty="0"/>
              <a:t>الثلاثون/ حرية الصحافة والطباعة والنشر مكفولة في حدود القانون.</a:t>
            </a:r>
            <a:r>
              <a:rPr lang="en-US" sz="1600" dirty="0"/>
              <a:t/>
            </a:r>
            <a:br>
              <a:rPr lang="en-US" sz="1600" dirty="0"/>
            </a:br>
            <a:r>
              <a:rPr lang="ar-IQ" sz="1600" b="1" dirty="0" smtClean="0"/>
              <a:t/>
            </a:r>
            <a:br>
              <a:rPr lang="ar-IQ" sz="1600" b="1" dirty="0" smtClean="0"/>
            </a:br>
            <a:r>
              <a:rPr lang="ar-IQ" sz="1600" b="1" dirty="0" smtClean="0"/>
              <a:t>14-المادة </a:t>
            </a:r>
            <a:r>
              <a:rPr lang="ar-IQ" sz="1600" b="1" dirty="0"/>
              <a:t>الحادية والثلاثون/ حرية تكوين الجمعيات والنقابات </a:t>
            </a:r>
            <a:r>
              <a:rPr lang="ar-IQ" sz="1600" b="1" dirty="0" err="1"/>
              <a:t>بالوسال</a:t>
            </a:r>
            <a:r>
              <a:rPr lang="ar-IQ" sz="1600" b="1" dirty="0"/>
              <a:t> المشروعة على أسس وطنية مكفولة في حدود القانون.</a:t>
            </a:r>
            <a:r>
              <a:rPr lang="en-US" sz="1600" dirty="0"/>
              <a:t/>
            </a:r>
            <a:br>
              <a:rPr lang="en-US" sz="1600" dirty="0"/>
            </a:br>
            <a:r>
              <a:rPr lang="ar-IQ" sz="1600" b="1" dirty="0" smtClean="0"/>
              <a:t/>
            </a:r>
            <a:br>
              <a:rPr lang="ar-IQ" sz="1600" b="1" dirty="0" smtClean="0"/>
            </a:br>
            <a:r>
              <a:rPr lang="ar-IQ" sz="1600" b="1" dirty="0" smtClean="0"/>
              <a:t>15-المادة </a:t>
            </a:r>
            <a:r>
              <a:rPr lang="ar-IQ" sz="1600" b="1" dirty="0"/>
              <a:t>الثانية والثلاثون/ للعراقيين حق الاجتماع في حدود </a:t>
            </a:r>
            <a:r>
              <a:rPr lang="ar-IQ" sz="1600" b="1" dirty="0" err="1"/>
              <a:t>غيرحاملين</a:t>
            </a:r>
            <a:r>
              <a:rPr lang="ar-IQ" sz="1600" b="1" dirty="0"/>
              <a:t> سلاحا ودون حاجة </a:t>
            </a:r>
            <a:r>
              <a:rPr lang="ar-IQ" sz="1600" b="1" dirty="0" err="1"/>
              <a:t>لاخطار</a:t>
            </a:r>
            <a:r>
              <a:rPr lang="ar-IQ" sz="1600" b="1" dirty="0"/>
              <a:t> سابق , والاجتماعات العامة والمواكب والتجمعات مباحة في حدود القانون.</a:t>
            </a:r>
            <a:r>
              <a:rPr lang="en-US" sz="1600" dirty="0"/>
              <a:t/>
            </a:r>
            <a:br>
              <a:rPr lang="en-US" sz="1600" dirty="0"/>
            </a:br>
            <a:r>
              <a:rPr lang="ar-IQ" sz="1600" b="1" dirty="0" smtClean="0"/>
              <a:t/>
            </a:r>
            <a:br>
              <a:rPr lang="ar-IQ" sz="1600" b="1" dirty="0" smtClean="0"/>
            </a:br>
            <a:r>
              <a:rPr lang="ar-IQ" sz="1600" b="1" dirty="0" smtClean="0"/>
              <a:t>16-المادة </a:t>
            </a:r>
            <a:r>
              <a:rPr lang="ar-IQ" sz="1600" b="1" dirty="0"/>
              <a:t>الثالثة والثلاثون/ التعليم حق للعراقيين جميعا تكفله الدولة </a:t>
            </a:r>
            <a:r>
              <a:rPr lang="ar-IQ" sz="1600" b="1" dirty="0" err="1"/>
              <a:t>بانشاء</a:t>
            </a:r>
            <a:r>
              <a:rPr lang="ar-IQ" sz="1600" b="1" dirty="0"/>
              <a:t> مختلف أنواع المدارس والجامعات والمؤسسات الثقافية والتربوية والتوسيع فيها , وتهتم الدولة خاصة بنمو الشباب البدني والعقلي </a:t>
            </a:r>
            <a:r>
              <a:rPr lang="ar-IQ" sz="1600" b="1" dirty="0" smtClean="0"/>
              <a:t>والخلقي</a:t>
            </a:r>
            <a:br>
              <a:rPr lang="ar-IQ" sz="1600" b="1" dirty="0" smtClean="0"/>
            </a:br>
            <a:r>
              <a:rPr lang="ar-IQ" sz="1600" b="1" dirty="0" smtClean="0"/>
              <a:t/>
            </a:r>
            <a:br>
              <a:rPr lang="ar-IQ" sz="1600" b="1" dirty="0" smtClean="0"/>
            </a:br>
            <a:r>
              <a:rPr lang="ar-IQ" sz="1600" b="1" dirty="0" smtClean="0"/>
              <a:t>17-المادة </a:t>
            </a:r>
            <a:r>
              <a:rPr lang="ar-IQ" sz="1600" b="1" dirty="0"/>
              <a:t>الرابعة والثلاثون/ تشرف الدولة على التعليم العام وينظم القانون شؤونه , وهو في مراحله وانواعه المختلفة في مدارس الدولة وجامعاتها ومعاهدها بالمجان.</a:t>
            </a:r>
            <a:r>
              <a:rPr lang="en-US" sz="1600" dirty="0"/>
              <a:t/>
            </a:r>
            <a:br>
              <a:rPr lang="en-US" sz="1600" dirty="0"/>
            </a:br>
            <a:r>
              <a:rPr lang="ar-IQ" sz="1600" b="1" dirty="0" smtClean="0"/>
              <a:t/>
            </a:r>
            <a:br>
              <a:rPr lang="ar-IQ" sz="1600" b="1" dirty="0" smtClean="0"/>
            </a:br>
            <a:r>
              <a:rPr lang="ar-IQ" sz="1600" b="1" dirty="0" smtClean="0"/>
              <a:t>18-المادة </a:t>
            </a:r>
            <a:r>
              <a:rPr lang="ar-IQ" sz="1600" b="1" dirty="0"/>
              <a:t>الخامسة والثلاثون/ تكفل الدولة للعراقيين معاملة عادلة بحسب </a:t>
            </a:r>
            <a:r>
              <a:rPr lang="ar-IQ" sz="1600" b="1" dirty="0" err="1"/>
              <a:t>مايؤدونه</a:t>
            </a:r>
            <a:r>
              <a:rPr lang="ar-IQ" sz="1600" b="1" dirty="0"/>
              <a:t> من اعمال بتحديد ساعات العمل وتقدير الأجور والضمان الاجتماعي والتامين الصحي والتامين ضد البطالة وتنظيم حق الراحة والاجازة.</a:t>
            </a:r>
            <a:r>
              <a:rPr lang="en-US" sz="1600" dirty="0"/>
              <a:t/>
            </a:r>
            <a:br>
              <a:rPr lang="en-US" sz="1600" dirty="0"/>
            </a:br>
            <a:r>
              <a:rPr lang="ar-IQ" sz="1600" b="1" dirty="0" smtClean="0"/>
              <a:t/>
            </a:r>
            <a:br>
              <a:rPr lang="ar-IQ" sz="1600" b="1" dirty="0" smtClean="0"/>
            </a:br>
            <a:r>
              <a:rPr lang="ar-IQ" sz="1600" b="1" dirty="0" smtClean="0"/>
              <a:t>19-المادة </a:t>
            </a:r>
            <a:r>
              <a:rPr lang="ar-IQ" sz="1600" b="1" dirty="0"/>
              <a:t>السادسة والثلاثون/ الرعاية الصحية حق للعراقيين جميعا تكفله الدولة </a:t>
            </a:r>
            <a:r>
              <a:rPr lang="ar-IQ" sz="1600" b="1" dirty="0" err="1"/>
              <a:t>بانشاء</a:t>
            </a:r>
            <a:r>
              <a:rPr lang="ar-IQ" sz="1600" b="1" dirty="0"/>
              <a:t> مختلف أنواع المستشفيات والمؤسسات الصحية والتوسيع فيها.</a:t>
            </a:r>
            <a:r>
              <a:rPr lang="en-US" sz="1600" dirty="0"/>
              <a:t/>
            </a:r>
            <a:br>
              <a:rPr lang="en-US" sz="1600" dirty="0"/>
            </a:br>
            <a:r>
              <a:rPr lang="ar-IQ" sz="1600" b="1" dirty="0" smtClean="0"/>
              <a:t/>
            </a:r>
            <a:br>
              <a:rPr lang="ar-IQ" sz="1600" b="1" dirty="0" smtClean="0"/>
            </a:br>
            <a:r>
              <a:rPr lang="ar-IQ" sz="1600" b="1" dirty="0" smtClean="0"/>
              <a:t>20-المادة </a:t>
            </a:r>
            <a:r>
              <a:rPr lang="ar-IQ" sz="1600" b="1" dirty="0"/>
              <a:t>السابعة والثلاثون/ الدفاع عن الوطن واجب ومقدس , وأداء خدمة العلم شرف للعراقيين والتجنيد اجباري وفقا للقانون .</a:t>
            </a:r>
            <a:r>
              <a:rPr lang="en-US" sz="1600" dirty="0"/>
              <a:t/>
            </a:r>
            <a:br>
              <a:rPr lang="en-US" sz="1600" dirty="0"/>
            </a:br>
            <a:r>
              <a:rPr lang="ar-IQ" sz="1600" b="1" dirty="0" smtClean="0"/>
              <a:t/>
            </a:r>
            <a:br>
              <a:rPr lang="ar-IQ" sz="1600" b="1" dirty="0" smtClean="0"/>
            </a:br>
            <a:r>
              <a:rPr lang="ar-IQ" sz="1600" b="1" dirty="0" smtClean="0"/>
              <a:t>21-المادة </a:t>
            </a:r>
            <a:r>
              <a:rPr lang="ar-IQ" sz="1600" b="1" dirty="0"/>
              <a:t>الثامنة والثلاثون/ أداء الضرائب والتكاليف العامة واجب وشرف </a:t>
            </a:r>
            <a:r>
              <a:rPr lang="ar-IQ" sz="1600" b="1" dirty="0" err="1"/>
              <a:t>ولاتفرض</a:t>
            </a:r>
            <a:r>
              <a:rPr lang="ar-IQ" sz="1600" b="1" dirty="0"/>
              <a:t> ضريبة او رسم </a:t>
            </a:r>
            <a:r>
              <a:rPr lang="ar-IQ" sz="1600" b="1" dirty="0" err="1"/>
              <a:t>ولايجوز</a:t>
            </a:r>
            <a:r>
              <a:rPr lang="ar-IQ" sz="1600" b="1" dirty="0"/>
              <a:t> اعفاء احد منها الا بقانون .</a:t>
            </a:r>
            <a:r>
              <a:rPr lang="en-US" sz="1600" dirty="0"/>
              <a:t/>
            </a:r>
            <a:br>
              <a:rPr lang="en-US" sz="1600" dirty="0"/>
            </a:br>
            <a:r>
              <a:rPr lang="ar-IQ" sz="1600" b="1" dirty="0" smtClean="0"/>
              <a:t/>
            </a:r>
            <a:br>
              <a:rPr lang="ar-IQ" sz="1600" b="1" dirty="0" smtClean="0"/>
            </a:br>
            <a:r>
              <a:rPr lang="ar-IQ" sz="1600" b="1" dirty="0" smtClean="0"/>
              <a:t>22-المادة </a:t>
            </a:r>
            <a:r>
              <a:rPr lang="ar-IQ" sz="1600" b="1" dirty="0"/>
              <a:t>التاسعة والثلاثون/ الانتخاب حق للعراقيين على الوجه المبين في القانون ومساهمتهم في الحياة العامة واجب وطني عليهم. </a:t>
            </a:r>
            <a:r>
              <a:rPr lang="en-US" sz="1600" dirty="0"/>
              <a:t/>
            </a:r>
            <a:br>
              <a:rPr lang="en-US" sz="1600" dirty="0"/>
            </a:br>
            <a:endParaRPr lang="ar-IQ" sz="1600" dirty="0"/>
          </a:p>
        </p:txBody>
      </p:sp>
      <p:sp>
        <p:nvSpPr>
          <p:cNvPr id="3" name="عنصر نائب للمحتوى 2"/>
          <p:cNvSpPr>
            <a:spLocks noGrp="1"/>
          </p:cNvSpPr>
          <p:nvPr>
            <p:ph idx="1"/>
          </p:nvPr>
        </p:nvSpPr>
        <p:spPr>
          <a:xfrm>
            <a:off x="838200" y="6734432"/>
            <a:ext cx="10515600" cy="123567"/>
          </a:xfrm>
        </p:spPr>
        <p:txBody>
          <a:bodyPr>
            <a:normAutofit fontScale="25000" lnSpcReduction="20000"/>
          </a:bodyPr>
          <a:lstStyle/>
          <a:p>
            <a:endParaRPr lang="en-US" sz="2400" dirty="0"/>
          </a:p>
          <a:p>
            <a:endParaRPr lang="ar-IQ" dirty="0"/>
          </a:p>
        </p:txBody>
      </p:sp>
    </p:spTree>
    <p:extLst>
      <p:ext uri="{BB962C8B-B14F-4D97-AF65-F5344CB8AC3E}">
        <p14:creationId xmlns:p14="http://schemas.microsoft.com/office/powerpoint/2010/main" val="189318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0"/>
            <a:ext cx="10515600" cy="2187146"/>
          </a:xfrm>
        </p:spPr>
        <p:txBody>
          <a:bodyPr>
            <a:normAutofit fontScale="90000"/>
          </a:bodyPr>
          <a:lstStyle/>
          <a:p>
            <a:r>
              <a:rPr lang="ar-IQ" sz="2000" b="1" u="sng" dirty="0" smtClean="0"/>
              <a:t> </a:t>
            </a:r>
            <a:br>
              <a:rPr lang="ar-IQ" sz="2000" b="1" u="sng" dirty="0" smtClean="0"/>
            </a:br>
            <a:r>
              <a:rPr lang="ar-IQ" sz="2000" b="1" u="sng" dirty="0" smtClean="0"/>
              <a:t> </a:t>
            </a:r>
            <a:r>
              <a:rPr lang="ar-IQ" sz="2000" b="1" dirty="0" smtClean="0"/>
              <a:t/>
            </a:r>
            <a:br>
              <a:rPr lang="ar-IQ" sz="2000" b="1" dirty="0" smtClean="0"/>
            </a:br>
            <a:r>
              <a:rPr lang="ar-IQ" sz="2000" b="1" dirty="0" smtClean="0"/>
              <a:t> </a:t>
            </a:r>
            <a:r>
              <a:rPr lang="ar-IQ" sz="2200" b="1" u="sng" dirty="0" smtClean="0"/>
              <a:t>دستور 1968م الموقت:</a:t>
            </a:r>
            <a:r>
              <a:rPr lang="ar-IQ" sz="2000" b="1" dirty="0" smtClean="0"/>
              <a:t/>
            </a:r>
            <a:br>
              <a:rPr lang="ar-IQ" sz="2000" b="1" dirty="0" smtClean="0"/>
            </a:br>
            <a:r>
              <a:rPr lang="ar-IQ" sz="2000" b="1" dirty="0" smtClean="0"/>
              <a:t>     بعد الانقلاب الذي حصل في 17 تموز 1968م الغي </a:t>
            </a:r>
            <a:r>
              <a:rPr lang="ar-IQ" sz="2000" b="1" dirty="0" err="1" smtClean="0"/>
              <a:t>دستو</a:t>
            </a:r>
            <a:r>
              <a:rPr lang="ar-IQ" sz="2000" b="1" dirty="0" smtClean="0"/>
              <a:t> 1964م وصدر دستور 1968م وهو دستور مؤقت تضمن ستة أبواب و(126)</a:t>
            </a:r>
            <a:br>
              <a:rPr lang="ar-IQ" sz="2000" b="1" dirty="0" smtClean="0"/>
            </a:br>
            <a:r>
              <a:rPr lang="ar-IQ" sz="2000" b="1" dirty="0" smtClean="0"/>
              <a:t>حمل الباب الثاني عنوانا ( المقومات الأساسية للمجتمع ) وحمل الباب الثالث عنوانا ( الحقوق والواجبات العامة) وفيما يلي تفاصيل  البابين:</a:t>
            </a:r>
            <a:r>
              <a:rPr lang="ar-IQ" sz="2000" b="1" dirty="0"/>
              <a:t/>
            </a:r>
            <a:br>
              <a:rPr lang="ar-IQ" sz="2000" b="1" dirty="0"/>
            </a:br>
            <a:r>
              <a:rPr lang="ar-IQ" sz="2000" b="1" u="sng" dirty="0" smtClean="0"/>
              <a:t/>
            </a:r>
            <a:br>
              <a:rPr lang="ar-IQ" sz="2000" b="1" u="sng" dirty="0" smtClean="0"/>
            </a:br>
            <a:r>
              <a:rPr lang="ar-IQ" sz="2000" b="1" u="sng" dirty="0" smtClean="0"/>
              <a:t/>
            </a:r>
            <a:br>
              <a:rPr lang="ar-IQ" sz="2000" b="1" u="sng" dirty="0" smtClean="0"/>
            </a:br>
            <a:r>
              <a:rPr lang="en-US" sz="1800" dirty="0"/>
              <a:t/>
            </a:r>
            <a:br>
              <a:rPr lang="en-US" sz="1800" dirty="0"/>
            </a:br>
            <a:r>
              <a:rPr lang="ar-IQ" sz="1800" b="1" u="sng" dirty="0"/>
              <a:t> الباب الثاني : المقومات الأساسية للمجتمع:</a:t>
            </a:r>
            <a:r>
              <a:rPr lang="en-US" sz="1800" dirty="0"/>
              <a:t/>
            </a:r>
            <a:br>
              <a:rPr lang="en-US" sz="1800" dirty="0"/>
            </a:br>
            <a:endParaRPr lang="ar-IQ" sz="1800" dirty="0"/>
          </a:p>
        </p:txBody>
      </p:sp>
      <p:sp>
        <p:nvSpPr>
          <p:cNvPr id="3" name="عنصر نائب للمحتوى 2"/>
          <p:cNvSpPr>
            <a:spLocks noGrp="1"/>
          </p:cNvSpPr>
          <p:nvPr>
            <p:ph idx="1"/>
          </p:nvPr>
        </p:nvSpPr>
        <p:spPr>
          <a:xfrm>
            <a:off x="838200" y="1359243"/>
            <a:ext cx="10515600" cy="5498756"/>
          </a:xfrm>
        </p:spPr>
        <p:txBody>
          <a:bodyPr>
            <a:normAutofit fontScale="85000" lnSpcReduction="20000"/>
          </a:bodyPr>
          <a:lstStyle/>
          <a:p>
            <a:pPr marL="0" indent="0">
              <a:buNone/>
            </a:pPr>
            <a:endParaRPr lang="ar-IQ" sz="2200" b="1" u="sng" dirty="0"/>
          </a:p>
          <a:p>
            <a:pPr marL="0" indent="0">
              <a:buNone/>
            </a:pPr>
            <a:endParaRPr lang="ar-IQ" b="1" u="sng" dirty="0" smtClean="0"/>
          </a:p>
          <a:p>
            <a:pPr marL="0" indent="0">
              <a:buNone/>
            </a:pPr>
            <a:endParaRPr lang="en-US" sz="1900" dirty="0" smtClean="0"/>
          </a:p>
          <a:p>
            <a:r>
              <a:rPr lang="ar-IQ" sz="1900" b="1" dirty="0" smtClean="0"/>
              <a:t>1-المادة </a:t>
            </a:r>
            <a:r>
              <a:rPr lang="ar-IQ" sz="1900" b="1" dirty="0" smtClean="0"/>
              <a:t>الثامنة/ الاسرة أساس المجتمع قوامها الدين والأخلاق والوطنية.</a:t>
            </a:r>
            <a:endParaRPr lang="en-US" sz="1900" dirty="0" smtClean="0"/>
          </a:p>
          <a:p>
            <a:r>
              <a:rPr lang="ar-IQ" sz="1900" b="1" dirty="0" smtClean="0"/>
              <a:t>2-الماادة </a:t>
            </a:r>
            <a:r>
              <a:rPr lang="ar-IQ" sz="1900" b="1" dirty="0"/>
              <a:t>التاسعة/ أ-تكفل الدولة دعم الاسرة وحماية الطفولة والأمومة وفقا للقانون. ب-تكفل الدولة خدمات الضمان الاجتماعي ويكون للعراقيين الحق في المعونة في حالة الشيخوخة والمرض والعجز والبطالة.</a:t>
            </a:r>
            <a:endParaRPr lang="en-US" sz="1900" dirty="0"/>
          </a:p>
          <a:p>
            <a:r>
              <a:rPr lang="ar-IQ" sz="1900" b="1" dirty="0" smtClean="0"/>
              <a:t>3-المادة </a:t>
            </a:r>
            <a:r>
              <a:rPr lang="ar-IQ" sz="1900" b="1" dirty="0"/>
              <a:t>العاشرة/ تضمن الدولة تكافؤ الفرص لجميع العراقيين .</a:t>
            </a:r>
            <a:endParaRPr lang="en-US" sz="1900" dirty="0"/>
          </a:p>
          <a:p>
            <a:r>
              <a:rPr lang="ar-IQ" sz="1900" b="1" dirty="0" smtClean="0"/>
              <a:t>4-المادة </a:t>
            </a:r>
            <a:r>
              <a:rPr lang="ar-IQ" sz="1900" b="1" dirty="0"/>
              <a:t>الحادية عشرة/ العمل في الجمهورية العراقية حق وواجب وعرف لكل مواطن قادر والوظائف العامة تكليف للقائمين بها ويهدف </a:t>
            </a:r>
            <a:r>
              <a:rPr lang="ar-IQ" sz="1900" b="1" dirty="0" err="1"/>
              <a:t>موظفوا</a:t>
            </a:r>
            <a:r>
              <a:rPr lang="ar-IQ" sz="1900" b="1" dirty="0"/>
              <a:t> الدولة في أداء أعمالهم </a:t>
            </a:r>
            <a:r>
              <a:rPr lang="ar-IQ" sz="1900" b="1" dirty="0" err="1"/>
              <a:t>ووظائهم</a:t>
            </a:r>
            <a:r>
              <a:rPr lang="ar-IQ" sz="1900" b="1" dirty="0"/>
              <a:t> الى خدمة الشعب.</a:t>
            </a:r>
            <a:endParaRPr lang="en-US" sz="1900" dirty="0"/>
          </a:p>
          <a:p>
            <a:r>
              <a:rPr lang="ar-IQ" sz="1900" b="1" dirty="0" smtClean="0"/>
              <a:t>5-المادة </a:t>
            </a:r>
            <a:r>
              <a:rPr lang="ar-IQ" sz="1900" b="1" dirty="0"/>
              <a:t>الثانية عشرة/ يهدف النظام الاقتصادي الى تحقيق الاشتراكية وذلك بتطبيق العدالة الاجتماعية التي تحظر أي شكل من اشكال الاستغلال .</a:t>
            </a:r>
            <a:endParaRPr lang="en-US" sz="1900" dirty="0"/>
          </a:p>
          <a:p>
            <a:r>
              <a:rPr lang="ar-IQ" sz="1900" b="1" dirty="0"/>
              <a:t>6</a:t>
            </a:r>
            <a:r>
              <a:rPr lang="ar-IQ" sz="1900" b="1" dirty="0" smtClean="0"/>
              <a:t>-المادة </a:t>
            </a:r>
            <a:r>
              <a:rPr lang="ar-IQ" sz="1900" b="1" dirty="0"/>
              <a:t>الثالثة عشرة/ يكون الاقتصاد القومي موجها بتعاون القطاعان العام والخاص تحقيقا للتنمية الاقتصادية بزيادة الإنتاج وعدالة التوزيع.</a:t>
            </a:r>
            <a:endParaRPr lang="en-US" sz="1900" dirty="0"/>
          </a:p>
          <a:p>
            <a:r>
              <a:rPr lang="ar-IQ" sz="1900" b="1" dirty="0"/>
              <a:t>7</a:t>
            </a:r>
            <a:r>
              <a:rPr lang="ar-IQ" sz="1900" b="1" dirty="0" smtClean="0"/>
              <a:t>-المادة </a:t>
            </a:r>
            <a:r>
              <a:rPr lang="ar-IQ" sz="1900" b="1" dirty="0"/>
              <a:t>الرابعة عشرة/ الثروات الطبيعية ملك الدولة وهي التي تكفل حسن استغلالها.</a:t>
            </a:r>
            <a:endParaRPr lang="en-US" sz="1900" dirty="0"/>
          </a:p>
          <a:p>
            <a:r>
              <a:rPr lang="ar-IQ" sz="1900" b="1" dirty="0"/>
              <a:t>8</a:t>
            </a:r>
            <a:r>
              <a:rPr lang="ar-IQ" sz="1900" b="1" dirty="0" smtClean="0"/>
              <a:t>-المادة </a:t>
            </a:r>
            <a:r>
              <a:rPr lang="ar-IQ" sz="1900" b="1" dirty="0"/>
              <a:t>الخامسة عشرة/ استخدام راس المال في خدمة الاقتصاد الوطني على ان </a:t>
            </a:r>
            <a:r>
              <a:rPr lang="ar-IQ" sz="1900" b="1" dirty="0" err="1"/>
              <a:t>لايتعارض</a:t>
            </a:r>
            <a:r>
              <a:rPr lang="ar-IQ" sz="1900" b="1" dirty="0"/>
              <a:t> استخدامه مع </a:t>
            </a:r>
            <a:r>
              <a:rPr lang="ar-IQ" sz="1900" b="1" dirty="0" err="1"/>
              <a:t>الخيرالعام</a:t>
            </a:r>
            <a:r>
              <a:rPr lang="ar-IQ" sz="1900" b="1" dirty="0"/>
              <a:t> للشعب.</a:t>
            </a:r>
            <a:endParaRPr lang="en-US" sz="1900" dirty="0"/>
          </a:p>
          <a:p>
            <a:r>
              <a:rPr lang="ar-IQ" sz="1900" b="1" dirty="0"/>
              <a:t>9</a:t>
            </a:r>
            <a:r>
              <a:rPr lang="ar-IQ" sz="1900" b="1" dirty="0" smtClean="0"/>
              <a:t>-المادة </a:t>
            </a:r>
            <a:r>
              <a:rPr lang="ar-IQ" sz="1900" b="1" dirty="0"/>
              <a:t>السادسة عشرة/ </a:t>
            </a:r>
            <a:r>
              <a:rPr lang="ar-IQ" sz="1900" b="1" dirty="0" err="1"/>
              <a:t>للاموال</a:t>
            </a:r>
            <a:r>
              <a:rPr lang="ar-IQ" sz="1900" b="1" dirty="0"/>
              <a:t> العامة حرمة وحمايتها واجب.</a:t>
            </a:r>
            <a:endParaRPr lang="en-US" sz="1900" dirty="0"/>
          </a:p>
          <a:p>
            <a:r>
              <a:rPr lang="ar-IQ" sz="1900" b="1" dirty="0" smtClean="0"/>
              <a:t>10</a:t>
            </a:r>
            <a:r>
              <a:rPr lang="ar-IQ" sz="1900" b="1" dirty="0" smtClean="0"/>
              <a:t>-المادة </a:t>
            </a:r>
            <a:r>
              <a:rPr lang="ar-IQ" sz="1900" b="1" dirty="0"/>
              <a:t>السابعة عشرة/ أ-الملكية الخاصة مصونة.</a:t>
            </a:r>
            <a:endParaRPr lang="en-US" sz="1900" dirty="0"/>
          </a:p>
          <a:p>
            <a:r>
              <a:rPr lang="ar-IQ" sz="1900" b="1" dirty="0" smtClean="0"/>
              <a:t>                               ب-الإرث </a:t>
            </a:r>
            <a:r>
              <a:rPr lang="ar-IQ" sz="1900" b="1" dirty="0"/>
              <a:t>حق محكمة الشريعة الإسلامية</a:t>
            </a:r>
            <a:r>
              <a:rPr lang="ar-IQ" sz="1900" b="1" dirty="0" smtClean="0"/>
              <a:t>.</a:t>
            </a:r>
            <a:endParaRPr lang="en-US" sz="1900" dirty="0"/>
          </a:p>
          <a:p>
            <a:r>
              <a:rPr lang="ar-IQ" sz="1900" b="1" dirty="0"/>
              <a:t> </a:t>
            </a:r>
            <a:r>
              <a:rPr lang="ar-IQ" sz="1900" b="1" dirty="0" smtClean="0"/>
              <a:t>                              ت-الأشخاص </a:t>
            </a:r>
            <a:r>
              <a:rPr lang="ar-IQ" sz="1900" b="1" dirty="0"/>
              <a:t>الذين تثبت ادانتهم بجريمة التجسس </a:t>
            </a:r>
            <a:r>
              <a:rPr lang="ar-IQ" sz="1900" b="1" dirty="0" err="1"/>
              <a:t>للاجنبي</a:t>
            </a:r>
            <a:r>
              <a:rPr lang="ar-IQ" sz="1900" b="1" dirty="0"/>
              <a:t> فيجوز مصادرة أموالهم المنقولة وغير المنقولة </a:t>
            </a:r>
            <a:r>
              <a:rPr lang="ar-IQ" sz="1900" b="1" dirty="0" smtClean="0"/>
              <a:t>.</a:t>
            </a:r>
            <a:endParaRPr lang="en-US" sz="1900" dirty="0"/>
          </a:p>
          <a:p>
            <a:r>
              <a:rPr lang="ar-IQ" sz="1800" b="1" dirty="0" smtClean="0"/>
              <a:t> </a:t>
            </a:r>
            <a:endParaRPr lang="en-US" sz="1800" dirty="0"/>
          </a:p>
          <a:p>
            <a:r>
              <a:rPr lang="ar-IQ" sz="1800" b="1" dirty="0" smtClean="0"/>
              <a:t> </a:t>
            </a:r>
            <a:endParaRPr lang="en-US" sz="1800" dirty="0"/>
          </a:p>
        </p:txBody>
      </p:sp>
    </p:spTree>
    <p:extLst>
      <p:ext uri="{BB962C8B-B14F-4D97-AF65-F5344CB8AC3E}">
        <p14:creationId xmlns:p14="http://schemas.microsoft.com/office/powerpoint/2010/main" val="3350763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
            <a:ext cx="10515600" cy="1359244"/>
          </a:xfrm>
        </p:spPr>
        <p:txBody>
          <a:bodyPr>
            <a:noAutofit/>
          </a:bodyPr>
          <a:lstStyle/>
          <a:p>
            <a:r>
              <a:rPr lang="ar-IQ" sz="2400" b="1" u="sng" dirty="0"/>
              <a:t>الباب الثالث: الحقوق والواجبات العامة :</a:t>
            </a:r>
            <a:r>
              <a:rPr lang="en-US" sz="2800" dirty="0"/>
              <a:t/>
            </a:r>
            <a:br>
              <a:rPr lang="en-US" sz="2800" dirty="0"/>
            </a:br>
            <a:endParaRPr lang="ar-IQ" sz="2800" dirty="0"/>
          </a:p>
        </p:txBody>
      </p:sp>
      <p:sp>
        <p:nvSpPr>
          <p:cNvPr id="3" name="عنصر نائب للمحتوى 2"/>
          <p:cNvSpPr>
            <a:spLocks noGrp="1"/>
          </p:cNvSpPr>
          <p:nvPr>
            <p:ph idx="1"/>
          </p:nvPr>
        </p:nvSpPr>
        <p:spPr>
          <a:xfrm>
            <a:off x="838200" y="568411"/>
            <a:ext cx="10515600" cy="6263460"/>
          </a:xfrm>
        </p:spPr>
        <p:txBody>
          <a:bodyPr>
            <a:normAutofit/>
          </a:bodyPr>
          <a:lstStyle/>
          <a:p>
            <a:pPr marL="0" indent="0">
              <a:buNone/>
            </a:pPr>
            <a:endParaRPr lang="ar-IQ" sz="1800" b="1" dirty="0" smtClean="0"/>
          </a:p>
          <a:p>
            <a:pPr marL="0" indent="0">
              <a:buNone/>
            </a:pPr>
            <a:r>
              <a:rPr lang="ar-IQ" sz="1800" b="1" dirty="0"/>
              <a:t>1</a:t>
            </a:r>
            <a:r>
              <a:rPr lang="ar-IQ" sz="1800" b="1" dirty="0" smtClean="0"/>
              <a:t>-المادة </a:t>
            </a:r>
            <a:r>
              <a:rPr lang="ar-IQ" sz="1800" b="1" dirty="0"/>
              <a:t>العشرون/ الجنسية العراقية يحددها القانون </a:t>
            </a:r>
            <a:r>
              <a:rPr lang="ar-IQ" sz="1800" b="1" dirty="0" err="1"/>
              <a:t>ولايجوز</a:t>
            </a:r>
            <a:r>
              <a:rPr lang="ar-IQ" sz="1800" b="1" dirty="0"/>
              <a:t> اسقاطها .عن عراقي ينتمي الى اسرة عراقية تسكن قبل 6 اب 1924م , وسحب الجنسية من المتجنس في الأحوال التي يحددها قانون الجنسية</a:t>
            </a:r>
            <a:endParaRPr lang="en-US" sz="1800" dirty="0"/>
          </a:p>
          <a:p>
            <a:r>
              <a:rPr lang="ar-IQ" sz="1800" b="1" dirty="0"/>
              <a:t>2-المادة الحادية والعشرون / العراقيون متساوون في الحقوق والواجبات امام القانون </a:t>
            </a:r>
            <a:r>
              <a:rPr lang="ar-IQ" sz="1800" b="1" dirty="0" err="1"/>
              <a:t>لاتمييز</a:t>
            </a:r>
            <a:r>
              <a:rPr lang="ar-IQ" sz="1800" b="1" dirty="0"/>
              <a:t> بينهم بسبب الجنس او العرق او اللغة او الدين ويتعاونون في الحفاظ على كيان الوطن بما فيهم العرب والاكراد ويقر هذا الدستور حقوقهم القومية ضمن الوحدة العراقية </a:t>
            </a:r>
            <a:endParaRPr lang="en-US" sz="1800" dirty="0"/>
          </a:p>
          <a:p>
            <a:r>
              <a:rPr lang="ar-IQ" sz="1800" b="1" dirty="0"/>
              <a:t>3-المادة الثانية والعشرون / </a:t>
            </a:r>
            <a:r>
              <a:rPr lang="ar-IQ" sz="1800" b="1" dirty="0" err="1"/>
              <a:t>لاجريمة</a:t>
            </a:r>
            <a:r>
              <a:rPr lang="ar-IQ" sz="1800" b="1" dirty="0"/>
              <a:t> ولا عقوبة الا بقانون , ولا عقاب الا على الأفعال اللاحقة لصدور القانون الذي ينص عليها </a:t>
            </a:r>
            <a:endParaRPr lang="en-US" sz="1800" dirty="0"/>
          </a:p>
          <a:p>
            <a:r>
              <a:rPr lang="ar-IQ" sz="1800" b="1" dirty="0"/>
              <a:t>4-المادة الثالثة والعشرون/ العقوبة شخصية.</a:t>
            </a:r>
            <a:endParaRPr lang="en-US" sz="1800" dirty="0"/>
          </a:p>
          <a:p>
            <a:r>
              <a:rPr lang="ar-IQ" sz="1800" b="1" dirty="0"/>
              <a:t>5-المادة الرابعة والعشرون/ </a:t>
            </a:r>
            <a:r>
              <a:rPr lang="ar-IQ" sz="1800" b="1" dirty="0" err="1"/>
              <a:t>لايجوز</a:t>
            </a:r>
            <a:r>
              <a:rPr lang="ar-IQ" sz="1800" b="1" dirty="0"/>
              <a:t> القبض على احد او توقيفه او تفتيشه الا وفق احكام القانون. </a:t>
            </a:r>
            <a:endParaRPr lang="en-US" sz="1800" dirty="0"/>
          </a:p>
          <a:p>
            <a:r>
              <a:rPr lang="ar-IQ" sz="1800" b="1" dirty="0"/>
              <a:t>6-المادة الخامسة والعشرون/ المتهم بريء حتى تثبت ادانته في محاكمة قانونية تؤمن له الضمانات الضرورية لممارسة حق الدفاع اصالة او وكالة ويحظر إيذاء المتهم جسمانيا او نفسانيا.</a:t>
            </a:r>
            <a:endParaRPr lang="en-US" sz="1800" dirty="0"/>
          </a:p>
          <a:p>
            <a:r>
              <a:rPr lang="ar-IQ" sz="1800" b="1" dirty="0"/>
              <a:t>7-المادة السادسة والعشرون/ كل متهم في جناية يجب ان يكون له من يدافع عنه بموافقته وفقا للقانون.</a:t>
            </a:r>
            <a:endParaRPr lang="en-US" sz="1800" dirty="0"/>
          </a:p>
          <a:p>
            <a:r>
              <a:rPr lang="ar-IQ" sz="1800" b="1" dirty="0"/>
              <a:t>8-المادة السابعة والعشرون/ </a:t>
            </a:r>
            <a:r>
              <a:rPr lang="ar-IQ" sz="1800" b="1" dirty="0" err="1"/>
              <a:t>لايجوز</a:t>
            </a:r>
            <a:r>
              <a:rPr lang="ar-IQ" sz="1800" b="1" dirty="0"/>
              <a:t> ان يحظر على عراقي الإقامة في جهة ما ولا ان يلزم في الإقامة في مكان معين الا في الأحوال المبينة في القانون .</a:t>
            </a:r>
            <a:endParaRPr lang="en-US" sz="1800" dirty="0"/>
          </a:p>
          <a:p>
            <a:r>
              <a:rPr lang="ar-IQ" sz="1800" b="1" dirty="0"/>
              <a:t>9-المادة الثامنة والعشرون/ تسليم للاجئين السياسيين محظور.</a:t>
            </a:r>
            <a:endParaRPr lang="en-US" sz="1800" dirty="0"/>
          </a:p>
          <a:p>
            <a:r>
              <a:rPr lang="ar-IQ" sz="1800" b="1" dirty="0"/>
              <a:t>10-المادة التاسعة والعشرون/ للمنازل حرمة </a:t>
            </a:r>
            <a:r>
              <a:rPr lang="ar-IQ" sz="1800" b="1" dirty="0" err="1"/>
              <a:t>ولايجوز</a:t>
            </a:r>
            <a:r>
              <a:rPr lang="ar-IQ" sz="1800" b="1" dirty="0"/>
              <a:t> دخولها او تفتيشها الا في ا </a:t>
            </a:r>
            <a:r>
              <a:rPr lang="ar-IQ" sz="1800" b="1" dirty="0" err="1"/>
              <a:t>لاحوال</a:t>
            </a:r>
            <a:r>
              <a:rPr lang="ar-IQ" sz="1800" b="1" dirty="0"/>
              <a:t> المبينة في القانون</a:t>
            </a:r>
            <a:r>
              <a:rPr lang="ar-IQ" sz="1800" b="1" dirty="0" smtClean="0"/>
              <a:t>.</a:t>
            </a:r>
          </a:p>
          <a:p>
            <a:r>
              <a:rPr lang="ar-IQ" sz="1800" b="1" dirty="0"/>
              <a:t>11-المادة الثلاثون/ تصون الدولة حرية الأديان وتحمي القيام بشعائرها على ان </a:t>
            </a:r>
            <a:r>
              <a:rPr lang="ar-IQ" sz="1800" b="1" dirty="0" err="1"/>
              <a:t>لايخل</a:t>
            </a:r>
            <a:r>
              <a:rPr lang="ar-IQ" sz="1800" b="1" dirty="0"/>
              <a:t> ذلك بالنظام العام او ينافي </a:t>
            </a:r>
            <a:r>
              <a:rPr lang="ar-IQ" sz="1800" b="1" dirty="0" err="1"/>
              <a:t>الاداب</a:t>
            </a:r>
            <a:r>
              <a:rPr lang="ar-IQ" sz="1800" b="1" dirty="0"/>
              <a:t>.</a:t>
            </a:r>
            <a:endParaRPr lang="en-US" sz="1800" dirty="0"/>
          </a:p>
          <a:p>
            <a:r>
              <a:rPr lang="ar-IQ" sz="1800" b="1" dirty="0"/>
              <a:t>12-المادة الحادية والثلاثون/ حرية الراي والبحث العلمي مكفولة ولكل انسان حق التعبير عن رايه ونشره بالقول او الكتابة او التصوير او غير ذلك في حدود القانون.</a:t>
            </a:r>
            <a:endParaRPr lang="en-US" sz="1800" dirty="0"/>
          </a:p>
          <a:p>
            <a:endParaRPr lang="ar-IQ" sz="1600" dirty="0"/>
          </a:p>
        </p:txBody>
      </p:sp>
    </p:spTree>
    <p:extLst>
      <p:ext uri="{BB962C8B-B14F-4D97-AF65-F5344CB8AC3E}">
        <p14:creationId xmlns:p14="http://schemas.microsoft.com/office/powerpoint/2010/main" val="20223395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30618</TotalTime>
  <Words>3769</Words>
  <Application>Microsoft Office PowerPoint</Application>
  <PresentationFormat>ملء الشاشة</PresentationFormat>
  <Paragraphs>259</Paragraphs>
  <Slides>26</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26</vt:i4>
      </vt:variant>
    </vt:vector>
  </HeadingPairs>
  <TitlesOfParts>
    <vt:vector size="32" baseType="lpstr">
      <vt:lpstr>Arabic Transparent</vt:lpstr>
      <vt:lpstr>Arial</vt:lpstr>
      <vt:lpstr>Calibri</vt:lpstr>
      <vt:lpstr>Calibri Light</vt:lpstr>
      <vt:lpstr>Times New Roman</vt:lpstr>
      <vt:lpstr>نسق Office</vt:lpstr>
      <vt:lpstr> </vt:lpstr>
      <vt:lpstr>حقوق الانسان في الدساتير العراقية 1921م -2005م        بعد تأسيس الدولة العراقية الحديثة سنة 1921م وحتى سنة 2005م صدرت مجموعة من الدساتير وعلى نوعين الأول دساتير دائمية والنوع الثاني دساتير مؤقتة وفي جميع هذه الدساتير حدد بابا خاصا للحقوق والواجبات وفيما يلي مجمل هذه الدساتير: </vt:lpstr>
      <vt:lpstr>1-القانون الأساسي (دستور 1925م):      يعتبر دستور 1925 هو اول دستور في الدولة العراقية وهو دستور دائم ومن صنع السلطات البريطانية لانها هي التي كانت تحوز السلطة في العراق من الناحية الفعلية سواء قبل تشريع القانون ام بعده.</vt:lpstr>
      <vt:lpstr>8-المادة الثانية عشرة/ للعراقيين حرية ابداء الراي والنشر والاجتماع وتاليف الجمعيات والانضمام اليها ضمن حدود القانون .  9-المادة الثالثة عشرة/ الإسلام دين الدولة الرسمي , وحرية القيام بشعائره المالوفة في العراق على اختلاف مذاهبه محترمة لاتمس , وتضمن لجميع ساكني البلاد حرية الاعتقاد التامة , وحرية القيام بشعائر العبادة , وفقا لعاداتهم مالم تكن مخلة بالامن والنظام وما لم تناف الاداب العامة.  10-المادة الرابعة عشرة/ للعراقيين الحق في رفع عرائض الشكوى , واللوائح في الأمور المتعلقة باشخاصهم او بالامور العامة الى الملك ومجلس الامة والسلطات العامة وبالطريقة وفي الأحوال التي يعينها القانون.  11-المادة الخامسة عشرة/ تكون جميع المراسلات البريدية والبرقية والتلفونية , مكتومة ومصونة من كل مراقبة وتوقيف الا في الأحوال والطرائق التي يعينها القانون.  12-المادة السادسة عشرة/للطوائف المختلفة حق تأسيس المدارس لتعليم افرادها بلغاتها الخاصة والاحتفاظ بها على ان يكون ذلك موافقا للمناهج العامة التي تعين قانونا.  13-المادة السابعة عشرة / العربية هي اللغة الرسمية سوى ماينص عليه بقانون خاص.  14-المادة الثامنة عشرة/ العراقيون متساوون في التمتع بحقوقهم , وأداء واجباتهم , ويعهد اليهم وحدهم بوظائف الحكومة بدون تمييز , كل حسب اقتداره واهليته , ولا يستخدم في وظائف الحكومة غير العراقيين الا في الأحوال الاستثنائية التي تعين بقانون خاص.</vt:lpstr>
      <vt:lpstr>  1-المادة السابعة / الشعب مصدر السلطة . 2-المادة الثامنة/ الجنسية العراقية يحددها القانون. 3-المادة التاسعة/ المواطنون سواسية امام القانون في الحقوق والواجبات العامة لايجوز التمييز بينهم في ذلك بسبب الجنس او الأصل او اللغة او الدين او العقيدة. 4-المادة العاشرة /حرية الاعتقاد والتعبير مضمونة وتنظم بقانون . 5-المادة الحادية عشرة/ الحرية الشخصية وحرمة المنازل مصونتان ولايجوز التجاوز عليهما الا حسب ماتقتضيه السلامة العامة وينظم ذلك بقانون .  </vt:lpstr>
      <vt:lpstr> دستور 1963م ا لمؤقت:       بعد الانقلاب العسكري الذي حصل عام 1963م على  حكومة الزعيم عبد الكريم قاسم وضع قادة الانقلاب دستورا مؤقتا اسموه دستور 1963م صدر بتاريخ 4 نيسان 1963م الغى دستور 1958م تضمن هذا الدستور (20) مادة ولم يتضمن في مواده حقوق الانسان. </vt:lpstr>
      <vt:lpstr> 10-المادة السابعة والعشرون/ للمنازل حرمة ولا يجوز دخولها الا في الأحوال والكيفية المبينتين في القانون.  11-المادة الثامنة والعشرون/ حرية الأديان مصونة وتحمي الدولة حرية القيام بشعائرها على ان لايخل ذلك بالنظام العام او ينافي الاداب .  12-المادة التاسعة والعشرون/ حرية الراي والبحث العلمي مكفولة ولكل انسان حق التعبير عن رايه ونشره بالقول او الكتابة او التصوير او غيرذلك في حدود القانون  13-المادة الثلاثون/ حرية الصحافة والطباعة والنشر مكفولة في حدود القانون.  14-المادة الحادية والثلاثون/ حرية تكوين الجمعيات والنقابات بالوسال المشروعة على أسس وطنية مكفولة في حدود القانون.  15-المادة الثانية والثلاثون/ للعراقيين حق الاجتماع في حدود غيرحاملين سلاحا ودون حاجة لاخطار سابق , والاجتماعات العامة والمواكب والتجمعات مباحة في حدود القانون.  16-المادة الثالثة والثلاثون/ التعليم حق للعراقيين جميعا تكفله الدولة بانشاء مختلف أنواع المدارس والجامعات والمؤسسات الثقافية والتربوية والتوسيع فيها , وتهتم الدولة خاصة بنمو الشباب البدني والعقلي والخلقي  17-المادة الرابعة والثلاثون/ تشرف الدولة على التعليم العام وينظم القانون شؤونه , وهو في مراحله وانواعه المختلفة في مدارس الدولة وجامعاتها ومعاهدها بالمجان.  18-المادة الخامسة والثلاثون/ تكفل الدولة للعراقيين معاملة عادلة بحسب مايؤدونه من اعمال بتحديد ساعات العمل وتقدير الأجور والضمان الاجتماعي والتامين الصحي والتامين ضد البطالة وتنظيم حق الراحة والاجازة.  19-المادة السادسة والثلاثون/ الرعاية الصحية حق للعراقيين جميعا تكفله الدولة بانشاء مختلف أنواع المستشفيات والمؤسسات الصحية والتوسيع فيها.  20-المادة السابعة والثلاثون/ الدفاع عن الوطن واجب ومقدس , وأداء خدمة العلم شرف للعراقيين والتجنيد اجباري وفقا للقانون .  21-المادة الثامنة والثلاثون/ أداء الضرائب والتكاليف العامة واجب وشرف ولاتفرض ضريبة او رسم ولايجوز اعفاء احد منها الا بقانون .  22-المادة التاسعة والثلاثون/ الانتخاب حق للعراقيين على الوجه المبين في القانون ومساهمتهم في الحياة العامة واجب وطني عليهم.  </vt:lpstr>
      <vt:lpstr>     دستور 1968م الموقت:      بعد الانقلاب الذي حصل في 17 تموز 1968م الغي دستو 1964م وصدر دستور 1968م وهو دستور مؤقت تضمن ستة أبواب و(126) حمل الباب الثاني عنوانا ( المقومات الأساسية للمجتمع ) وحمل الباب الثالث عنوانا ( الحقوق والواجبات العامة) وفيما يلي تفاصيل  البابين:     الباب الثاني : المقومات الأساسية للمجتمع: </vt:lpstr>
      <vt:lpstr>الباب الثالث: الحقوق والواجبات العامة : </vt:lpstr>
      <vt:lpstr> 13-المادة الثانية والثلاثون/ حرية الصحافة والطباعة والنشر مصونة وفق مصلحة الشعب وفي حدود القانون.  14-المادة الثالثة والثلاثون/ حرية تكوين الجمعيات والنقابات بالوسائل المشروعة وعلى أسس وطنية مكفولة في حدود القانون .  15-المادة الرابعة والثلاثون/ للعراقيين حق الاجتماع في هدوء غير حاملين سلاحا دون الحاجة الى اخطار سابق والاجتماعات العامة والمواكب والتجمعات مباحة في حدود القانون.  16-المادة الخامسة والثلاثون/ التعليم حق للعراقيين جميعا تكفله الدولة بانشاء المدارس والمعاهد والجامعات والمؤسسات الثقافية والتربوية ويكون التعليم فيها مجانا وتهتم الدولة خاصة برعاية الشباب بدنيا وعقليا وخلقيا.  17-المادة السادسة والثلاثون/ تكفل الدولة للعراقيين معاملة عادلة بحسب مايؤدونه من اعمال وذلك بتحديد ساعات العمل وتقدير الأجور والضمان الاجتماعي والتامين الصحي ضد البطالة وتنظيم حق الراحة والاجازات وفقا للقانون .  18-المادة السابعة والثلاثون/ الرعاية الصحية حق تكفله الدولة بانشاء المستشفيات والمؤسسات الصحية وفقا للقانون.  19-المادة الثامنة والثلاثون/ الدفاع عن الوطن واجب مقدس وأداء خدمة العلم شرف للعراقيين ويكون التجنيد اجباريا وفق القانون.  20-المادة التاسعة والثلاثون/ لايجوز فرض ضريبة او رسم او تعديلها او الغاؤها او الاعفاء منهما الا بقانون .  21-المادة الاربعون/الانتخاب حق للعراقيين ينظمه القانون ومساهمتهم في الحياة العامة واجب وطني. </vt:lpstr>
      <vt:lpstr>الباب الثالث: الحقوق والواجبات الأساسية:</vt:lpstr>
      <vt:lpstr>9-المادة السابعة والعشرون/  أ-تلتزم الدولة بمكافحة الامية وتكفل حق التعليم بالمجان في مختلف مراحله الابتدائية والثانوية والجامعية للمواطنين كافة.  ب-تعمل الدولة على جعل التعليم الابتدائي الزاميا وعلى التوسع في التعليم المهني والفني في المدن والارياف وتشجع بوجه خاص التعليم الليلي الذي يمكن الجماهير الشعبية من الجمع بين العلم والعمل . ت-تكفل الدولة حرية البحث العلمي وتشجع وتكافيء التفوق والابداع.</vt:lpstr>
      <vt:lpstr>15-المادة الثالثة والثلاثون/ تلتزم الدولة بحماية الصحة العامة عن طريق التوسع المستمر بالخدمات الطبية المجانية. 16-المادة الرابعة والثلاثون/  أ-تمنح الجمهورية العراقية حق اللجوء السياسي لجميع المناضلين المضطهدين في بلادهم . ب-لايجوز تسليم اللاجئين السياسيين. 17-المادة الخامسة والثلاثون/ أداء الضرائب المالية واجب على كل مواطن ولاتفرض الضرائب المالية ولاتعدل ولاتجبى الا بقانون. 18-المادة السادسة والثلاثون/ يحظر كل نشاط يتعارض مع اهداف الشعب المحددة في هذا الدستور. </vt:lpstr>
      <vt:lpstr>6-المادة الثالثة والاربعون/  أ-لايجوز حجز انسان او توقيفه او حبسه او سجنه الا بقرار صادر من جهة قضائية . او جهة مختصة , طبقا للقانون . ب-تتكفل الدولة بتعويض عادل للفرد عن الضرر الذي  يصيبه جراء مخالفة باحكام الفقرة (أولا) من هذه المادة . ت-يملك الشخص الذي يحجز او يوقف حق الاتصال باسرته ومحاميه. </vt:lpstr>
      <vt:lpstr>17-المادة الرابعة والخمسون/ حرية الصحافة والطباعة والنشر مضمونة وينظم القانون ممارسة هذه الحرية , ولا تفرض الرقابة على الصحف والمصنفات الا بموجب احكام القانون.  18-المادة الخامسة والخمسون / تمارس وسائل الاعلام رسالتها بحرية ومسؤولية بموجب مباديء الدستور وتعبيرا عن اتجاهات الراي العام , واسهاما في اعلامه وتوجيهه , والحفاظ على الحريات وتاكيد الحقوق والواجبات , مع مراعاة الاحترام الواجب لما عبرت عنه المادة (82) من الدستور , وعن المساس بحرمة الحياة الخاصة للافراد في اطار الاسس الأخلاقية التي يقوم عليها المجتمع ومباديء ثورة 17-30 تموز العظيمة والقيم السامية التي ولدت عن قادسية صدام المجيدة وفي مقدمتها الاستشهاد والفداء والتضحية.  19-المادة السادسة والخمسون/ تأسيس الأحزاب السياسية . </vt:lpstr>
      <vt:lpstr>ج-يلغى قرار مجلس قيادة الثورة المنحل ويعد كل من اسقطت عنه الجنسية العراقية عراقيا. ح-على الجمعية الوطنية اصدار القوانين الخاصة بالجنسية والتجنس والمتصفة مع احكام هذا القانون. خ-تنظر المحاكم في كل المنازعات التي تنشا عن تطبيق الاحكام الخاصة بالجنسية. </vt:lpstr>
      <vt:lpstr>ج-المتهم بريء حتى تثبت ادانته بموجب القانون . ح-ان الحق بمحاكمة عادلة وسريعة وعلنية حق مضمون . خ-لكل شخص حرم من حريته بالتوقيف او الاعتقال حق الرجوع الى محكمة لكي تفصل دون ابطاء في قانونية توقيفه او اعتقاله. د-لايجوز محاكمة المتهم بالتهمة ذاتها مرة أخرى بعد تبرئته منها. ذ-لايجوز محاكمة المدني امام محكمة عسكرية . ر-يحرم التعذيب بكل اشكاله الجسدية منه والنفسية. </vt:lpstr>
      <vt:lpstr>13-المادة الثانية والعشرون/ اذا قام مسؤول في دائرة حكومية سواء في الحكومة الاتحادية او حكومات الأقاليم او إدارات المحافظات والبلديات والإدارات المحلية , خلال قيامه بعمله بتجريد شخص او جماعة من الحقوق التي ضمنها القانون او اية قوانين عراقية أخرى سارية المفعول , يكون لذلك الشخص او تلك الجماعة الحق بالادعاء ضد ذلك المسؤول للتعويض عن الاضرار التي سببها هذا التجريد ولتثبت الحق ولاتخاذ اية وسيلة قانونية أخرى.  14-المادة الثالثة والعشرون/ يجب ان لايفسر تعداد الحقوق المذكور انفا بانها الحقوق الوحيدة التي يتمتع بها أبناء الشعب العراقي , فهم يتمتعون بكل الحقوق اللائقة بشعب حر له كرامته الإنسانية, وبضمنها الحقوق المتفق عليها في المعاهدات والاتفاقات الدولية وغيرها. </vt:lpstr>
      <vt:lpstr>4-المادة السابعة عشرة/  أولا: لكل فرد الحق في الخصوصية الشخصية . بما لايتنافى مع حقوق الاخرين , والاداب العامة. ثانيا: حرمة المساكن مصونة , ولايجوز دخولها او تفتيشها او التعرض لها الا بقرار قضائي ووفقا للقانون. </vt:lpstr>
      <vt:lpstr>خامسا: المتهم بريء حتى تثبت ادانته في محاكمة قانونية عادلة , ولايحاكم المتهم عن التهمة ذاتها مرة أخرى بعد الافراج عنه الا اذا ظهرت ادلة جديدة . سادسا: لكل فرد الحق في ان يعامل معاملة عادلة في الإجراءات القضائية والإدارية. سابعا: جلسات المحاكم علنية الا اذا قررت المحكمة جعلها سرية. ثامنا: العقوبة شخصية.  تاسعا: ليس للقوانين اثر رجعي مالم ينص على خلاف ذلك , ولا يشمل هذا الاستثناء قوانين الضرائب والرسوم . عاشرا: لايسري القانون الجزائي باثر رجعي الا اذا كان اصلح للمتهم. حادي عشر: تنتدب المحكمة محاميا للدفاع عن المتهم بجناية او جنحة لمن ليس له  محام يدافع عنه , وعلى نفقة الدولة. ثاني عشر:  أ-يحظر الحجز. ب-لايجوز الحبس او التوقيف في غير الأماكن المخصصة لذلك وفقا لقوانين السجون المشمولة بالرعاية الصحية والاجتماعية والخاضعة لسلطات الدولة. ثالث عشر/ تعرض أوراق التحقيق الابتدائي على القاضي المختص خلال مدة لاتتجاوز أربعا وعشرون ساعة من حين القبض على المتهم , ولا يجوز تمديده الا مرة واحدة وللمدة ذاتها. </vt:lpstr>
      <vt:lpstr>ثانيا: الحقوق الاقتصادية والاجتماعية والثقافية:  </vt:lpstr>
      <vt:lpstr>6-المادة السابعة والعشرون/  أولا: للاموال العامة حرمة, وحمايتها واجب على كل مواطن. ثانيا: تنظم بقانون , الاحكام الخاصة بحفظ أملاك الدولة وادارتها وشروط التصرف فيها, والحدود التي لايجوز فيها النزول عن شيء من هذه الأموال. 7-المادة الثامنة والعشرون/ أولا: لاتفرض الضرائب والرسوم , ولا تعدل, ولا تجبى, ولا يعفى منها, الا بقانون. ثانيا: يعفى أصحاب الدخول المنخفضة من الضرائب , بما يكفل عدم المساس بالحد الأدنى اللازم للمعيشة , وينظم ذلك بقانون.  8-المادة التاسعة والعشرون/ أولا: أ-الاسرة أساس المجتمع , وتحافظ الدولة على كيانها وقيمها الدينية والأخلاقية والوطنية.       ب-تكفل الدولة حماية الامومة والطفولة والشيخوخة, وترعى النشيء والشباب, وتوفر لهم الظروف المناسبة لتنمية ملكاتهم وقدراتهم. ثانيا: للأولاد حق على والديهم في التربية والرعاية والتعليم , وللوالدين حق على أولادهم في الاحترام والرعاية , ولاسيما في حالات العوز والعجز والشيخوخة . ثالثا: يحظر الاستغلال الاقتصادي للأطفال بصورة كافة . وتتخذ الدولة الإجراءات الكفيلة بحمايتهم . رابعا: تمنع كل اشكال العنف والتعسف في الاسرة والمدرسة والمجتمع.  9-المادة الثلاثون/ أولا: تكفل الدولة للفرد وللاسرة , وبخاصة الطفل والمراة , الضمان الاجتماعي والصحي , والمقومات الأساسية للعيش في حياة حرة كريمة , تؤمن لهم الدخل المناسب, والسكن الملائم. ثانيا: تكفل الدولة الضمان الاجتماعي والصحي للعراقيين في حال الشيخوخة او المرض او العجز عن العمل او التشرد او اليتم او البطالة , وتعمل على وقايتهم من الجهل والخوف والفاقة , وتوفر لهم السكن والمناهج الخاصة لتاهيلهم والعناية بهم , وينظم ذلك بقانون.   </vt:lpstr>
      <vt:lpstr>11-المادة الثانية والثلاثون/ ترعى الدولة المعاقين وذوي الاحتياجات الخاصة , وتكفل تاهيلهم بغية دمجهم في المجتمع , وينظم ذلك بقانون . 12-المادة الثالثة والثلاثون/  أولا: لكل فرد حق العيش في ظروف بيئية سليمة. ثانيا: تكفل الدولة حماية البيئة والتنوع الاحيائي والحفاظ عليهما. 13-المادة الرابعة والثلاثون/ أولا: التعليم عامل أساس لتقدم المجتمع وحق تكفله الدولة , وهو الزامي في المرحلة الابتدائية , وتكفل الدولة مكافحة الامية. ثانيا: التعليم المجاني حق لكل العراقيين في مختلف مراحله. ثالثا: تشجع الدولة البحث العلمي للأغراض السلمية بما يخدم الإنسانية , وترعى التفوق والابداع , والابتكار ومختلف مظاهر النبوغ. رابعا: التعليم الخاص والأهلي مكفول, وينظم بقانون. </vt:lpstr>
      <vt:lpstr>2-المادة السادسة والثلاثون/ تكفل الدولة , بما لايخل بالنظام العام والاداب. أولا: حرية التعبير عن الراي بكل الوسائل. ثانيا: حرية الصحافة والطباعة والاعلان والاعلام والنشر. ثالثا: حرية الاجتماع والتظاهر السلمي , وتنظم بقانون. </vt:lpstr>
      <vt:lpstr>8-المادة الثانية والاربعون/  أولا: للعراقي حرية التنقل والسفر والسكن داخل العراق وخارجه.  ثانيا: لايجوز نفي العراقي , او ابعاده , او حرمانه من العودة الى الوطن. </vt:lpstr>
      <vt:lpstr> شكرا جزيلا </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الانسان في الدساتير العراقية 1921م -2005م        بعد تأسيس الدولة العراقية الحديثة سنة 1921م وحتى سنة 2005م مجموعة من الدساتير وعلى نوعين الأول دساتير دائمية والنوع الثاني دساتير مؤقتة وفي جميع هذه الدساتير حدد بابا خاصا للحقوق والواجبات وفيما يلي مجمل هذه الدساتير:</dc:title>
  <dc:creator>hp</dc:creator>
  <cp:lastModifiedBy>hp</cp:lastModifiedBy>
  <cp:revision>31</cp:revision>
  <dcterms:created xsi:type="dcterms:W3CDTF">2021-04-16T18:31:04Z</dcterms:created>
  <dcterms:modified xsi:type="dcterms:W3CDTF">2021-05-08T19:38:15Z</dcterms:modified>
</cp:coreProperties>
</file>