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5"/>
  </p:notesMasterIdLst>
  <p:sldIdLst>
    <p:sldId id="256" r:id="rId2"/>
    <p:sldId id="257" r:id="rId3"/>
    <p:sldId id="258" r:id="rId4"/>
    <p:sldId id="263" r:id="rId5"/>
    <p:sldId id="259" r:id="rId6"/>
    <p:sldId id="260" r:id="rId7"/>
    <p:sldId id="261" r:id="rId8"/>
    <p:sldId id="264" r:id="rId9"/>
    <p:sldId id="265" r:id="rId10"/>
    <p:sldId id="266" r:id="rId11"/>
    <p:sldId id="267" r:id="rId12"/>
    <p:sldId id="268" r:id="rId13"/>
    <p:sldId id="262" r:id="rId1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8" d="100"/>
          <a:sy n="68" d="100"/>
        </p:scale>
        <p:origin x="744"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0" d="100"/>
          <a:sy n="60" d="100"/>
        </p:scale>
        <p:origin x="-2538"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C2A6094E-11D8-43A7-97E2-E5A73D2EDB03}" type="datetimeFigureOut">
              <a:rPr lang="ar-IQ" smtClean="0"/>
              <a:pPr/>
              <a:t>20/10/1442</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6F7AE20-11A9-438E-8696-8C8DF525833B}" type="slidenum">
              <a:rPr lang="ar-IQ" smtClean="0"/>
              <a:pPr/>
              <a:t>‹#›</a:t>
            </a:fld>
            <a:endParaRPr lang="ar-IQ"/>
          </a:p>
        </p:txBody>
      </p:sp>
    </p:spTree>
    <p:extLst>
      <p:ext uri="{BB962C8B-B14F-4D97-AF65-F5344CB8AC3E}">
        <p14:creationId xmlns:p14="http://schemas.microsoft.com/office/powerpoint/2010/main" val="41977041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IQ"/>
          </a:p>
        </p:txBody>
      </p:sp>
      <p:sp>
        <p:nvSpPr>
          <p:cNvPr id="4" name="Slide Number Placeholder 3"/>
          <p:cNvSpPr>
            <a:spLocks noGrp="1"/>
          </p:cNvSpPr>
          <p:nvPr>
            <p:ph type="sldNum" sz="quarter" idx="10"/>
          </p:nvPr>
        </p:nvSpPr>
        <p:spPr/>
        <p:txBody>
          <a:bodyPr/>
          <a:lstStyle/>
          <a:p>
            <a:fld id="{E6F7AE20-11A9-438E-8696-8C8DF525833B}" type="slidenum">
              <a:rPr lang="ar-IQ" smtClean="0"/>
              <a:pPr/>
              <a:t>1</a:t>
            </a:fld>
            <a:endParaRPr lang="ar-IQ"/>
          </a:p>
        </p:txBody>
      </p:sp>
    </p:spTree>
    <p:extLst>
      <p:ext uri="{BB962C8B-B14F-4D97-AF65-F5344CB8AC3E}">
        <p14:creationId xmlns:p14="http://schemas.microsoft.com/office/powerpoint/2010/main" val="2780009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EB7ADE44-838C-46AC-9F59-B09F5643FA8F}" type="datetimeFigureOut">
              <a:rPr lang="ar-IQ" smtClean="0"/>
              <a:pPr/>
              <a:t>20/10/1442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0439482-14B8-4331-AF61-85017DF17DE9}"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EB7ADE44-838C-46AC-9F59-B09F5643FA8F}" type="datetimeFigureOut">
              <a:rPr lang="ar-IQ" smtClean="0"/>
              <a:pPr/>
              <a:t>20/10/1442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0439482-14B8-4331-AF61-85017DF17DE9}"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EB7ADE44-838C-46AC-9F59-B09F5643FA8F}" type="datetimeFigureOut">
              <a:rPr lang="ar-IQ" smtClean="0"/>
              <a:pPr/>
              <a:t>20/10/1442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0439482-14B8-4331-AF61-85017DF17DE9}"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EB7ADE44-838C-46AC-9F59-B09F5643FA8F}" type="datetimeFigureOut">
              <a:rPr lang="ar-IQ" smtClean="0"/>
              <a:pPr/>
              <a:t>20/10/1442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0439482-14B8-4331-AF61-85017DF17DE9}"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7ADE44-838C-46AC-9F59-B09F5643FA8F}" type="datetimeFigureOut">
              <a:rPr lang="ar-IQ" smtClean="0"/>
              <a:pPr/>
              <a:t>20/10/1442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0439482-14B8-4331-AF61-85017DF17DE9}"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EB7ADE44-838C-46AC-9F59-B09F5643FA8F}" type="datetimeFigureOut">
              <a:rPr lang="ar-IQ" smtClean="0"/>
              <a:pPr/>
              <a:t>20/10/1442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0439482-14B8-4331-AF61-85017DF17DE9}"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EB7ADE44-838C-46AC-9F59-B09F5643FA8F}" type="datetimeFigureOut">
              <a:rPr lang="ar-IQ" smtClean="0"/>
              <a:pPr/>
              <a:t>20/10/1442</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0439482-14B8-4331-AF61-85017DF17DE9}"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EB7ADE44-838C-46AC-9F59-B09F5643FA8F}" type="datetimeFigureOut">
              <a:rPr lang="ar-IQ" smtClean="0"/>
              <a:pPr/>
              <a:t>20/10/1442</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0439482-14B8-4331-AF61-85017DF17DE9}"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7ADE44-838C-46AC-9F59-B09F5643FA8F}" type="datetimeFigureOut">
              <a:rPr lang="ar-IQ" smtClean="0"/>
              <a:pPr/>
              <a:t>20/10/1442</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0439482-14B8-4331-AF61-85017DF17DE9}"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7ADE44-838C-46AC-9F59-B09F5643FA8F}" type="datetimeFigureOut">
              <a:rPr lang="ar-IQ" smtClean="0"/>
              <a:pPr/>
              <a:t>20/10/1442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0439482-14B8-4331-AF61-85017DF17DE9}"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7ADE44-838C-46AC-9F59-B09F5643FA8F}" type="datetimeFigureOut">
              <a:rPr lang="ar-IQ" smtClean="0"/>
              <a:pPr/>
              <a:t>20/10/1442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0439482-14B8-4331-AF61-85017DF17DE9}"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B7ADE44-838C-46AC-9F59-B09F5643FA8F}" type="datetimeFigureOut">
              <a:rPr lang="ar-IQ" smtClean="0"/>
              <a:pPr/>
              <a:t>20/10/1442</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0439482-14B8-4331-AF61-85017DF17DE9}"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484784"/>
            <a:ext cx="7988424" cy="1470025"/>
          </a:xfrm>
        </p:spPr>
        <p:txBody>
          <a:bodyPr>
            <a:normAutofit fontScale="90000"/>
          </a:bodyPr>
          <a:lstStyle/>
          <a:p>
            <a:r>
              <a:rPr lang="ar-IQ" dirty="0" smtClean="0"/>
              <a:t/>
            </a:r>
            <a:br>
              <a:rPr lang="ar-IQ" dirty="0" smtClean="0"/>
            </a:br>
            <a:r>
              <a:rPr lang="ar-IQ" dirty="0" smtClean="0"/>
              <a:t/>
            </a:r>
            <a:br>
              <a:rPr lang="ar-IQ" dirty="0" smtClean="0"/>
            </a:br>
            <a:r>
              <a:rPr lang="ar-IQ" b="1" dirty="0">
                <a:solidFill>
                  <a:srgbClr val="C00000"/>
                </a:solidFill>
              </a:rPr>
              <a:t>تقــــيم </a:t>
            </a:r>
            <a:r>
              <a:rPr lang="ar-IQ" sz="6000" b="1" dirty="0">
                <a:solidFill>
                  <a:srgbClr val="C00000"/>
                </a:solidFill>
              </a:rPr>
              <a:t/>
            </a:r>
            <a:br>
              <a:rPr lang="ar-IQ" sz="6000" b="1" dirty="0">
                <a:solidFill>
                  <a:srgbClr val="C00000"/>
                </a:solidFill>
              </a:rPr>
            </a:br>
            <a:r>
              <a:rPr lang="ar-IQ" sz="3600" b="1" dirty="0">
                <a:solidFill>
                  <a:srgbClr val="00B050"/>
                </a:solidFill>
              </a:rPr>
              <a:t>كلية القانون / جامعة الكفيل</a:t>
            </a:r>
            <a:br>
              <a:rPr lang="ar-IQ" sz="3600" b="1" dirty="0">
                <a:solidFill>
                  <a:srgbClr val="00B050"/>
                </a:solidFill>
              </a:rPr>
            </a:br>
            <a:r>
              <a:rPr lang="ar-IQ" sz="3600" b="1" dirty="0" smtClean="0"/>
              <a:t>محاضرة بعنوان</a:t>
            </a:r>
            <a:r>
              <a:rPr lang="ar-IQ" sz="6000" b="1" dirty="0"/>
              <a:t/>
            </a:r>
            <a:br>
              <a:rPr lang="ar-IQ" sz="6000" b="1" dirty="0"/>
            </a:br>
            <a:r>
              <a:rPr lang="ar-IQ" sz="4900" b="1" dirty="0" smtClean="0">
                <a:solidFill>
                  <a:srgbClr val="FF0000"/>
                </a:solidFill>
              </a:rPr>
              <a:t>دور </a:t>
            </a:r>
            <a:r>
              <a:rPr lang="ar-IQ" sz="4900" b="1" dirty="0" smtClean="0">
                <a:solidFill>
                  <a:srgbClr val="FF0000"/>
                </a:solidFill>
              </a:rPr>
              <a:t>الخطب السياسية للمرجعية الدينية العليا في إصلاح الواقع العراقي </a:t>
            </a:r>
            <a:r>
              <a:rPr lang="ar-IQ" sz="6700" dirty="0" smtClean="0"/>
              <a:t/>
            </a:r>
            <a:br>
              <a:rPr lang="ar-IQ" sz="6700" dirty="0" smtClean="0"/>
            </a:br>
            <a:r>
              <a:rPr lang="ar-IQ" dirty="0" smtClean="0">
                <a:solidFill>
                  <a:srgbClr val="00B050"/>
                </a:solidFill>
              </a:rPr>
              <a:t>يلقيها </a:t>
            </a:r>
            <a:r>
              <a:rPr lang="ar-IQ" dirty="0" smtClean="0"/>
              <a:t/>
            </a:r>
            <a:br>
              <a:rPr lang="ar-IQ" dirty="0" smtClean="0"/>
            </a:br>
            <a:r>
              <a:rPr lang="ar-IQ" b="1" dirty="0" smtClean="0"/>
              <a:t>المدرس الدكتور</a:t>
            </a:r>
            <a:r>
              <a:rPr lang="ar-IQ" dirty="0" smtClean="0"/>
              <a:t/>
            </a:r>
            <a:br>
              <a:rPr lang="ar-IQ" dirty="0" smtClean="0"/>
            </a:br>
            <a:r>
              <a:rPr lang="ar-IQ" b="1" dirty="0" smtClean="0">
                <a:solidFill>
                  <a:srgbClr val="002060"/>
                </a:solidFill>
              </a:rPr>
              <a:t>شامل حافظ شنان زغير الموسوي</a:t>
            </a:r>
            <a:endParaRPr lang="ar-IQ" b="1" dirty="0">
              <a:solidFill>
                <a:srgbClr val="002060"/>
              </a:solidFill>
            </a:endParaRPr>
          </a:p>
        </p:txBody>
      </p:sp>
      <p:sp>
        <p:nvSpPr>
          <p:cNvPr id="3" name="Subtitle 2"/>
          <p:cNvSpPr>
            <a:spLocks noGrp="1"/>
          </p:cNvSpPr>
          <p:nvPr>
            <p:ph type="subTitle" idx="1"/>
          </p:nvPr>
        </p:nvSpPr>
        <p:spPr>
          <a:xfrm>
            <a:off x="467544" y="5323656"/>
            <a:ext cx="8352928" cy="1345704"/>
          </a:xfrm>
        </p:spPr>
        <p:txBody>
          <a:bodyPr>
            <a:noAutofit/>
          </a:bodyPr>
          <a:lstStyle/>
          <a:p>
            <a:r>
              <a:rPr lang="ar-IQ" b="1" dirty="0" smtClean="0">
                <a:solidFill>
                  <a:schemeClr val="tx1"/>
                </a:solidFill>
              </a:rPr>
              <a:t> </a:t>
            </a:r>
            <a:r>
              <a:rPr lang="ar-IQ" b="1" dirty="0" smtClean="0">
                <a:solidFill>
                  <a:srgbClr val="C00000"/>
                </a:solidFill>
              </a:rPr>
              <a:t>السبت </a:t>
            </a:r>
            <a:r>
              <a:rPr lang="ar-IQ" b="1" dirty="0" smtClean="0">
                <a:solidFill>
                  <a:srgbClr val="C00000"/>
                </a:solidFill>
              </a:rPr>
              <a:t>2021/5/29                       </a:t>
            </a:r>
            <a:r>
              <a:rPr lang="ar-IQ" b="1" dirty="0" smtClean="0">
                <a:solidFill>
                  <a:srgbClr val="C00000"/>
                </a:solidFill>
              </a:rPr>
              <a:t>الساعة </a:t>
            </a:r>
            <a:r>
              <a:rPr lang="ar-IQ" b="1" dirty="0">
                <a:solidFill>
                  <a:srgbClr val="C00000"/>
                </a:solidFill>
              </a:rPr>
              <a:t>10 صباحاً</a:t>
            </a:r>
          </a:p>
          <a:p>
            <a:r>
              <a:rPr lang="ar-IQ" b="1" dirty="0">
                <a:solidFill>
                  <a:srgbClr val="00B050"/>
                </a:solidFill>
              </a:rPr>
              <a:t>على قاعة كلية القانون</a:t>
            </a:r>
          </a:p>
          <a:p>
            <a:endParaRPr lang="ar-IQ" b="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QA"/>
          </a:p>
        </p:txBody>
      </p:sp>
      <p:sp>
        <p:nvSpPr>
          <p:cNvPr id="3" name="Content Placeholder 2"/>
          <p:cNvSpPr>
            <a:spLocks noGrp="1"/>
          </p:cNvSpPr>
          <p:nvPr>
            <p:ph idx="1"/>
          </p:nvPr>
        </p:nvSpPr>
        <p:spPr/>
        <p:txBody>
          <a:bodyPr>
            <a:normAutofit fontScale="92500" lnSpcReduction="20000"/>
          </a:bodyPr>
          <a:lstStyle/>
          <a:p>
            <a:pPr algn="just"/>
            <a:r>
              <a:rPr lang="ar-IQ" dirty="0" smtClean="0"/>
              <a:t>المطلب الثاني : السياسة بالمنظور الإسلامي : </a:t>
            </a:r>
          </a:p>
          <a:p>
            <a:pPr algn="just"/>
            <a:r>
              <a:rPr lang="ar-IQ" dirty="0" smtClean="0"/>
              <a:t>الفرع الأول : السياسة بالمنظور العلمي : فأنها تعني بتربية الإنسان طبق قواعد أخلاقية تقوم على أسس الشريعة الإسلامية سواء تعلق ذلك بالشؤون العامة أو الأمور الخاصة ،والتركيز على الجانب الروحي كأهم ركيزة في الدين الإسلامي ،بإعتبار أن أحكام الإسلام عبارة عن أوامر ونواهي من الله ،يتبعها الثواب والعقاب منه تعالى ،وهذا الوصف يكشف للأمة معنى السياسة والفكر السياسي ويجعلها تدرك المسؤولية الملاقاة على عاتقها لتنفيذ أفكار الإسلام وأحكامه في حياتها العملية لنشر العدل الذي أراده الله عز وجل ،وأهمية الرسالة العالمية التي أوجب الله حملها للناس كافة .</a:t>
            </a:r>
            <a:endParaRPr lang="ar-QA"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QA"/>
          </a:p>
        </p:txBody>
      </p:sp>
      <p:sp>
        <p:nvSpPr>
          <p:cNvPr id="3" name="Content Placeholder 2"/>
          <p:cNvSpPr>
            <a:spLocks noGrp="1"/>
          </p:cNvSpPr>
          <p:nvPr>
            <p:ph idx="1"/>
          </p:nvPr>
        </p:nvSpPr>
        <p:spPr/>
        <p:txBody>
          <a:bodyPr>
            <a:normAutofit fontScale="92500" lnSpcReduction="20000"/>
          </a:bodyPr>
          <a:lstStyle/>
          <a:p>
            <a:r>
              <a:rPr lang="ar-IQ" dirty="0" smtClean="0"/>
              <a:t>الفرع الثاني : السياسة في المنظور الفقهي : </a:t>
            </a:r>
          </a:p>
          <a:p>
            <a:pPr algn="just"/>
            <a:r>
              <a:rPr lang="ar-IQ" dirty="0" smtClean="0"/>
              <a:t>1ـ آية الله العظمى السيد الخوئي {قدس} حيث يقول يعد البحث عن السياسة والدين من ضمن بحوث الدين والدنيا ،وما قدم من قراءات في شأن العلاقة القائمة بين الدين والدنيا ،أو الدين والسياسة من قبل الحوزة العلمية والمراكز الفقهية متعددة جداً وليست قليلة ،والسيد قدس سره من أتباع النظرية الفقهية التي تقر بالوحدة بين الدين والدنيا ،حيث يقول أن القرآن بإستخدامه الأسلوب المعتدل ،وأمره بالعدالة والإستقامة جمع بين نظام الدنيا والآخرة ،وقد تضمن ماهو صالح للدنيا وما به السعادة للآخرة وبناءاً على هذا فمعنى السياسة عنده هو : عنده تدبير أمور المجتمع .</a:t>
            </a:r>
            <a:endParaRPr lang="ar-QA"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QA"/>
          </a:p>
        </p:txBody>
      </p:sp>
      <p:sp>
        <p:nvSpPr>
          <p:cNvPr id="4" name="Content Placeholder 3"/>
          <p:cNvSpPr>
            <a:spLocks noGrp="1"/>
          </p:cNvSpPr>
          <p:nvPr>
            <p:ph idx="1"/>
          </p:nvPr>
        </p:nvSpPr>
        <p:spPr/>
        <p:txBody>
          <a:bodyPr/>
          <a:lstStyle/>
          <a:p>
            <a:pPr algn="just"/>
            <a:r>
              <a:rPr lang="ar-IQ" dirty="0" smtClean="0"/>
              <a:t>2ـ آية الله العظمى السيد علي السيستاني {دام ظله} دأبت المرجعية الدينية في العراق على تقديم نصائحها وإرشاداتها في توجيه العملية السياسية بعد سقوط النظام في بغداد في نيسان 2003 نحو تحقيق المصالح العراقية العامة والسياسيون العراقيون بكل توجهاتهم السياسية كانوا يستأنسون بآرائها بصورة عامة مع عدم إلزام المرجعية لهم بآرائها مع ثقتها الكبيرة بالشعب وتوصياتها المتكررة في تقرير مصير البلاد وإخراجه من آزمته السياسية التي يمر بها في الوقت الحاضر . </a:t>
            </a:r>
            <a:endParaRPr lang="ar-QA"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r>
              <a:rPr lang="ar-IQ" sz="8800" b="1" dirty="0" smtClean="0">
                <a:solidFill>
                  <a:srgbClr val="FF0000"/>
                </a:solidFill>
              </a:rPr>
              <a:t>شكراً</a:t>
            </a:r>
            <a:r>
              <a:rPr lang="ar-IQ" sz="8800" b="1" dirty="0" smtClean="0"/>
              <a:t> </a:t>
            </a:r>
          </a:p>
          <a:p>
            <a:pPr algn="ctr">
              <a:buNone/>
            </a:pPr>
            <a:r>
              <a:rPr lang="ar-IQ" sz="8800" b="1" dirty="0" smtClean="0">
                <a:solidFill>
                  <a:srgbClr val="002060"/>
                </a:solidFill>
              </a:rPr>
              <a:t>لحُسن إصغائكم</a:t>
            </a:r>
            <a:endParaRPr lang="ar-IQ" sz="8800" b="1" dirty="0">
              <a:solidFill>
                <a:srgbClr val="00206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IQ" sz="5400" b="1" u="sng" dirty="0" smtClean="0">
                <a:solidFill>
                  <a:srgbClr val="FF0000"/>
                </a:solidFill>
              </a:rPr>
              <a:t>محاور المحاضرة</a:t>
            </a:r>
            <a:endParaRPr lang="ar-IQ" sz="5400" b="1" u="sng" dirty="0">
              <a:solidFill>
                <a:srgbClr val="FF0000"/>
              </a:solidFill>
            </a:endParaRPr>
          </a:p>
        </p:txBody>
      </p:sp>
      <p:sp>
        <p:nvSpPr>
          <p:cNvPr id="3" name="Content Placeholder 2"/>
          <p:cNvSpPr>
            <a:spLocks noGrp="1"/>
          </p:cNvSpPr>
          <p:nvPr>
            <p:ph idx="1"/>
          </p:nvPr>
        </p:nvSpPr>
        <p:spPr>
          <a:xfrm>
            <a:off x="457200" y="2143397"/>
            <a:ext cx="8229600" cy="4525963"/>
          </a:xfrm>
        </p:spPr>
        <p:txBody>
          <a:bodyPr>
            <a:noAutofit/>
          </a:bodyPr>
          <a:lstStyle/>
          <a:p>
            <a:r>
              <a:rPr lang="ar-IQ" sz="3600" b="1" dirty="0" smtClean="0">
                <a:solidFill>
                  <a:srgbClr val="0070C0"/>
                </a:solidFill>
              </a:rPr>
              <a:t>مقدمة.</a:t>
            </a:r>
          </a:p>
          <a:p>
            <a:r>
              <a:rPr lang="ar-IQ" sz="3600" b="1" dirty="0">
                <a:solidFill>
                  <a:srgbClr val="002060"/>
                </a:solidFill>
              </a:rPr>
              <a:t>المبحث الأول: </a:t>
            </a:r>
            <a:r>
              <a:rPr lang="ar-IQ" sz="3600" b="1" dirty="0" smtClean="0">
                <a:solidFill>
                  <a:srgbClr val="002060"/>
                </a:solidFill>
              </a:rPr>
              <a:t>مفهوم السياسة .</a:t>
            </a:r>
          </a:p>
          <a:p>
            <a:r>
              <a:rPr lang="ar-IQ" sz="3600" b="1" dirty="0"/>
              <a:t>المبحث </a:t>
            </a:r>
            <a:r>
              <a:rPr lang="ar-IQ" sz="3600" b="1" dirty="0" smtClean="0"/>
              <a:t>الثاني: مبررات تدخل المرجعية الدينية في الشؤون السياسية .</a:t>
            </a:r>
          </a:p>
          <a:p>
            <a:r>
              <a:rPr lang="ar-IQ" sz="3600" b="1" dirty="0">
                <a:solidFill>
                  <a:srgbClr val="C00000"/>
                </a:solidFill>
              </a:rPr>
              <a:t>المبحث </a:t>
            </a:r>
            <a:r>
              <a:rPr lang="ar-IQ" sz="3600" b="1" dirty="0" smtClean="0">
                <a:solidFill>
                  <a:srgbClr val="C00000"/>
                </a:solidFill>
              </a:rPr>
              <a:t>الثالث: موقف المرجعية الدينية العليا من الاحداث السياسية العراقية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IQ" sz="6000" b="1" dirty="0" smtClean="0">
                <a:solidFill>
                  <a:srgbClr val="FF0000"/>
                </a:solidFill>
              </a:rPr>
              <a:t>مقــدمة</a:t>
            </a:r>
            <a:endParaRPr lang="ar-IQ" sz="6000" b="1" dirty="0">
              <a:solidFill>
                <a:srgbClr val="FF0000"/>
              </a:solidFill>
            </a:endParaRPr>
          </a:p>
        </p:txBody>
      </p:sp>
      <p:sp>
        <p:nvSpPr>
          <p:cNvPr id="3" name="Content Placeholder 2"/>
          <p:cNvSpPr>
            <a:spLocks noGrp="1"/>
          </p:cNvSpPr>
          <p:nvPr>
            <p:ph idx="1"/>
          </p:nvPr>
        </p:nvSpPr>
        <p:spPr/>
        <p:txBody>
          <a:bodyPr>
            <a:normAutofit fontScale="92500"/>
          </a:bodyPr>
          <a:lstStyle/>
          <a:p>
            <a:pPr marL="0" indent="534988" algn="just">
              <a:buNone/>
            </a:pPr>
            <a:r>
              <a:rPr lang="ar-IQ" sz="2400" b="1" dirty="0" smtClean="0"/>
              <a:t>للمرجعية الدينية العليا لدى أتباع مدرسة أهل البيت {ع} موقع متميز في نفوس شريحة كبيرة من المسلمين الذين يتميزون بأنتمائهم عقيدةً وفقهاً وتأريخاً إلى العترة الطاهرة التي جعلها رسول الله {ص} عدلاً للقرآن الكريم ،إذ خلف في الأمة الأداة التي تعصمها من الخطأ والإنحراف ،وحقيقة وسر هذه القوة والقدسية في موقع المرجعية لدى الشيعة تكمن في ثلاثة عناصر وهي :</a:t>
            </a:r>
          </a:p>
          <a:p>
            <a:pPr marL="0" indent="534988" algn="just">
              <a:buNone/>
            </a:pPr>
            <a:r>
              <a:rPr lang="ar-IQ" sz="2400" b="1" dirty="0" smtClean="0"/>
              <a:t>1ـ النقاء والنزاهة في السلوك العام للوصول الى درجة التقوى والعدالة والورع .</a:t>
            </a:r>
          </a:p>
          <a:p>
            <a:pPr marL="0" indent="534988" algn="just">
              <a:buNone/>
            </a:pPr>
            <a:r>
              <a:rPr lang="ar-IQ" sz="2400" b="1" dirty="0" smtClean="0"/>
              <a:t>2ـ الامكانية والقدرة العالية في مجال العلم والاجتهاد والاستنباط في أحكام الشريعة المقدسة حتى الوصول إلى الاحاطة الكاملة والواسعة المعبر عنها بالأعلمية .</a:t>
            </a:r>
          </a:p>
          <a:p>
            <a:pPr marL="0" indent="534988" algn="just">
              <a:buNone/>
            </a:pPr>
            <a:r>
              <a:rPr lang="ar-IQ" sz="2400" b="1" dirty="0" smtClean="0"/>
              <a:t>3ـ القيادة الحكيمة والكفاءة الإدارية في التسدي لكل مجالات الحياة وأتخاذ القرارات المناسبة مع حلولها وتشخيص مكامن الخطر وابداء الرؤية والنصح لحلها وتجاوزها بحكمة وهدوء وسلامة.</a:t>
            </a:r>
            <a:endParaRPr lang="ar-IQ" sz="2000" b="1" dirty="0" smtClean="0"/>
          </a:p>
          <a:p>
            <a:pPr marL="0" indent="534988" algn="just">
              <a:buNone/>
            </a:pPr>
            <a:endParaRPr lang="ar-IQ" sz="2000" b="1"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ar-IQ" sz="6000" b="1" dirty="0" smtClean="0">
                <a:solidFill>
                  <a:srgbClr val="FF0000"/>
                </a:solidFill>
              </a:rPr>
              <a:t>مقــدمة</a:t>
            </a:r>
            <a:endParaRPr lang="ar-QA" sz="6000" b="1" dirty="0">
              <a:solidFill>
                <a:srgbClr val="FF0000"/>
              </a:solidFill>
            </a:endParaRPr>
          </a:p>
        </p:txBody>
      </p:sp>
      <p:sp>
        <p:nvSpPr>
          <p:cNvPr id="3" name="Content Placeholder 2"/>
          <p:cNvSpPr>
            <a:spLocks noGrp="1"/>
          </p:cNvSpPr>
          <p:nvPr>
            <p:ph idx="1"/>
          </p:nvPr>
        </p:nvSpPr>
        <p:spPr/>
        <p:txBody>
          <a:bodyPr/>
          <a:lstStyle/>
          <a:p>
            <a:pPr algn="just"/>
            <a:r>
              <a:rPr lang="ar-IQ" b="1" dirty="0" smtClean="0"/>
              <a:t>وكان دور المرجعية الدينية العليا مميزاً ومؤثراً ومحورياً من خلال ما تصدره من القرارات والخطب والبيانات المصيرية التي أدت إلى تغير الخارطة جغرافياً وسياسياً وأجتماعياً وثقافياً والتي كانت تصدر من المرجع الأعلى للشيعة في العراق في عصورناً القريبة حيث شكلت ملفاً ضخماً ومثمراً يستحق القراءة والتحليل والمتابعة ،ويستفاد منه كل الأجيال ولكل العصور . </a:t>
            </a:r>
            <a:endParaRPr lang="ar-QA"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2670"/>
            <a:ext cx="8229600" cy="994122"/>
          </a:xfrm>
        </p:spPr>
        <p:txBody>
          <a:bodyPr>
            <a:noAutofit/>
          </a:bodyPr>
          <a:lstStyle/>
          <a:p>
            <a:r>
              <a:rPr lang="ar-IQ" b="1" dirty="0">
                <a:solidFill>
                  <a:srgbClr val="FF0000"/>
                </a:solidFill>
              </a:rPr>
              <a:t>المبحث </a:t>
            </a:r>
            <a:r>
              <a:rPr lang="ar-IQ" b="1" dirty="0" smtClean="0">
                <a:solidFill>
                  <a:srgbClr val="FF0000"/>
                </a:solidFill>
              </a:rPr>
              <a:t>الأول</a:t>
            </a:r>
            <a:br>
              <a:rPr lang="ar-IQ" b="1" dirty="0" smtClean="0">
                <a:solidFill>
                  <a:srgbClr val="FF0000"/>
                </a:solidFill>
              </a:rPr>
            </a:br>
            <a:r>
              <a:rPr lang="ar-IQ" b="1" dirty="0" smtClean="0">
                <a:solidFill>
                  <a:srgbClr val="FF0000"/>
                </a:solidFill>
              </a:rPr>
              <a:t>مفهوم السياسة</a:t>
            </a:r>
            <a:endParaRPr lang="ar-IQ" b="1" dirty="0">
              <a:solidFill>
                <a:srgbClr val="FF0000"/>
              </a:solidFill>
            </a:endParaRPr>
          </a:p>
        </p:txBody>
      </p:sp>
      <p:sp>
        <p:nvSpPr>
          <p:cNvPr id="3" name="Content Placeholder 2"/>
          <p:cNvSpPr>
            <a:spLocks noGrp="1"/>
          </p:cNvSpPr>
          <p:nvPr>
            <p:ph idx="1"/>
          </p:nvPr>
        </p:nvSpPr>
        <p:spPr>
          <a:xfrm>
            <a:off x="539552" y="2348880"/>
            <a:ext cx="8064896" cy="3600400"/>
          </a:xfrm>
        </p:spPr>
        <p:txBody>
          <a:bodyPr>
            <a:noAutofit/>
          </a:bodyPr>
          <a:lstStyle/>
          <a:p>
            <a:r>
              <a:rPr lang="ar-IQ" sz="4000" b="1" dirty="0"/>
              <a:t>المطلب الأول: </a:t>
            </a:r>
            <a:r>
              <a:rPr lang="ar-IQ" sz="4000" b="1" dirty="0" smtClean="0"/>
              <a:t>تعاريف السياسة </a:t>
            </a:r>
            <a:r>
              <a:rPr lang="ar-IQ" sz="4000" b="1" dirty="0"/>
              <a:t>لغةً </a:t>
            </a:r>
            <a:r>
              <a:rPr lang="ar-IQ" sz="4000" b="1" dirty="0" smtClean="0"/>
              <a:t>وأصطلاحاً</a:t>
            </a:r>
          </a:p>
          <a:p>
            <a:pPr>
              <a:buNone/>
            </a:pPr>
            <a:endParaRPr lang="ar-IQ" sz="4000" b="1" dirty="0" smtClean="0"/>
          </a:p>
          <a:p>
            <a:r>
              <a:rPr lang="ar-IQ" sz="4000" b="1" dirty="0" smtClean="0">
                <a:solidFill>
                  <a:srgbClr val="002060"/>
                </a:solidFill>
              </a:rPr>
              <a:t>المطلب </a:t>
            </a:r>
            <a:r>
              <a:rPr lang="ar-IQ" sz="4000" b="1" dirty="0">
                <a:solidFill>
                  <a:srgbClr val="002060"/>
                </a:solidFill>
              </a:rPr>
              <a:t>الثاني</a:t>
            </a:r>
            <a:r>
              <a:rPr lang="ar-IQ" sz="3600" b="1" dirty="0">
                <a:solidFill>
                  <a:srgbClr val="002060"/>
                </a:solidFill>
              </a:rPr>
              <a:t>: </a:t>
            </a:r>
            <a:r>
              <a:rPr lang="ar-IQ" sz="3600" b="1" dirty="0" smtClean="0">
                <a:solidFill>
                  <a:srgbClr val="002060"/>
                </a:solidFill>
              </a:rPr>
              <a:t>السياسة وفق المنظور الإسلامي</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3832"/>
            <a:ext cx="8229600" cy="1143000"/>
          </a:xfrm>
        </p:spPr>
        <p:txBody>
          <a:bodyPr>
            <a:noAutofit/>
          </a:bodyPr>
          <a:lstStyle/>
          <a:p>
            <a:r>
              <a:rPr lang="ar-IQ" b="1" dirty="0" smtClean="0">
                <a:solidFill>
                  <a:srgbClr val="C00000"/>
                </a:solidFill>
              </a:rPr>
              <a:t>المبحث الثاني</a:t>
            </a:r>
            <a:br>
              <a:rPr lang="ar-IQ" b="1" dirty="0" smtClean="0">
                <a:solidFill>
                  <a:srgbClr val="C00000"/>
                </a:solidFill>
              </a:rPr>
            </a:br>
            <a:r>
              <a:rPr lang="ar-IQ" b="1" dirty="0" smtClean="0">
                <a:solidFill>
                  <a:srgbClr val="C00000"/>
                </a:solidFill>
              </a:rPr>
              <a:t>مبررات وأسباب تدخل المرجعية الدينية العليا في الشؤون السياسية </a:t>
            </a:r>
            <a:endParaRPr lang="ar-IQ" dirty="0">
              <a:solidFill>
                <a:srgbClr val="C00000"/>
              </a:solidFill>
            </a:endParaRPr>
          </a:p>
        </p:txBody>
      </p:sp>
      <p:sp>
        <p:nvSpPr>
          <p:cNvPr id="3" name="Content Placeholder 2"/>
          <p:cNvSpPr>
            <a:spLocks noGrp="1"/>
          </p:cNvSpPr>
          <p:nvPr>
            <p:ph idx="1"/>
          </p:nvPr>
        </p:nvSpPr>
        <p:spPr>
          <a:xfrm>
            <a:off x="457200" y="2852936"/>
            <a:ext cx="8229600" cy="3052936"/>
          </a:xfrm>
        </p:spPr>
        <p:txBody>
          <a:bodyPr>
            <a:noAutofit/>
          </a:bodyPr>
          <a:lstStyle/>
          <a:p>
            <a:r>
              <a:rPr lang="ar-IQ" sz="3600" b="1" dirty="0"/>
              <a:t>المطلب الأول</a:t>
            </a:r>
            <a:r>
              <a:rPr lang="ar-IQ" sz="3600" b="1" dirty="0" smtClean="0"/>
              <a:t>: سياسة البعث الفاشلة .</a:t>
            </a:r>
          </a:p>
          <a:p>
            <a:endParaRPr lang="ar-IQ" sz="3600" b="1" dirty="0" smtClean="0"/>
          </a:p>
          <a:p>
            <a:r>
              <a:rPr lang="ar-IQ" sz="3600" b="1" dirty="0" smtClean="0"/>
              <a:t> </a:t>
            </a:r>
          </a:p>
          <a:p>
            <a:r>
              <a:rPr lang="ar-IQ" sz="3600" b="1" dirty="0">
                <a:solidFill>
                  <a:srgbClr val="002060"/>
                </a:solidFill>
              </a:rPr>
              <a:t>المطلب </a:t>
            </a:r>
            <a:r>
              <a:rPr lang="ar-IQ" sz="3600" b="1" dirty="0" smtClean="0">
                <a:solidFill>
                  <a:srgbClr val="002060"/>
                </a:solidFill>
              </a:rPr>
              <a:t>الثاني: السياسة الاقتصادية الفاشلة .  </a:t>
            </a:r>
            <a:endParaRPr lang="ar-IQ" sz="3600" b="1" dirty="0" smtClean="0">
              <a:solidFill>
                <a:srgbClr val="00B050"/>
              </a:solidFill>
            </a:endParaRPr>
          </a:p>
          <a:p>
            <a:endParaRPr lang="ar-IQ" sz="36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9816"/>
            <a:ext cx="8229600" cy="1143000"/>
          </a:xfrm>
        </p:spPr>
        <p:txBody>
          <a:bodyPr>
            <a:noAutofit/>
          </a:bodyPr>
          <a:lstStyle/>
          <a:p>
            <a:r>
              <a:rPr lang="ar-IQ" b="1" dirty="0" smtClean="0">
                <a:solidFill>
                  <a:srgbClr val="C00000"/>
                </a:solidFill>
              </a:rPr>
              <a:t>المبحث الثالث </a:t>
            </a:r>
            <a:br>
              <a:rPr lang="ar-IQ" b="1" dirty="0" smtClean="0">
                <a:solidFill>
                  <a:srgbClr val="C00000"/>
                </a:solidFill>
              </a:rPr>
            </a:br>
            <a:r>
              <a:rPr lang="ar-IQ" b="1" dirty="0" smtClean="0">
                <a:solidFill>
                  <a:srgbClr val="C00000"/>
                </a:solidFill>
              </a:rPr>
              <a:t>موقف المرجعية الدينية العليا من الأحداث السياسية العراقية </a:t>
            </a:r>
            <a:endParaRPr lang="ar-IQ" dirty="0"/>
          </a:p>
        </p:txBody>
      </p:sp>
      <p:sp>
        <p:nvSpPr>
          <p:cNvPr id="3" name="Content Placeholder 2"/>
          <p:cNvSpPr>
            <a:spLocks noGrp="1"/>
          </p:cNvSpPr>
          <p:nvPr>
            <p:ph idx="1"/>
          </p:nvPr>
        </p:nvSpPr>
        <p:spPr>
          <a:xfrm>
            <a:off x="457200" y="2791469"/>
            <a:ext cx="8229600" cy="3373835"/>
          </a:xfrm>
        </p:spPr>
        <p:txBody>
          <a:bodyPr>
            <a:noAutofit/>
          </a:bodyPr>
          <a:lstStyle/>
          <a:p>
            <a:r>
              <a:rPr lang="ar-IQ" sz="3600" b="1" dirty="0">
                <a:solidFill>
                  <a:srgbClr val="00B050"/>
                </a:solidFill>
              </a:rPr>
              <a:t>المطلب </a:t>
            </a:r>
            <a:r>
              <a:rPr lang="ar-IQ" sz="3600" b="1" dirty="0" smtClean="0">
                <a:solidFill>
                  <a:srgbClr val="00B050"/>
                </a:solidFill>
              </a:rPr>
              <a:t>الأول: كتابة </a:t>
            </a:r>
            <a:r>
              <a:rPr lang="ar-IQ" sz="3600" b="1" smtClean="0">
                <a:solidFill>
                  <a:srgbClr val="00B050"/>
                </a:solidFill>
              </a:rPr>
              <a:t>الدستور .</a:t>
            </a:r>
            <a:endParaRPr lang="ar-IQ" sz="3600" b="1" dirty="0" smtClean="0">
              <a:solidFill>
                <a:srgbClr val="00B050"/>
              </a:solidFill>
            </a:endParaRPr>
          </a:p>
          <a:p>
            <a:r>
              <a:rPr lang="ar-IQ" sz="3600" b="1" dirty="0">
                <a:solidFill>
                  <a:srgbClr val="002060"/>
                </a:solidFill>
              </a:rPr>
              <a:t>المطلب </a:t>
            </a:r>
            <a:r>
              <a:rPr lang="ar-IQ" sz="3600" b="1" dirty="0" smtClean="0">
                <a:solidFill>
                  <a:srgbClr val="002060"/>
                </a:solidFill>
              </a:rPr>
              <a:t>الثاني: الانتخابات النيابية العامة .</a:t>
            </a:r>
          </a:p>
          <a:p>
            <a:r>
              <a:rPr lang="ar-IQ" sz="3600" b="1" dirty="0"/>
              <a:t>المطلب </a:t>
            </a:r>
            <a:r>
              <a:rPr lang="ar-IQ" sz="3600" b="1" dirty="0" smtClean="0"/>
              <a:t>الثالث: فتوى الجهاد الكفائي . </a:t>
            </a:r>
            <a:endParaRPr lang="ar-IQ" sz="36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QA"/>
          </a:p>
        </p:txBody>
      </p:sp>
      <p:sp>
        <p:nvSpPr>
          <p:cNvPr id="3" name="Content Placeholder 2"/>
          <p:cNvSpPr>
            <a:spLocks noGrp="1"/>
          </p:cNvSpPr>
          <p:nvPr>
            <p:ph idx="1"/>
          </p:nvPr>
        </p:nvSpPr>
        <p:spPr/>
        <p:txBody>
          <a:bodyPr>
            <a:normAutofit/>
          </a:bodyPr>
          <a:lstStyle/>
          <a:p>
            <a:r>
              <a:rPr lang="ar-IQ" dirty="0" smtClean="0"/>
              <a:t>المبحث الأول : مفهوم السياسة :</a:t>
            </a:r>
          </a:p>
          <a:p>
            <a:r>
              <a:rPr lang="ar-IQ" dirty="0" smtClean="0"/>
              <a:t>المطلب الأول : تعاريف السياسة لغةً وأصطلاحاً :</a:t>
            </a:r>
          </a:p>
          <a:p>
            <a:pPr algn="just">
              <a:buNone/>
            </a:pPr>
            <a:r>
              <a:rPr lang="ar-IQ" dirty="0" smtClean="0"/>
              <a:t> الفرع الأول : السياسة لغةً : </a:t>
            </a:r>
            <a:r>
              <a:rPr lang="ar-IQ" sz="2800" dirty="0" smtClean="0"/>
              <a:t>تعد كلمة السياسة كغيرها من الكلمات ذات الدلالة العلمية والفنية عند العلماء والكتاب والمفكرين وغيرهم والمعنى اللغوي : في مادة سوس ساس سياسة : بمعنى تولى الرئاسة والقيادة والإدارة ،حكم ساس الناس ساس بلداً وكذلك نظم وأدار ودبر : ساس الشؤون وأيضاً روض وأعتنى ورعى شؤونهم ،والترويض والتدريب على وضع معين والتربية والتوجيه ،وإصدار الأمر والعناية والرعاية والإشراف على الشيء والإهتمام به والقيام عليه . </a:t>
            </a:r>
            <a:endParaRPr lang="ar-IQ"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QA"/>
          </a:p>
        </p:txBody>
      </p:sp>
      <p:sp>
        <p:nvSpPr>
          <p:cNvPr id="3" name="Content Placeholder 2"/>
          <p:cNvSpPr>
            <a:spLocks noGrp="1"/>
          </p:cNvSpPr>
          <p:nvPr>
            <p:ph idx="1"/>
          </p:nvPr>
        </p:nvSpPr>
        <p:spPr/>
        <p:txBody>
          <a:bodyPr>
            <a:normAutofit fontScale="92500" lnSpcReduction="20000"/>
          </a:bodyPr>
          <a:lstStyle/>
          <a:p>
            <a:r>
              <a:rPr lang="ar-IQ" dirty="0" smtClean="0"/>
              <a:t>الفرع الثاني : السياسة إصطلاحاً : </a:t>
            </a:r>
          </a:p>
          <a:p>
            <a:pPr algn="just"/>
            <a:r>
              <a:rPr lang="ar-IQ" dirty="0" smtClean="0"/>
              <a:t>   إن مفهوم السياسة كغيره من المفاهيم الفكرية يختلف حسب العقيدة والمبدأ والنظرية التي يستفاد منها أو يعتمد عليها ،وقد عرفت السياسة بتعاريف عدة منها : </a:t>
            </a:r>
          </a:p>
          <a:p>
            <a:pPr algn="just"/>
            <a:r>
              <a:rPr lang="ar-IQ" dirty="0" smtClean="0"/>
              <a:t>1ـ عرفها الفيلسوف اليوناني سقراط بإنها : فن الحكم والسياسي هو الذي يعرف فن الحكم .</a:t>
            </a:r>
          </a:p>
          <a:p>
            <a:pPr algn="just"/>
            <a:r>
              <a:rPr lang="ar-IQ" dirty="0" smtClean="0"/>
              <a:t>2ـ وعرفها ميكافيلي بأنها : فن الإبقاء على السلطة وتوحيدها في قبضة الحكام ،بصرف النظر عن الوسيلة التي تحقق ذلك.</a:t>
            </a:r>
          </a:p>
          <a:p>
            <a:pPr algn="just"/>
            <a:r>
              <a:rPr lang="ar-IQ" dirty="0" smtClean="0"/>
              <a:t>3ـ وعرفها الدكتور عبد الفتاح العدوى للسياسة قوله : هي الوسيلة التي تنتقل بها مبادئ الحكم من مجال الفكر الى دنيا الفعل الواقع .  </a:t>
            </a:r>
          </a:p>
          <a:p>
            <a:pPr algn="just"/>
            <a:endParaRPr lang="ar-IQ"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TotalTime>
  <Words>756</Words>
  <Application>Microsoft Office PowerPoint</Application>
  <PresentationFormat>عرض على الشاشة (3:4)‏</PresentationFormat>
  <Paragraphs>44</Paragraphs>
  <Slides>13</Slides>
  <Notes>1</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13</vt:i4>
      </vt:variant>
    </vt:vector>
  </HeadingPairs>
  <TitlesOfParts>
    <vt:vector size="17" baseType="lpstr">
      <vt:lpstr>Arial</vt:lpstr>
      <vt:lpstr>Calibri</vt:lpstr>
      <vt:lpstr>Times New Roman</vt:lpstr>
      <vt:lpstr>Office Theme</vt:lpstr>
      <vt:lpstr>  تقــــيم  كلية القانون / جامعة الكفيل محاضرة بعنوان دور الخطب السياسية للمرجعية الدينية العليا في إصلاح الواقع العراقي  يلقيها  المدرس الدكتور شامل حافظ شنان زغير الموسوي</vt:lpstr>
      <vt:lpstr>محاور المحاضرة</vt:lpstr>
      <vt:lpstr>مقــدمة</vt:lpstr>
      <vt:lpstr>مقــدمة</vt:lpstr>
      <vt:lpstr>المبحث الأول مفهوم السياسة</vt:lpstr>
      <vt:lpstr>المبحث الثاني مبررات وأسباب تدخل المرجعية الدينية العليا في الشؤون السياسية </vt:lpstr>
      <vt:lpstr>المبحث الثالث  موقف المرجعية الدينية العليا من الأحداث السياسية العراقية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تعديل الدستور  وأثره على نظام الحكم في الدولة  المدرس الدكتور شامل حافظ شنان الموسوي</dc:title>
  <dc:creator>almohet</dc:creator>
  <cp:lastModifiedBy>AL-AWWAL</cp:lastModifiedBy>
  <cp:revision>27</cp:revision>
  <dcterms:created xsi:type="dcterms:W3CDTF">2020-02-20T21:50:01Z</dcterms:created>
  <dcterms:modified xsi:type="dcterms:W3CDTF">2021-05-30T21:40:01Z</dcterms:modified>
</cp:coreProperties>
</file>