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32" r:id="rId3"/>
    <p:sldId id="328" r:id="rId4"/>
    <p:sldId id="329" r:id="rId5"/>
    <p:sldId id="330" r:id="rId6"/>
    <p:sldId id="334" r:id="rId7"/>
    <p:sldId id="441" r:id="rId8"/>
    <p:sldId id="333" r:id="rId9"/>
    <p:sldId id="431" r:id="rId10"/>
    <p:sldId id="335" r:id="rId11"/>
    <p:sldId id="338" r:id="rId12"/>
    <p:sldId id="336" r:id="rId13"/>
    <p:sldId id="337" r:id="rId14"/>
    <p:sldId id="339" r:id="rId15"/>
    <p:sldId id="287" r:id="rId16"/>
    <p:sldId id="340" r:id="rId17"/>
    <p:sldId id="342" r:id="rId18"/>
    <p:sldId id="343" r:id="rId19"/>
    <p:sldId id="344" r:id="rId20"/>
    <p:sldId id="401" r:id="rId21"/>
    <p:sldId id="434" r:id="rId22"/>
    <p:sldId id="411" r:id="rId23"/>
    <p:sldId id="443" r:id="rId24"/>
    <p:sldId id="442" r:id="rId25"/>
    <p:sldId id="347" r:id="rId26"/>
    <p:sldId id="365" r:id="rId27"/>
    <p:sldId id="367" r:id="rId28"/>
    <p:sldId id="432" r:id="rId29"/>
    <p:sldId id="433" r:id="rId30"/>
    <p:sldId id="348" r:id="rId31"/>
    <p:sldId id="366" r:id="rId32"/>
    <p:sldId id="372" r:id="rId33"/>
    <p:sldId id="314" r:id="rId34"/>
    <p:sldId id="370" r:id="rId35"/>
    <p:sldId id="380" r:id="rId36"/>
    <p:sldId id="376" r:id="rId37"/>
    <p:sldId id="259" r:id="rId38"/>
    <p:sldId id="345" r:id="rId39"/>
    <p:sldId id="403" r:id="rId40"/>
    <p:sldId id="315" r:id="rId41"/>
    <p:sldId id="382" r:id="rId42"/>
    <p:sldId id="405" r:id="rId43"/>
    <p:sldId id="317" r:id="rId44"/>
    <p:sldId id="383" r:id="rId45"/>
    <p:sldId id="381" r:id="rId46"/>
    <p:sldId id="262" r:id="rId47"/>
    <p:sldId id="430" r:id="rId48"/>
    <p:sldId id="392" r:id="rId49"/>
    <p:sldId id="444" r:id="rId50"/>
    <p:sldId id="272" r:id="rId51"/>
    <p:sldId id="413" r:id="rId52"/>
    <p:sldId id="373" r:id="rId53"/>
    <p:sldId id="402" r:id="rId54"/>
    <p:sldId id="277" r:id="rId55"/>
    <p:sldId id="424" r:id="rId56"/>
    <p:sldId id="429" r:id="rId57"/>
    <p:sldId id="448" r:id="rId58"/>
    <p:sldId id="446" r:id="rId59"/>
    <p:sldId id="423" r:id="rId60"/>
    <p:sldId id="271" r:id="rId61"/>
    <p:sldId id="435" r:id="rId62"/>
    <p:sldId id="436" r:id="rId63"/>
    <p:sldId id="440" r:id="rId64"/>
    <p:sldId id="331" r:id="rId65"/>
    <p:sldId id="394" r:id="rId66"/>
    <p:sldId id="359" r:id="rId67"/>
    <p:sldId id="360" r:id="rId68"/>
    <p:sldId id="325" r:id="rId69"/>
    <p:sldId id="428" r:id="rId70"/>
    <p:sldId id="409" r:id="rId71"/>
    <p:sldId id="418" r:id="rId72"/>
    <p:sldId id="415" r:id="rId73"/>
    <p:sldId id="419" r:id="rId74"/>
    <p:sldId id="416" r:id="rId75"/>
    <p:sldId id="420" r:id="rId76"/>
    <p:sldId id="414" r:id="rId77"/>
    <p:sldId id="264" r:id="rId78"/>
    <p:sldId id="412" r:id="rId79"/>
    <p:sldId id="417" r:id="rId80"/>
    <p:sldId id="450" r:id="rId81"/>
    <p:sldId id="449" r:id="rId82"/>
    <p:sldId id="451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23"/>
    <p:restoredTop sz="95840"/>
  </p:normalViewPr>
  <p:slideViewPr>
    <p:cSldViewPr snapToGrid="0" snapToObjects="1">
      <p:cViewPr varScale="1">
        <p:scale>
          <a:sx n="127" d="100"/>
          <a:sy n="127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A9A8-37F8-AD44-99C4-74DA6CEED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1AE69-CBE9-DA42-A7F0-8592817B7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FE69F-8566-2449-94A0-614F8C3AD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6DC-9FE3-2B4E-9BA8-FC95E4DBCE1F}" type="datetimeFigureOut">
              <a:rPr lang="en-US" smtClean="0"/>
              <a:t>5/5/21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AFACE-AD52-A04B-B0C0-D8A1959BA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2EC90-CF05-C24F-8547-AAC4FBE1D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29B-7651-BB4C-A2B0-90E1AA3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0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BE90-6FC1-DD43-8AE7-930B65485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DB34A8-60CC-2D43-92FE-F9610313B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50F7D-8E13-3449-9D1A-BE678FD7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6DC-9FE3-2B4E-9BA8-FC95E4DBCE1F}" type="datetimeFigureOut">
              <a:rPr lang="en-US" smtClean="0"/>
              <a:t>5/5/21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FD7F9-4A25-FF40-9903-894ECF7DA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3EC8-B7BA-F74A-B30A-27E3A64A4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29B-7651-BB4C-A2B0-90E1AA3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57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2BABEF-614F-1244-BCAF-1F1775E414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4F3EBD-C847-154F-B970-FFBC6C748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500BA-206B-BA4B-8F55-06C5B1761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6DC-9FE3-2B4E-9BA8-FC95E4DBCE1F}" type="datetimeFigureOut">
              <a:rPr lang="en-US" smtClean="0"/>
              <a:t>5/5/21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BAB36-A2ED-9343-B969-4B6A78CCF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7927E-106F-E440-864D-1CCF018B6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29B-7651-BB4C-A2B0-90E1AA3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39214-AA1B-6F4B-85A8-7294A206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8F114-B452-4F4F-A659-59118E02A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9CCFD-F528-7340-A86A-6160F5D1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6DC-9FE3-2B4E-9BA8-FC95E4DBCE1F}" type="datetimeFigureOut">
              <a:rPr lang="en-US" smtClean="0"/>
              <a:t>5/5/21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90DDF-6A9D-814B-9184-5D84C43F1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4F786-4606-BE4F-B923-50384A38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29B-7651-BB4C-A2B0-90E1AA3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47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53D0-2317-094C-85F4-3ED9FA926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9B54B-2508-9540-A19B-1437AEC32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4B2E-C20B-2446-929C-23472466A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6DC-9FE3-2B4E-9BA8-FC95E4DBCE1F}" type="datetimeFigureOut">
              <a:rPr lang="en-US" smtClean="0"/>
              <a:t>5/5/21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6E5E1-A4F2-FE4E-BC4A-ECC0F956F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34242-DE19-B84C-B413-FD53273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29B-7651-BB4C-A2B0-90E1AA3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4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3BA73-2453-E947-969D-867E621E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E9F18-8EDF-EE48-9D35-3216101B5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5AECC-919B-324C-98F9-A7D9CC707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9EF3A-8A4E-6049-8C63-43F1D720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6DC-9FE3-2B4E-9BA8-FC95E4DBCE1F}" type="datetimeFigureOut">
              <a:rPr lang="en-US" smtClean="0"/>
              <a:t>5/5/21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AF990-F60A-7346-B607-4CBB93EB0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4440A-002F-E344-B52F-6622E731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29B-7651-BB4C-A2B0-90E1AA3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75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4C1F-B975-FC4B-AB72-1882B5C9B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3419F-4B79-2E46-B17E-64C2DBDEE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A8315-51CC-7546-8E97-8097CCFFE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72B0E-62DE-044E-9A97-400FB824CE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A7C37B-8E2F-8140-963D-04849BD071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CEE205-E018-8240-AFE8-0DE2DDA11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6DC-9FE3-2B4E-9BA8-FC95E4DBCE1F}" type="datetimeFigureOut">
              <a:rPr lang="en-US" smtClean="0"/>
              <a:t>5/5/21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747C0C-22ED-D94A-BB34-CD6CC862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71358-B334-4D49-BE1F-6BC1EF32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29B-7651-BB4C-A2B0-90E1AA3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4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8247D-D078-9C4F-AB6C-885217ED9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50F933-F62F-0E40-8092-731CA9111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6DC-9FE3-2B4E-9BA8-FC95E4DBCE1F}" type="datetimeFigureOut">
              <a:rPr lang="en-US" smtClean="0"/>
              <a:t>5/5/21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3CEF4-204B-7648-879C-E20F0CBE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9F8F4-5C06-9A40-B291-217BA2B59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29B-7651-BB4C-A2B0-90E1AA3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7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FCC165-6098-544E-8101-5CD074DE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6DC-9FE3-2B4E-9BA8-FC95E4DBCE1F}" type="datetimeFigureOut">
              <a:rPr lang="en-US" smtClean="0"/>
              <a:t>5/5/21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392D3-54AA-7843-90DD-455FEE64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6843A-7348-4148-BBBB-F6827032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29B-7651-BB4C-A2B0-90E1AA3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4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FBED-312B-074C-99B0-4FE30066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1A335-26CD-814C-ADA9-D5C3AC565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5EB3C-EE21-0340-961E-7866E5E90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898ED-08D9-134B-A44D-78A91D61C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6DC-9FE3-2B4E-9BA8-FC95E4DBCE1F}" type="datetimeFigureOut">
              <a:rPr lang="en-US" smtClean="0"/>
              <a:t>5/5/21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64449-AE1A-EF43-82A2-19F2C33AD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5EA76-40FC-DC45-BB23-DE81037E9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29B-7651-BB4C-A2B0-90E1AA3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7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34309-9368-1647-BCDA-EA201E75F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13A6B-E501-C544-8DF6-D5309CD60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A455F-7CD6-5D4C-ADBE-1E47B19F9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46A64-E289-1142-A3B0-7A0C83D92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6DC-9FE3-2B4E-9BA8-FC95E4DBCE1F}" type="datetimeFigureOut">
              <a:rPr lang="en-US" smtClean="0"/>
              <a:t>5/5/21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80233-E38C-C646-8DEF-470BB6521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EB589-AE12-5C44-B284-36CFF8B18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29B-7651-BB4C-A2B0-90E1AA3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0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77A75C-2B30-334C-9E52-AC835F809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1B95C-66B3-6647-835E-9BC523F9C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A6B7D-0EB7-074A-8791-64653048E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EE6DC-9FE3-2B4E-9BA8-FC95E4DBCE1F}" type="datetimeFigureOut">
              <a:rPr lang="en-US" smtClean="0"/>
              <a:t>5/5/21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8E9E3-BB10-CD4A-BEC4-39B5626FE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BC6B3-4258-7941-AC03-9692185AD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E129B-7651-BB4C-A2B0-90E1AA3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7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4d/kc1ctj4j53z9n8gdxw156pw80000gn/T/com.microsoft.Word/WebArchiveCopyPasteTempFiles/jm0c00606_0003.gif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video.search.yahoo.com/search/video?fr=aaplw&amp;ei=UTF-8&amp;p=mechansim+of+anti+covid-19+drugs+animation%2C+youtube#id=5&amp;vid=f8c9c698299aa917e4e52ec0aeb39d6d&amp;action=click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4d/kc1ctj4j53z9n8gdxw156pw80000gn/T/com.microsoft.Word/WebArchiveCopyPasteTempFiles/dead-body-hanging-tag-covid19-600w-1709628142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/var/folders/4d/kc1ctj4j53z9n8gdxw156pw80000gn/T/com.microsoft.Word/WebArchiveCopyPasteTempFiles/deaths-covid19-increasing-rapidly-doctors-600w-1711551274.jpg" TargetMode="Externa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4d/kc1ctj4j53z9n8gdxw156pw80000gn/T/com.microsoft.Word/WebArchiveCopyPasteTempFiles/deaths-covid19-increasing-rapidly-doctors-600w-1711551274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/var/folders/4d/kc1ctj4j53z9n8gdxw156pw80000gn/T/com.microsoft.Word/WebArchiveCopyPasteTempFiles/staff-members-transport-coffin-person-600w-1706469916.jpg" TargetMode="Externa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vuYJTL90J8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4d/kc1ctj4j53z9n8gdxw156pw80000gn/T/com.microsoft.Word/WebArchiveCopyPasteTempFiles/lunsar-sierra-leone-july-8-600w-1746529514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/var/folders/4d/kc1ctj4j53z9n8gdxw156pw80000gn/T/com.microsoft.Word/WebArchiveCopyPasteTempFiles/new-delhi-indiajuly-03-2020-600w-1768711424.jpg" TargetMode="Externa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4d/kc1ctj4j53z9n8gdxw156pw80000gn/T/com.microsoft.Word/WebArchiveCopyPasteTempFiles/40292_2021_439_Fig2_HTML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E_Okc_Fp3w" TargetMode="External"/><Relationship Id="rId2" Type="http://schemas.openxmlformats.org/officeDocument/2006/relationships/hyperlink" Target="https://www.youtube.com/watch?v=GZucJzAmYhM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SnSo9kYlH4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hyperlink" Target="https://en.wikipedia.org/wiki/Antiparasitic" TargetMode="External"/><Relationship Id="rId18" Type="http://schemas.openxmlformats.org/officeDocument/2006/relationships/hyperlink" Target="https://en.wikipedia.org/wiki/COVID-19_drug_development#cite_note-drugs-hydroxy-42" TargetMode="External"/><Relationship Id="rId26" Type="http://schemas.openxmlformats.org/officeDocument/2006/relationships/hyperlink" Target="https://en.wikipedia.org/wiki/Sarilumab" TargetMode="External"/><Relationship Id="rId39" Type="http://schemas.openxmlformats.org/officeDocument/2006/relationships/hyperlink" Target="https://en.wikipedia.org/wiki/Hoffmann-La_Roche" TargetMode="External"/><Relationship Id="rId21" Type="http://schemas.openxmlformats.org/officeDocument/2006/relationships/hyperlink" Target="https://en.wikipedia.org/wiki/COVID-19_drug_development#cite_note-drugs-fuji-46" TargetMode="External"/><Relationship Id="rId34" Type="http://schemas.openxmlformats.org/officeDocument/2006/relationships/hyperlink" Target="https://en.wikipedia.org/wiki/Ritonavir" TargetMode="External"/><Relationship Id="rId42" Type="http://schemas.openxmlformats.org/officeDocument/2006/relationships/hyperlink" Target="https://en.wikipedia.org/wiki/SGLT2_inhibitor" TargetMode="External"/><Relationship Id="rId7" Type="http://schemas.openxmlformats.org/officeDocument/2006/relationships/hyperlink" Target="https://en.wikipedia.org/wiki/Coronavirus" TargetMode="External"/><Relationship Id="rId2" Type="http://schemas.openxmlformats.org/officeDocument/2006/relationships/hyperlink" Target="https://en.wikipedia.org/wiki/Remdesivir" TargetMode="External"/><Relationship Id="rId16" Type="http://schemas.openxmlformats.org/officeDocument/2006/relationships/hyperlink" Target="https://en.wikipedia.org/wiki/Malaria" TargetMode="External"/><Relationship Id="rId29" Type="http://schemas.openxmlformats.org/officeDocument/2006/relationships/hyperlink" Target="https://en.wikipedia.org/wiki/Rheumatoid_arthriti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RNA" TargetMode="External"/><Relationship Id="rId11" Type="http://schemas.openxmlformats.org/officeDocument/2006/relationships/hyperlink" Target="https://en.wikipedia.org/wiki/Hydroxychloroquine" TargetMode="External"/><Relationship Id="rId24" Type="http://schemas.openxmlformats.org/officeDocument/2006/relationships/hyperlink" Target="https://en.wikipedia.org/wiki/Interferon_beta-1a" TargetMode="External"/><Relationship Id="rId32" Type="http://schemas.openxmlformats.org/officeDocument/2006/relationships/hyperlink" Target="https://en.wikipedia.org/wiki/Sanofi" TargetMode="External"/><Relationship Id="rId37" Type="http://schemas.openxmlformats.org/officeDocument/2006/relationships/hyperlink" Target="https://en.wikipedia.org/wiki/COVID-19_drug_development#cite_note-drugs-toc-52" TargetMode="External"/><Relationship Id="rId40" Type="http://schemas.openxmlformats.org/officeDocument/2006/relationships/hyperlink" Target="https://en.wikipedia.org/wiki/Lenzilumab" TargetMode="External"/><Relationship Id="rId45" Type="http://schemas.openxmlformats.org/officeDocument/2006/relationships/hyperlink" Target="https://en.wikipedia.org/wiki/AstraZeneca" TargetMode="External"/><Relationship Id="rId5" Type="http://schemas.openxmlformats.org/officeDocument/2006/relationships/hyperlink" Target="https://en.wikipedia.org/wiki/Nucleoside_analogue" TargetMode="External"/><Relationship Id="rId15" Type="http://schemas.openxmlformats.org/officeDocument/2006/relationships/hyperlink" Target="https://en.wikipedia.org/wiki/Generic_drug" TargetMode="External"/><Relationship Id="rId23" Type="http://schemas.openxmlformats.org/officeDocument/2006/relationships/hyperlink" Target="https://en.wikipedia.org/wiki/Lopinavir/ritonavir" TargetMode="External"/><Relationship Id="rId28" Type="http://schemas.openxmlformats.org/officeDocument/2006/relationships/hyperlink" Target="https://en.wikipedia.org/wiki/Interleukin-6_receptor" TargetMode="External"/><Relationship Id="rId36" Type="http://schemas.openxmlformats.org/officeDocument/2006/relationships/hyperlink" Target="https://en.wikipedia.org/wiki/Tocilizumab" TargetMode="External"/><Relationship Id="rId10" Type="http://schemas.openxmlformats.org/officeDocument/2006/relationships/hyperlink" Target="https://en.wikipedia.org/wiki/INSERM" TargetMode="External"/><Relationship Id="rId19" Type="http://schemas.openxmlformats.org/officeDocument/2006/relationships/hyperlink" Target="https://en.wikipedia.org/wiki/COVID-19_drug_development#cite_note-drugs-chlor-43" TargetMode="External"/><Relationship Id="rId31" Type="http://schemas.openxmlformats.org/officeDocument/2006/relationships/hyperlink" Target="https://en.wikipedia.org/wiki/Regeneron" TargetMode="External"/><Relationship Id="rId44" Type="http://schemas.openxmlformats.org/officeDocument/2006/relationships/hyperlink" Target="https://en.wikipedia.org/wiki/COVID-19_drug_development#cite_note-56" TargetMode="External"/><Relationship Id="rId4" Type="http://schemas.openxmlformats.org/officeDocument/2006/relationships/hyperlink" Target="https://en.wikipedia.org/wiki/Adenosine" TargetMode="External"/><Relationship Id="rId9" Type="http://schemas.openxmlformats.org/officeDocument/2006/relationships/hyperlink" Target="https://en.wikipedia.org/wiki/Gilead_Sciences" TargetMode="External"/><Relationship Id="rId14" Type="http://schemas.openxmlformats.org/officeDocument/2006/relationships/hyperlink" Target="https://en.wikipedia.org/wiki/Disease-modifying_antirheumatic_drug" TargetMode="External"/><Relationship Id="rId22" Type="http://schemas.openxmlformats.org/officeDocument/2006/relationships/hyperlink" Target="https://en.wikipedia.org/wiki/Fujifilm" TargetMode="External"/><Relationship Id="rId27" Type="http://schemas.openxmlformats.org/officeDocument/2006/relationships/hyperlink" Target="https://en.wikipedia.org/wiki/Monoclonal_antibody" TargetMode="External"/><Relationship Id="rId30" Type="http://schemas.openxmlformats.org/officeDocument/2006/relationships/hyperlink" Target="https://en.wikipedia.org/wiki/COVID-19_drug_development#cite_note-drugs-kevz-49" TargetMode="External"/><Relationship Id="rId35" Type="http://schemas.openxmlformats.org/officeDocument/2006/relationships/hyperlink" Target="https://en.wikipedia.org/wiki/HIV" TargetMode="External"/><Relationship Id="rId43" Type="http://schemas.openxmlformats.org/officeDocument/2006/relationships/hyperlink" Target="https://en.wikipedia.org/wiki/Hypoglycemia" TargetMode="External"/><Relationship Id="rId8" Type="http://schemas.openxmlformats.org/officeDocument/2006/relationships/hyperlink" Target="https://en.wikipedia.org/wiki/COVID-19_drug_development#cite_note-drugs-remdes-34" TargetMode="External"/><Relationship Id="rId3" Type="http://schemas.openxmlformats.org/officeDocument/2006/relationships/hyperlink" Target="https://en.wikipedia.org/wiki/Antiviral" TargetMode="External"/><Relationship Id="rId12" Type="http://schemas.openxmlformats.org/officeDocument/2006/relationships/hyperlink" Target="https://en.wikipedia.org/wiki/Chloroquine" TargetMode="External"/><Relationship Id="rId17" Type="http://schemas.openxmlformats.org/officeDocument/2006/relationships/hyperlink" Target="https://en.wikipedia.org/wiki/Systemic_lupus_erythematosus" TargetMode="External"/><Relationship Id="rId25" Type="http://schemas.openxmlformats.org/officeDocument/2006/relationships/hyperlink" Target="https://en.wikipedia.org/wiki/COVID-19_drug_development#cite_note-drugs-riton-48" TargetMode="External"/><Relationship Id="rId33" Type="http://schemas.openxmlformats.org/officeDocument/2006/relationships/hyperlink" Target="https://en.wikipedia.org/wiki/ASC-09" TargetMode="External"/><Relationship Id="rId38" Type="http://schemas.openxmlformats.org/officeDocument/2006/relationships/hyperlink" Target="https://en.wikipedia.org/wiki/Genentech" TargetMode="External"/><Relationship Id="rId46" Type="http://schemas.openxmlformats.org/officeDocument/2006/relationships/hyperlink" Target="https://en.wikipedia.org/wiki/Immune_modulation" TargetMode="External"/><Relationship Id="rId20" Type="http://schemas.openxmlformats.org/officeDocument/2006/relationships/hyperlink" Target="https://en.wikipedia.org/wiki/Favipiravir" TargetMode="External"/><Relationship Id="rId41" Type="http://schemas.openxmlformats.org/officeDocument/2006/relationships/hyperlink" Target="https://en.wikipedia.org/wiki/Dapagliflozin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osRo-yz1VQ8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4ECC37-BAC8-9040-A453-1515C99A0F0D}"/>
              </a:ext>
            </a:extLst>
          </p:cNvPr>
          <p:cNvSpPr/>
          <p:nvPr/>
        </p:nvSpPr>
        <p:spPr>
          <a:xfrm>
            <a:off x="1671638" y="715445"/>
            <a:ext cx="8643937" cy="280076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MY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NOVEL CORONAVIRUS-2</a:t>
            </a:r>
          </a:p>
          <a:p>
            <a:pPr algn="ctr"/>
            <a:r>
              <a:rPr lang="en-MY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CELL CYCLE AND POSSIBLE THERAPEUTIC TARGETS </a:t>
            </a:r>
          </a:p>
          <a:p>
            <a:pPr algn="ctr"/>
            <a:r>
              <a:rPr lang="en-MY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 Dr Falah A.MS </a:t>
            </a:r>
          </a:p>
          <a:p>
            <a:pPr algn="ctr"/>
            <a:r>
              <a:rPr lang="en-MY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Presented to </a:t>
            </a:r>
          </a:p>
          <a:p>
            <a:pPr algn="ctr"/>
            <a:r>
              <a:rPr lang="en-MY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ALKAFEL UNIVERSITY/NAJAF</a:t>
            </a:r>
          </a:p>
          <a:p>
            <a:pPr algn="ctr"/>
            <a:r>
              <a:rPr lang="en-MY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5/5/21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58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2A5F6-306F-844B-86CC-AFF3A34A86C0}"/>
              </a:ext>
            </a:extLst>
          </p:cNvPr>
          <p:cNvSpPr/>
          <p:nvPr/>
        </p:nvSpPr>
        <p:spPr>
          <a:xfrm>
            <a:off x="1171074" y="465222"/>
            <a:ext cx="9865894" cy="326191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MY" sz="2800" b="1" u="sng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Virus structure</a:t>
            </a:r>
            <a:endParaRPr lang="en-MY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SARS-CoV-2 is an enveloped, 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positive-sense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single-stranded RNA virus  belongs to the genus 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Beta-coronavirus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The positive</a:t>
            </a:r>
            <a:r>
              <a:rPr lang="en-MY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sense</a:t>
            </a:r>
            <a:r>
              <a:rPr lang="en-MY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genome can 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 as messenger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RNA (mRNA) and directly translated into viral proteins by the 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host cell's ribosomes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8292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6309CB-039C-D747-9248-70C6EA5D9E76}"/>
              </a:ext>
            </a:extLst>
          </p:cNvPr>
          <p:cNvSpPr/>
          <p:nvPr/>
        </p:nvSpPr>
        <p:spPr>
          <a:xfrm>
            <a:off x="336884" y="208546"/>
            <a:ext cx="11614484" cy="39703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Envelope (E) protein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It has a crucial role in the viral multiplication through assembly,  budding, envelope formation, and virulence to attach the normal cells.</a:t>
            </a:r>
          </a:p>
          <a:p>
            <a:pPr algn="just" fontAlgn="t"/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Membrane (M) protein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It is involved in viral assembly due to its membrane-bending  properties.</a:t>
            </a:r>
          </a:p>
          <a:p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MY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Spike S protein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:. 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is the main 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antigen and pathogenic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component. It composed of two subunits, 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S1 and S2,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S1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mainly responsible for 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binding 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virus to the receptor, while the 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S2 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domain related to 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virus fusion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MY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intery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the host cell.</a:t>
            </a:r>
          </a:p>
        </p:txBody>
      </p:sp>
    </p:spTree>
    <p:extLst>
      <p:ext uri="{BB962C8B-B14F-4D97-AF65-F5344CB8AC3E}">
        <p14:creationId xmlns:p14="http://schemas.microsoft.com/office/powerpoint/2010/main" val="1939588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E4D01F-2B17-FF42-8B3B-EB654749808A}"/>
              </a:ext>
            </a:extLst>
          </p:cNvPr>
          <p:cNvSpPr/>
          <p:nvPr/>
        </p:nvSpPr>
        <p:spPr>
          <a:xfrm>
            <a:off x="336884" y="449179"/>
            <a:ext cx="11389895" cy="466666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n-MY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</a:t>
            </a:r>
            <a:r>
              <a:rPr lang="en-MY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</a:t>
            </a:r>
            <a:r>
              <a:rPr lang="en-MY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genome </a:t>
            </a:r>
            <a:r>
              <a:rPr lang="en-MY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MY" sz="3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N-protein</a:t>
            </a:r>
            <a:r>
              <a:rPr lang="en-MY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Multifunctional protein that packages the viral RNA genome into a ribonucleoprotein complex called nucleocapsid.</a:t>
            </a:r>
            <a:endParaRPr lang="en-MY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n-MY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 genome sequence of SARS-CoV-2 (size is </a:t>
            </a:r>
            <a:r>
              <a:rPr lang="en-MY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30000</a:t>
            </a:r>
            <a:r>
              <a:rPr lang="en-MY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neucleotides</a:t>
            </a:r>
            <a:r>
              <a:rPr lang="en-MY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with </a:t>
            </a:r>
            <a:r>
              <a:rPr lang="en-MY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23 </a:t>
            </a:r>
            <a:r>
              <a:rPr lang="en-MY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genes) is more closely related to that of </a:t>
            </a:r>
            <a:r>
              <a:rPr lang="en-MY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SARS-</a:t>
            </a:r>
            <a:r>
              <a:rPr lang="en-MY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CoV</a:t>
            </a:r>
            <a:r>
              <a:rPr lang="en-MY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(79% identity) than with that of </a:t>
            </a:r>
            <a:r>
              <a:rPr lang="en-MY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MERS-</a:t>
            </a:r>
            <a:r>
              <a:rPr lang="en-MY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CoV</a:t>
            </a:r>
            <a:r>
              <a:rPr lang="en-MY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(~50%).</a:t>
            </a:r>
          </a:p>
        </p:txBody>
      </p:sp>
    </p:spTree>
    <p:extLst>
      <p:ext uri="{BB962C8B-B14F-4D97-AF65-F5344CB8AC3E}">
        <p14:creationId xmlns:p14="http://schemas.microsoft.com/office/powerpoint/2010/main" val="835701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3C7128-551A-FE4C-98BD-BD4AE21CD9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79471" y="192654"/>
            <a:ext cx="10828421" cy="5662863"/>
          </a:xfrm>
          <a:prstGeom prst="rect">
            <a:avLst/>
          </a:prstGeom>
        </p:spPr>
      </p:pic>
      <p:pic>
        <p:nvPicPr>
          <p:cNvPr id="3" name="Picture 2" descr="Fig 1">
            <a:extLst>
              <a:ext uri="{FF2B5EF4-FFF2-40B4-BE49-F238E27FC236}">
                <a16:creationId xmlns:a16="http://schemas.microsoft.com/office/drawing/2014/main" id="{31709C56-D14C-7246-8D65-60DBC6CFBE5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0" y="3719614"/>
            <a:ext cx="4552950" cy="2601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650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96DFA9-39B6-1548-A504-C6B65DCE5286}"/>
              </a:ext>
            </a:extLst>
          </p:cNvPr>
          <p:cNvSpPr/>
          <p:nvPr/>
        </p:nvSpPr>
        <p:spPr>
          <a:xfrm>
            <a:off x="331471" y="274320"/>
            <a:ext cx="11578590" cy="550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Spike (S) protein</a:t>
            </a:r>
            <a:endParaRPr lang="en-MY" sz="3200" u="sng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MY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MY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It is a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trimeric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located on the surface of the virus.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It is coated with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polysaccharide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molecules to misleads the immune system to capture the virus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 protein </a:t>
            </a:r>
            <a:r>
              <a:rPr lang="en-MY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binds to ACE2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 the RBD region of the S1 subunit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enhancing the entrance of the virus to the host cells. </a:t>
            </a:r>
          </a:p>
          <a:p>
            <a:endParaRPr lang="en-MY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MY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lang="en-MY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ACE2 found mainly in the lung, intestine, heart,</a:t>
            </a:r>
          </a:p>
          <a:p>
            <a:r>
              <a:rPr lang="en-MY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kidney and liver</a:t>
            </a:r>
            <a:endParaRPr lang="en-MY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MY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171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gure1">
            <a:extLst>
              <a:ext uri="{FF2B5EF4-FFF2-40B4-BE49-F238E27FC236}">
                <a16:creationId xmlns:a16="http://schemas.microsoft.com/office/drawing/2014/main" id="{06B01D2B-3BFB-1E4A-9E17-EAE8E62DF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71318"/>
            <a:ext cx="9786937" cy="656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520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C3E04-66FB-3D44-8FF7-025B5BD9CA2B}"/>
              </a:ext>
            </a:extLst>
          </p:cNvPr>
          <p:cNvSpPr/>
          <p:nvPr/>
        </p:nvSpPr>
        <p:spPr>
          <a:xfrm>
            <a:off x="818147" y="417094"/>
            <a:ext cx="10507579" cy="206210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Basically, S-protein exists as inactive precursor, will be activated by cleavage to S1 and S2.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SARS-CoV-2 has a unique </a:t>
            </a:r>
            <a:r>
              <a:rPr lang="en-MY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furin</a:t>
            </a:r>
            <a:r>
              <a:rPr lang="en-MY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cleavage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site at the S1/S2 boundary producing two protein units, S1 and S2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10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75FB73-4B97-0F47-8DDB-BFB15E967544}"/>
              </a:ext>
            </a:extLst>
          </p:cNvPr>
          <p:cNvSpPr/>
          <p:nvPr/>
        </p:nvSpPr>
        <p:spPr>
          <a:xfrm>
            <a:off x="545432" y="304800"/>
            <a:ext cx="10860505" cy="295850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cell surface proteases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such as transmembrane protease serine 2 </a:t>
            </a:r>
            <a:r>
              <a:rPr lang="en-MY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(TMPRSS2)</a:t>
            </a:r>
            <a:r>
              <a:rPr lang="en-MY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cathepsin L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(Host proteases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 facilitate the cleavage of the complex S1/S2-ACE2 and the entry into the host genome</a:t>
            </a:r>
            <a:r>
              <a:rPr lang="en-MY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MY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902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62CC83-B91C-6640-BB61-471A945197DE}"/>
              </a:ext>
            </a:extLst>
          </p:cNvPr>
          <p:cNvSpPr/>
          <p:nvPr/>
        </p:nvSpPr>
        <p:spPr>
          <a:xfrm>
            <a:off x="481263" y="368968"/>
            <a:ext cx="11133221" cy="25545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S1 subunit contains a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receptor-binding domain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that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recognizes and binds to the host receptor, AEC2.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S2 subunit mediates viral cell membrane fusion and promote the formation of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endosomes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which triggers viral fusion activity under </a:t>
            </a:r>
            <a:r>
              <a:rPr lang="en-MY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low pH (chloroquine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action to raise the pH) </a:t>
            </a:r>
            <a:r>
              <a:rPr lang="en-MY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78965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1B8F509-AD88-0C40-8466-4C18D4B08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7539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313" name="Picture 1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BDDF45C-73BC-7E4D-B1DB-7F12DF764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333436"/>
            <a:ext cx="8325853" cy="134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9D5C7E-5A0D-8D42-BB95-2279183EB812}"/>
              </a:ext>
            </a:extLst>
          </p:cNvPr>
          <p:cNvSpPr/>
          <p:nvPr/>
        </p:nvSpPr>
        <p:spPr>
          <a:xfrm>
            <a:off x="2566068" y="2890391"/>
            <a:ext cx="6708561" cy="107721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FP, fusion peptide; HR, heptad repeat 1, </a:t>
            </a:r>
          </a:p>
          <a:p>
            <a:r>
              <a:rPr lang="en-MY" sz="3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receptor-binding domain (RBD</a:t>
            </a:r>
            <a:endParaRPr lang="en-MY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957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2DB36-495A-6B49-8CD3-0D2742F401B0}"/>
              </a:ext>
            </a:extLst>
          </p:cNvPr>
          <p:cNvSpPr/>
          <p:nvPr/>
        </p:nvSpPr>
        <p:spPr>
          <a:xfrm>
            <a:off x="328748" y="718456"/>
            <a:ext cx="11534503" cy="310854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MY" sz="28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Objective of the presentation</a:t>
            </a:r>
            <a:endParaRPr lang="en-MY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MY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this 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review will explore the collected data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focusing on 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Virus; Structure, Function, attachment and entry mechanism to the host</a:t>
            </a:r>
          </a:p>
          <a:p>
            <a:pPr marL="457200" lvl="0" indent="-457200">
              <a:buClr>
                <a:srgbClr val="000000"/>
              </a:buClr>
              <a:buFont typeface="Wingdings" pitchFamily="2" charset="2"/>
              <a:buChar char="Ø"/>
            </a:pP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Enzymes and proteins involved in viral replication ) </a:t>
            </a:r>
          </a:p>
          <a:p>
            <a:pPr marL="457200" lvl="0" indent="-457200">
              <a:buClr>
                <a:srgbClr val="000000"/>
              </a:buClr>
              <a:buFont typeface="Wingdings" pitchFamily="2" charset="2"/>
              <a:buChar char="Ø"/>
            </a:pP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Host cellular machineries</a:t>
            </a:r>
          </a:p>
          <a:p>
            <a:pPr marL="457200" lvl="0" indent="-457200">
              <a:buClr>
                <a:srgbClr val="000000"/>
              </a:buClr>
              <a:buFont typeface="Wingdings" pitchFamily="2" charset="2"/>
              <a:buChar char="Ø"/>
            </a:pP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Current and feature therapeutic compounds against SARS-CoV-2</a:t>
            </a:r>
          </a:p>
        </p:txBody>
      </p:sp>
    </p:spTree>
    <p:extLst>
      <p:ext uri="{BB962C8B-B14F-4D97-AF65-F5344CB8AC3E}">
        <p14:creationId xmlns:p14="http://schemas.microsoft.com/office/powerpoint/2010/main" val="4092298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1D6E5F-7BBA-F44E-B684-5F05A2C35B12}"/>
              </a:ext>
            </a:extLst>
          </p:cNvPr>
          <p:cNvSpPr/>
          <p:nvPr/>
        </p:nvSpPr>
        <p:spPr>
          <a:xfrm>
            <a:off x="1097281" y="966650"/>
            <a:ext cx="10293530" cy="5847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POSSIBLE ATACHMENT AND ENTRANCE BLOCKERS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42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484704-FCF3-E74D-8E37-4C9F6D55AC6B}"/>
              </a:ext>
            </a:extLst>
          </p:cNvPr>
          <p:cNvSpPr/>
          <p:nvPr/>
        </p:nvSpPr>
        <p:spPr>
          <a:xfrm>
            <a:off x="2947851" y="1005841"/>
            <a:ext cx="6296297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Chloroquine in endocytosis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79762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F40F87-FB28-B44D-BACC-7A5636FC9CD1}"/>
              </a:ext>
            </a:extLst>
          </p:cNvPr>
          <p:cNvSpPr/>
          <p:nvPr/>
        </p:nvSpPr>
        <p:spPr>
          <a:xfrm>
            <a:off x="2865120" y="63293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MY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https://video.search.yahoo.com/search/video?fr=aaplw&amp;ei=UTF-8&amp;p=mechansim+of+anti+covid-19+drugs+animation%2C+youtube#id=5&amp;vid=f8c9c698299aa917e4e52ec0aeb39d6d&amp;action=click</a:t>
            </a:r>
            <a:endParaRPr lang="en-MY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MY" spc="1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Chloroquine</a:t>
            </a:r>
          </a:p>
          <a:p>
            <a:endParaRPr lang="en-MY" spc="10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r>
              <a:rPr lang="en-MY" spc="1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3.5 m -last</a:t>
            </a:r>
            <a:endParaRPr lang="en-MY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64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loroquine, Hydroxychloroquine &amp; SARS-CoV-2 (COVID-19) Mechanism &amp; Overview of Anti-Viral Effects" descr="Chloroquine, Hydroxychloroquine &amp; SARS-CoV-2 (COVID-19) Mechanism &amp; Overview of Anti-Viral Effects">
            <a:hlinkClick r:id="" action="ppaction://media"/>
            <a:extLst>
              <a:ext uri="{FF2B5EF4-FFF2-40B4-BE49-F238E27FC236}">
                <a16:creationId xmlns:a16="http://schemas.microsoft.com/office/drawing/2014/main" id="{F005C456-221B-A74D-A30A-FF61DDFEF8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1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9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loroquine, Hydroxychloroquine &amp; SARS-CoV-2 (COVID-19) Mechanism &amp; Overview of Anti-Viral Effects" descr="Chloroquine, Hydroxychloroquine &amp; SARS-CoV-2 (COVID-19) Mechanism &amp; Overview of Anti-Viral Effects">
            <a:hlinkClick r:id="" action="ppaction://media"/>
            <a:extLst>
              <a:ext uri="{FF2B5EF4-FFF2-40B4-BE49-F238E27FC236}">
                <a16:creationId xmlns:a16="http://schemas.microsoft.com/office/drawing/2014/main" id="{5E352284-02C6-264D-894A-2012CFCD2F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8E7060-D158-AA46-BED7-213D36576718}"/>
              </a:ext>
            </a:extLst>
          </p:cNvPr>
          <p:cNvSpPr/>
          <p:nvPr/>
        </p:nvSpPr>
        <p:spPr>
          <a:xfrm>
            <a:off x="130628" y="1201782"/>
            <a:ext cx="11704320" cy="5847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Camostat </a:t>
            </a:r>
            <a:r>
              <a:rPr lang="en-MY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mesilate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 a potent serine protease inhibitor of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TMPRSS2.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7136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BBD961-E982-A944-930C-9CFBD52CFD9E}"/>
              </a:ext>
            </a:extLst>
          </p:cNvPr>
          <p:cNvSpPr/>
          <p:nvPr/>
        </p:nvSpPr>
        <p:spPr>
          <a:xfrm>
            <a:off x="625642" y="566678"/>
            <a:ext cx="10411326" cy="206210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MY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Receptor mutation (which </a:t>
            </a:r>
            <a:r>
              <a:rPr lang="en-MY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MY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working on) </a:t>
            </a:r>
            <a:r>
              <a:rPr lang="en-MY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consider as the most potential antiviral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MY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Furin</a:t>
            </a:r>
            <a:r>
              <a:rPr lang="en-MY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inhibitors</a:t>
            </a:r>
            <a:r>
              <a:rPr lang="en-MY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be used as a drug therapy for SARS-CoV-2</a:t>
            </a:r>
            <a:r>
              <a:rPr lang="en-MY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35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07B26-AD9E-DB47-81B8-65FCC2687B27}"/>
              </a:ext>
            </a:extLst>
          </p:cNvPr>
          <p:cNvSpPr/>
          <p:nvPr/>
        </p:nvSpPr>
        <p:spPr>
          <a:xfrm>
            <a:off x="525780" y="657726"/>
            <a:ext cx="9795510" cy="184665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 of </a:t>
            </a:r>
            <a:r>
              <a:rPr lang="en-MY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calmodulin antagonists </a:t>
            </a:r>
            <a:r>
              <a:rPr lang="en-MY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regulating angiotensin-converting enzyme 2 (ACE2) gene expression. “ACE2 as a potential therapeutic target for Covid-19 infection”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968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23E64-10F4-C84E-9661-DA7F3E0F5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64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ramed picture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C5DD395-4436-CA4F-A90F-792F82BD5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56" y="416730"/>
            <a:ext cx="10701487" cy="602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5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DE74EA0-081E-324A-81AE-40BAAF723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806975" y="1530550"/>
            <a:ext cx="29603034" cy="10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5" name="Picture 26" descr="dead body hanging tag Covid-19. senior people with coronavirus infected death at home, elderly people with congenital disease are at a higher risk of infected covid-19 disease.">
            <a:extLst>
              <a:ext uri="{FF2B5EF4-FFF2-40B4-BE49-F238E27FC236}">
                <a16:creationId xmlns:a16="http://schemas.microsoft.com/office/drawing/2014/main" id="{99255B96-34D5-D149-B461-FBE1C2C0C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957"/>
            <a:ext cx="6643688" cy="417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489119F-2EA2-A749-818F-215CB9B94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9575" y="1530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7" name="Picture 27" descr="Deaths from Covid-19 are increasing rapidly. Doctors and nurses have come to check the autopsy of the infected person.">
            <a:extLst>
              <a:ext uri="{FF2B5EF4-FFF2-40B4-BE49-F238E27FC236}">
                <a16:creationId xmlns:a16="http://schemas.microsoft.com/office/drawing/2014/main" id="{CFB72675-A7E0-454E-80F0-F773ED6F5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92" y="839957"/>
            <a:ext cx="5925385" cy="41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729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831661-662B-5C4C-9146-0798E09A9A1F}"/>
              </a:ext>
            </a:extLst>
          </p:cNvPr>
          <p:cNvSpPr/>
          <p:nvPr/>
        </p:nvSpPr>
        <p:spPr>
          <a:xfrm>
            <a:off x="673768" y="352927"/>
            <a:ext cx="11036969" cy="14811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2100"/>
              </a:spcAft>
            </a:pP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Cathepsins in lysosomes (</a:t>
            </a:r>
            <a:r>
              <a:rPr lang="en-M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enzymes that degrade proteins)</a:t>
            </a:r>
            <a:r>
              <a:rPr lang="en-MY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are crucial for SARS-</a:t>
            </a:r>
            <a:r>
              <a:rPr lang="en-MY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CoV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entry via endocytosis. </a:t>
            </a:r>
          </a:p>
        </p:txBody>
      </p:sp>
    </p:spTree>
    <p:extLst>
      <p:ext uri="{BB962C8B-B14F-4D97-AF65-F5344CB8AC3E}">
        <p14:creationId xmlns:p14="http://schemas.microsoft.com/office/powerpoint/2010/main" val="3052738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F82A1-4EFF-6C4F-A0D6-E5C2BC57083D}"/>
              </a:ext>
            </a:extLst>
          </p:cNvPr>
          <p:cNvSpPr/>
          <p:nvPr/>
        </p:nvSpPr>
        <p:spPr>
          <a:xfrm>
            <a:off x="930442" y="625642"/>
            <a:ext cx="10443411" cy="10772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spcAft>
                <a:spcPts val="2100"/>
              </a:spcAft>
            </a:pP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Nelfinavir (</a:t>
            </a:r>
            <a:r>
              <a:rPr lang="en-MY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protease inhibitors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MY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inhibit the function of TMPRSS2 involved in </a:t>
            </a:r>
            <a:r>
              <a:rPr lang="en-MY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activation of the S protein</a:t>
            </a:r>
            <a:r>
              <a:rPr lang="en-MY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0371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39F980-12B7-A848-8BEF-F22B83035999}"/>
              </a:ext>
            </a:extLst>
          </p:cNvPr>
          <p:cNvSpPr/>
          <p:nvPr/>
        </p:nvSpPr>
        <p:spPr>
          <a:xfrm>
            <a:off x="529389" y="513348"/>
            <a:ext cx="10748211" cy="280076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 fontAlgn="t">
              <a:lnSpc>
                <a:spcPct val="150000"/>
              </a:lnSpc>
            </a:pP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Nucleocapsid:</a:t>
            </a:r>
            <a:endParaRPr lang="en-MY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N-protein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Multifunctional protein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packages the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viral RNA genome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into a ribonucleoprotein complex called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nucleocapsid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It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genome and has important functions in the viral life cycle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11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DDADE9-8A50-3945-A188-C09FF38BC60E}"/>
              </a:ext>
            </a:extLst>
          </p:cNvPr>
          <p:cNvSpPr/>
          <p:nvPr/>
        </p:nvSpPr>
        <p:spPr>
          <a:xfrm>
            <a:off x="617220" y="240030"/>
            <a:ext cx="11018520" cy="15696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fontAlgn="t"/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N-protein is highly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immunogenic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and is being considered as a potential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vaccine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target and for the development of COVID-19 d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iagnostic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methods.</a:t>
            </a:r>
          </a:p>
        </p:txBody>
      </p:sp>
    </p:spTree>
    <p:extLst>
      <p:ext uri="{BB962C8B-B14F-4D97-AF65-F5344CB8AC3E}">
        <p14:creationId xmlns:p14="http://schemas.microsoft.com/office/powerpoint/2010/main" val="3104030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7A2485-B969-6647-BA44-52BE4059F6CD}"/>
              </a:ext>
            </a:extLst>
          </p:cNvPr>
          <p:cNvSpPr/>
          <p:nvPr/>
        </p:nvSpPr>
        <p:spPr>
          <a:xfrm>
            <a:off x="2178384" y="966355"/>
            <a:ext cx="6968959" cy="12003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pPr algn="just" fontAlgn="t"/>
            <a:r>
              <a:rPr lang="en-MY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INFECTION AND CELL CYCLE</a:t>
            </a:r>
          </a:p>
          <a:p>
            <a:pPr algn="just" fontAlgn="t"/>
            <a:r>
              <a:rPr lang="en-MY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PATHWAY OF ENTRANCE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07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9CE235-3ABE-CE41-984B-42825214FE27}"/>
              </a:ext>
            </a:extLst>
          </p:cNvPr>
          <p:cNvSpPr/>
          <p:nvPr/>
        </p:nvSpPr>
        <p:spPr>
          <a:xfrm>
            <a:off x="577516" y="481264"/>
            <a:ext cx="11085095" cy="518603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MY" sz="32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Binding </a:t>
            </a:r>
            <a:r>
              <a:rPr lang="en-MY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virus to the host receptors ACE2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MY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Cleavage and activation S protein ( to S1, S2) by the host transmembrane serine protease 2 (TMPRSS2)</a:t>
            </a:r>
            <a:endParaRPr lang="en-MY" sz="32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MY" sz="32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Entry </a:t>
            </a:r>
            <a:r>
              <a:rPr lang="en-MY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virus into the host cells by membrane fusion or endocytosis, 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MY" sz="32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Release</a:t>
            </a:r>
            <a:r>
              <a:rPr lang="en-MY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virus particles within the host cell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MY" sz="32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Replication</a:t>
            </a:r>
            <a:r>
              <a:rPr lang="en-MY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biosynthesis of viral proteins, 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MY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Y" sz="32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Budding/release</a:t>
            </a:r>
            <a:r>
              <a:rPr lang="en-MY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new virus to attach new cells</a:t>
            </a:r>
          </a:p>
        </p:txBody>
      </p:sp>
    </p:spTree>
    <p:extLst>
      <p:ext uri="{BB962C8B-B14F-4D97-AF65-F5344CB8AC3E}">
        <p14:creationId xmlns:p14="http://schemas.microsoft.com/office/powerpoint/2010/main" val="1849113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83F3B8-E60B-7447-B69F-FD9C32136EC5}"/>
              </a:ext>
            </a:extLst>
          </p:cNvPr>
          <p:cNvSpPr/>
          <p:nvPr/>
        </p:nvSpPr>
        <p:spPr>
          <a:xfrm>
            <a:off x="561473" y="513347"/>
            <a:ext cx="10892589" cy="33239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457200" indent="-457200" fontAlgn="t">
              <a:buFont typeface="Wingdings" pitchFamily="2" charset="2"/>
              <a:buChar char="Ø"/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virus enters the cell via  acidification- receptor-mediated endocytosis-dependent manner. </a:t>
            </a:r>
          </a:p>
          <a:p>
            <a:pPr marL="457200" indent="-457200" fontAlgn="t">
              <a:buFont typeface="Wingdings" pitchFamily="2" charset="2"/>
              <a:buChar char="Ø"/>
            </a:pP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Chloroquine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neutralize the acidity making the process difficult</a:t>
            </a:r>
            <a:r>
              <a:rPr lang="en-MY" sz="32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MY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t">
              <a:buFont typeface="Wingdings" pitchFamily="2" charset="2"/>
              <a:buChar char="Ø"/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lysosomotropic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drugs blocked the ACE2 receptor considered as potential drug target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176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ge3image15588464">
            <a:extLst>
              <a:ext uri="{FF2B5EF4-FFF2-40B4-BE49-F238E27FC236}">
                <a16:creationId xmlns:a16="http://schemas.microsoft.com/office/drawing/2014/main" id="{61D5335F-CBC0-0B40-BE80-BB0053D80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80" y="0"/>
            <a:ext cx="57658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B3EA0A-213A-0547-83E6-DDF167397DD2}"/>
              </a:ext>
            </a:extLst>
          </p:cNvPr>
          <p:cNvSpPr/>
          <p:nvPr/>
        </p:nvSpPr>
        <p:spPr>
          <a:xfrm>
            <a:off x="822960" y="3072348"/>
            <a:ext cx="103441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dirty="0">
                <a:solidFill>
                  <a:srgbClr val="1C1C19"/>
                </a:solidFill>
                <a:latin typeface="Calibri" panose="020F0502020204030204" pitchFamily="34" charset="0"/>
              </a:rPr>
              <a:t>[1</a:t>
            </a:r>
            <a:r>
              <a:rPr lang="en-MY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Spike protein on the virion binds to ACE2, a cell-surface protein. TMPRSS2, an enzyme, helps the virion enter </a:t>
            </a:r>
          </a:p>
          <a:p>
            <a:r>
              <a:rPr lang="en-MY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 The virion releases its RNA </a:t>
            </a:r>
          </a:p>
          <a:p>
            <a:r>
              <a:rPr lang="en-MY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[3] Some RNA is translated into proteins by the cell’s </a:t>
            </a:r>
          </a:p>
          <a:p>
            <a:r>
              <a:rPr lang="en-MY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machinery </a:t>
            </a:r>
          </a:p>
          <a:p>
            <a:r>
              <a:rPr lang="en-MY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[4] Some of these proteins form a replication complex to make more RNA </a:t>
            </a:r>
          </a:p>
          <a:p>
            <a:r>
              <a:rPr lang="en-MY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[5] Proteins and </a:t>
            </a:r>
          </a:p>
          <a:p>
            <a:r>
              <a:rPr lang="en-MY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RNA are assembled into a new virion in the Golgi and </a:t>
            </a:r>
          </a:p>
          <a:p>
            <a:r>
              <a:rPr lang="en-MY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[6] released. Sources</a:t>
            </a:r>
          </a:p>
        </p:txBody>
      </p:sp>
    </p:spTree>
    <p:extLst>
      <p:ext uri="{BB962C8B-B14F-4D97-AF65-F5344CB8AC3E}">
        <p14:creationId xmlns:p14="http://schemas.microsoft.com/office/powerpoint/2010/main" val="2206322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EFD62C-0074-AA45-9C5B-B556D86A75C6}"/>
              </a:ext>
            </a:extLst>
          </p:cNvPr>
          <p:cNvSpPr/>
          <p:nvPr/>
        </p:nvSpPr>
        <p:spPr>
          <a:xfrm>
            <a:off x="625642" y="465221"/>
            <a:ext cx="10732169" cy="295850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MY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All the proteases, proteins binding  molecules and pathways could represent possible and valuable targets for effective antiviral therapies and drug discoveries</a:t>
            </a:r>
          </a:p>
          <a:p>
            <a:pPr>
              <a:lnSpc>
                <a:spcPct val="150000"/>
              </a:lnSpc>
            </a:pPr>
            <a:endParaRPr lang="en-MY" sz="32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052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67FAC6-10AE-9D4B-A551-0B915D6F3ACD}"/>
              </a:ext>
            </a:extLst>
          </p:cNvPr>
          <p:cNvSpPr/>
          <p:nvPr/>
        </p:nvSpPr>
        <p:spPr>
          <a:xfrm>
            <a:off x="1841863" y="444137"/>
            <a:ext cx="7576457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VIRAL GENOME AND CELL CYCLE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94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EE6A160-F1FA-B84D-958E-798BB206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6693" y="1094873"/>
            <a:ext cx="1576137" cy="20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69" name="Picture 27" descr="Deaths from Covid-19 are increasing rapidly. Doctors and nurses have come to check the autopsy of the infected person.">
            <a:extLst>
              <a:ext uri="{FF2B5EF4-FFF2-40B4-BE49-F238E27FC236}">
                <a16:creationId xmlns:a16="http://schemas.microsoft.com/office/drawing/2014/main" id="{05BCB503-80EF-7647-8F5C-1384D022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3809665" y="1140593"/>
            <a:ext cx="3332588" cy="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6376545F-96C0-AB4C-BF9D-F3C29604F62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7341116" y="1287377"/>
            <a:ext cx="43407091" cy="10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1" name="Picture 30" descr="Staff members transport a coffin of a person who died of COVID-19 to a burial ground in Istanbul, Turkey, April 8, 2020.">
            <a:extLst>
              <a:ext uri="{FF2B5EF4-FFF2-40B4-BE49-F238E27FC236}">
                <a16:creationId xmlns:a16="http://schemas.microsoft.com/office/drawing/2014/main" id="{D6447C8C-C67F-6641-8E7F-0D1833A47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470" y="638016"/>
            <a:ext cx="7983509" cy="55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926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28B34B-4B52-1B4B-8575-FB2DB1D5CAEB}"/>
              </a:ext>
            </a:extLst>
          </p:cNvPr>
          <p:cNvSpPr/>
          <p:nvPr/>
        </p:nvSpPr>
        <p:spPr>
          <a:xfrm>
            <a:off x="548640" y="391162"/>
            <a:ext cx="10938510" cy="41588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n-MY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MY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genomes: </a:t>
            </a:r>
            <a:r>
              <a:rPr lang="en-MY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It is the main </a:t>
            </a:r>
            <a:r>
              <a:rPr lang="en-MY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pharmacological target</a:t>
            </a:r>
            <a:r>
              <a:rPr lang="en-MY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due to its critical function in viral RNA transcription and replication</a:t>
            </a:r>
            <a:r>
              <a:rPr lang="en-MY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n-MY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After the genome entry into the cell translation to  structural and non-structure proteins. </a:t>
            </a:r>
          </a:p>
          <a:p>
            <a:pPr algn="just">
              <a:lnSpc>
                <a:spcPct val="150000"/>
              </a:lnSpc>
              <a:spcAft>
                <a:spcPts val="1800"/>
              </a:spcAft>
            </a:pPr>
            <a:endParaRPr lang="en-MY" sz="32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77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CD126-6A17-5340-B87B-1B2500526A7B}"/>
              </a:ext>
            </a:extLst>
          </p:cNvPr>
          <p:cNvSpPr/>
          <p:nvPr/>
        </p:nvSpPr>
        <p:spPr>
          <a:xfrm>
            <a:off x="130629" y="445770"/>
            <a:ext cx="11900262" cy="10772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production of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open reading frames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ORFs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these ORFs can serve as a template for the biosynthesis of sub-genomic mRNAs.</a:t>
            </a:r>
            <a:endParaRPr lang="en-MY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1393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8E39C2-3B5F-BD47-A0D4-E1CB35360CFA}"/>
              </a:ext>
            </a:extLst>
          </p:cNvPr>
          <p:cNvSpPr/>
          <p:nvPr/>
        </p:nvSpPr>
        <p:spPr>
          <a:xfrm>
            <a:off x="605789" y="261256"/>
            <a:ext cx="10967901" cy="15696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ORF1a and ORF1ab are translated to produce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polyproteins pp1a and pp1ab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, which are further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cleaved by the proteases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that are encoded by ORF1a to yield non-structural proteins. 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32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603EE-B834-F949-8541-8020646D87C5}"/>
              </a:ext>
            </a:extLst>
          </p:cNvPr>
          <p:cNvSpPr/>
          <p:nvPr/>
        </p:nvSpPr>
        <p:spPr>
          <a:xfrm>
            <a:off x="525780" y="491490"/>
            <a:ext cx="10652760" cy="15696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polymerase generates a series of </a:t>
            </a:r>
            <a:r>
              <a:rPr lang="en-MY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subgenomic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mRNAs by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discontinuous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transcription and finally translated into appropriate viral proteins. </a:t>
            </a:r>
            <a:endParaRPr lang="en-MY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64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3CA18E-B3B4-A544-BAC2-AB6310DB6151}"/>
              </a:ext>
            </a:extLst>
          </p:cNvPr>
          <p:cNvSpPr/>
          <p:nvPr/>
        </p:nvSpPr>
        <p:spPr>
          <a:xfrm>
            <a:off x="697230" y="434340"/>
            <a:ext cx="10515600" cy="15696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ORF1a and ORF1b encode for virus transcription and replication. Other to spike (S), membrane (M), envelope (E) and nucleocapsid (N), and other vital proteins.</a:t>
            </a:r>
            <a:endParaRPr lang="en-MY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10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03FD5A-ADF3-2E4E-9B85-8FE9E6AE8F74}"/>
              </a:ext>
            </a:extLst>
          </p:cNvPr>
          <p:cNvSpPr/>
          <p:nvPr/>
        </p:nvSpPr>
        <p:spPr>
          <a:xfrm>
            <a:off x="560070" y="525780"/>
            <a:ext cx="10549890" cy="15696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Viral proteins and genome RNA are subsequently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assembled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into virions in the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 and Golgi body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then transported via vesicles and released out of the cell.</a:t>
            </a:r>
          </a:p>
        </p:txBody>
      </p:sp>
    </p:spTree>
    <p:extLst>
      <p:ext uri="{BB962C8B-B14F-4D97-AF65-F5344CB8AC3E}">
        <p14:creationId xmlns:p14="http://schemas.microsoft.com/office/powerpoint/2010/main" val="1786203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3EC59ED-8007-1A44-B657-915F7D6E7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378"/>
            <a:ext cx="11891636" cy="579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046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ARS-CoV-2 and COVID-19 Pathogenesis: A Review | LSBio">
            <a:extLst>
              <a:ext uri="{FF2B5EF4-FFF2-40B4-BE49-F238E27FC236}">
                <a16:creationId xmlns:a16="http://schemas.microsoft.com/office/drawing/2014/main" id="{DE7EFED0-1AB9-5040-8B18-C22AD08DC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0"/>
            <a:ext cx="1007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7816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449DF2-3270-CB4A-B0B0-E24E68F3CCD6}"/>
              </a:ext>
            </a:extLst>
          </p:cNvPr>
          <p:cNvSpPr/>
          <p:nvPr/>
        </p:nvSpPr>
        <p:spPr>
          <a:xfrm>
            <a:off x="2652022" y="912614"/>
            <a:ext cx="63053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https://www.youtube.com/watch?v=zvuYJTL90J8</a:t>
            </a:r>
            <a:endParaRPr lang="en-US" sz="2400" dirty="0"/>
          </a:p>
          <a:p>
            <a:r>
              <a:rPr lang="en-US" sz="2400" dirty="0"/>
              <a:t>Summary, animation</a:t>
            </a:r>
          </a:p>
        </p:txBody>
      </p:sp>
    </p:spTree>
    <p:extLst>
      <p:ext uri="{BB962C8B-B14F-4D97-AF65-F5344CB8AC3E}">
        <p14:creationId xmlns:p14="http://schemas.microsoft.com/office/powerpoint/2010/main" val="22745416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Coronavirus Replication Cycle" descr="The Coronavirus Replication Cycle">
            <a:hlinkClick r:id="" action="ppaction://media"/>
            <a:extLst>
              <a:ext uri="{FF2B5EF4-FFF2-40B4-BE49-F238E27FC236}">
                <a16:creationId xmlns:a16="http://schemas.microsoft.com/office/drawing/2014/main" id="{3E951240-2A68-4740-A70B-C2AE20F562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23571E3-6320-0A49-9DC0-EA580EF0627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7041" y="1985209"/>
            <a:ext cx="21443270" cy="6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7" name="Picture 29" descr="Lunsar, Sierra Leone - July 8, 2015: Burial team and family praying before taking the body away. ebola response epidemic disease in Africa, ebola and corona virus context">
            <a:extLst>
              <a:ext uri="{FF2B5EF4-FFF2-40B4-BE49-F238E27FC236}">
                <a16:creationId xmlns:a16="http://schemas.microsoft.com/office/drawing/2014/main" id="{F4FC2BED-BC3A-CD4E-A5FD-0C2B360B6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1" y="914400"/>
            <a:ext cx="5541777" cy="389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2C00C53-0747-9145-9878-6E01DC71E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242" y="24183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9" name="Picture 28" descr="New Delhi, India-July 03, 2020: Relatives dressed PPE suits carry a body of a victim who died from coronavirus covid-19 disease buried at a graveyard as designated spot for Dead body in Delhi India.">
            <a:extLst>
              <a:ext uri="{FF2B5EF4-FFF2-40B4-BE49-F238E27FC236}">
                <a16:creationId xmlns:a16="http://schemas.microsoft.com/office/drawing/2014/main" id="{A66A8092-6BC4-A04A-A26D-8FBFCECAC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47" y="914390"/>
            <a:ext cx="5807510" cy="403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7013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F3B7A1-D518-3B43-BC8E-47BAA8851B0B}"/>
              </a:ext>
            </a:extLst>
          </p:cNvPr>
          <p:cNvSpPr/>
          <p:nvPr/>
        </p:nvSpPr>
        <p:spPr>
          <a:xfrm>
            <a:off x="902970" y="571500"/>
            <a:ext cx="10504170" cy="36009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endParaRPr lang="en-MY" dirty="0">
              <a:solidFill>
                <a:srgbClr val="666666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life cycle of coronavirus, multiple stages as potential druggable targets, and drugs working like S protein inhibitors, like</a:t>
            </a:r>
            <a:endParaRPr lang="en-MY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RNA dependent RNA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polymerase inhibitors (</a:t>
            </a:r>
            <a:r>
              <a:rPr lang="en-MY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remdesivir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MY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fivipiravir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MY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galidesivir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ribavirin), </a:t>
            </a:r>
          </a:p>
          <a:p>
            <a:endParaRPr lang="en-MY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MY" dirty="0">
                <a:solidFill>
                  <a:srgbClr val="666666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126600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42728-3D84-184C-9E70-4EBFF9F5C991}"/>
              </a:ext>
            </a:extLst>
          </p:cNvPr>
          <p:cNvSpPr/>
          <p:nvPr/>
        </p:nvSpPr>
        <p:spPr>
          <a:xfrm>
            <a:off x="902970" y="434340"/>
            <a:ext cx="10332720" cy="25545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Protease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inhibitors (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Lopinavir, Ritonavir, </a:t>
            </a:r>
            <a:r>
              <a:rPr lang="en-MY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Nafamostat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).</a:t>
            </a:r>
          </a:p>
          <a:p>
            <a:endParaRPr lang="en-MY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Drugs altering the endosomal pH (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chloroquine, hydroxychloroquine).</a:t>
            </a:r>
          </a:p>
          <a:p>
            <a:endParaRPr lang="en-MY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7560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D0C992-27CA-AC4A-AC65-0BD7B1203D5F}"/>
              </a:ext>
            </a:extLst>
          </p:cNvPr>
          <p:cNvSpPr/>
          <p:nvPr/>
        </p:nvSpPr>
        <p:spPr>
          <a:xfrm>
            <a:off x="662940" y="274320"/>
            <a:ext cx="10252710" cy="25545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and possible Antivirus therapy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MY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NOTE: Antiviral therapies would have the greatest effect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the course of the disease, while immunosuppressive/anti-inflammatory therapies are likely to be more beneficial in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later stages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COVID-19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172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B43DAB1-FC55-F542-A0C9-CFADD9311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150" y="14144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31" descr="Diagram&#10;&#10;Description automatically generated">
            <a:extLst>
              <a:ext uri="{FF2B5EF4-FFF2-40B4-BE49-F238E27FC236}">
                <a16:creationId xmlns:a16="http://schemas.microsoft.com/office/drawing/2014/main" id="{878305D2-7F6E-0544-8C34-C4FD22F6D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20" y="751523"/>
            <a:ext cx="572770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7543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F7B6E5-B6D1-924E-A154-B36EA1EF6588}"/>
              </a:ext>
            </a:extLst>
          </p:cNvPr>
          <p:cNvSpPr/>
          <p:nvPr/>
        </p:nvSpPr>
        <p:spPr>
          <a:xfrm>
            <a:off x="692331" y="522514"/>
            <a:ext cx="10737669" cy="10772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Remdesivr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the only Food and Drug Administration-approved drug for the treatment of COVID-19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559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rontiers | Therapeutic Strategies Against COVID-19 and Structural  Characterization of SARS-CoV-2: A Review | Microbiology">
            <a:extLst>
              <a:ext uri="{FF2B5EF4-FFF2-40B4-BE49-F238E27FC236}">
                <a16:creationId xmlns:a16="http://schemas.microsoft.com/office/drawing/2014/main" id="{89E8A101-D884-D245-BFBB-7A8D767D6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0"/>
            <a:ext cx="7834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1853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E344E1-53E2-0349-891A-DAB12EA03761}"/>
              </a:ext>
            </a:extLst>
          </p:cNvPr>
          <p:cNvSpPr/>
          <p:nvPr/>
        </p:nvSpPr>
        <p:spPr>
          <a:xfrm>
            <a:off x="1497495" y="397565"/>
            <a:ext cx="86139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b="1" u="sng" dirty="0">
                <a:solidFill>
                  <a:srgbClr val="0563C1"/>
                </a:solidFill>
                <a:latin typeface="TimesNewRomanPSMT"/>
                <a:ea typeface="Times New Roman" panose="02020603050405020304" pitchFamily="18" charset="0"/>
                <a:hlinkClick r:id="rId2"/>
              </a:rPr>
              <a:t>https://www.youtube.com/watch?v=GZucJzAmYhM</a:t>
            </a:r>
            <a:r>
              <a:rPr lang="en-MY" b="1" dirty="0"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 animation ## </a:t>
            </a:r>
            <a:r>
              <a:rPr lang="en-MY" b="1" dirty="0" err="1"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remdisvir</a:t>
            </a:r>
            <a:endParaRPr lang="en-MY" b="1" dirty="0">
              <a:latin typeface="TimesNewRomanPSM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MY" b="1" dirty="0">
              <a:latin typeface="TimesNewRomanPSMT"/>
              <a:cs typeface="Times New Roman" panose="02020603050405020304" pitchFamily="18" charset="0"/>
            </a:endParaRPr>
          </a:p>
          <a:p>
            <a:r>
              <a:rPr lang="en-MY" b="1" u="sng" dirty="0">
                <a:hlinkClick r:id="rId3"/>
              </a:rPr>
              <a:t>https://www.youtube.com/watch?v=-E_Okc_Fp3w</a:t>
            </a:r>
            <a:r>
              <a:rPr lang="en-MY" b="1" dirty="0"/>
              <a:t>  ####### animation </a:t>
            </a:r>
            <a:r>
              <a:rPr lang="en-MY" b="1" dirty="0" err="1"/>
              <a:t>remdisvir</a:t>
            </a:r>
            <a:r>
              <a:rPr lang="en-MY" b="1" dirty="0"/>
              <a:t>,, </a:t>
            </a:r>
            <a:r>
              <a:rPr lang="en-MY" b="1" dirty="0" err="1"/>
              <a:t>favibra</a:t>
            </a:r>
            <a:r>
              <a:rPr lang="en-MY" b="1" dirty="0"/>
              <a:t>, </a:t>
            </a:r>
            <a:r>
              <a:rPr lang="en-MY" b="1" dirty="0" err="1"/>
              <a:t>hesbiridin</a:t>
            </a:r>
            <a:r>
              <a:rPr lang="en-MY" b="1" dirty="0"/>
              <a:t>, chloroquine</a:t>
            </a:r>
            <a:endParaRPr lang="en-MY" dirty="0"/>
          </a:p>
          <a:p>
            <a:r>
              <a:rPr lang="en-MY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1278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Animation video of how Remdesivir works" descr="3D Animation video of how Remdesivir works">
            <a:hlinkClick r:id="" action="ppaction://media"/>
            <a:extLst>
              <a:ext uri="{FF2B5EF4-FFF2-40B4-BE49-F238E27FC236}">
                <a16:creationId xmlns:a16="http://schemas.microsoft.com/office/drawing/2014/main" id="{750B89A2-B86F-0C45-BF3A-6A8DEC48A6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armacology - CORONAVIRUS (MADE EASY)" descr="Pharmacology - CORONAVIRUS (MADE EASY)">
            <a:hlinkClick r:id="" action="ppaction://media"/>
            <a:extLst>
              <a:ext uri="{FF2B5EF4-FFF2-40B4-BE49-F238E27FC236}">
                <a16:creationId xmlns:a16="http://schemas.microsoft.com/office/drawing/2014/main" id="{5F0EACCB-EB06-7140-A55A-A14329D15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4" name="many " descr="many ">
            <a:hlinkClick r:id="" action="ppaction://media"/>
            <a:extLst>
              <a:ext uri="{FF2B5EF4-FFF2-40B4-BE49-F238E27FC236}">
                <a16:creationId xmlns:a16="http://schemas.microsoft.com/office/drawing/2014/main" id="{BB7E7C62-CFD8-F846-827D-6ABE4994D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7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8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pplication of Nanotechnology in the COVID-19 Pandemic | IJN">
            <a:extLst>
              <a:ext uri="{FF2B5EF4-FFF2-40B4-BE49-F238E27FC236}">
                <a16:creationId xmlns:a16="http://schemas.microsoft.com/office/drawing/2014/main" id="{C961A549-4687-5640-8BDD-376966A9C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12079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121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947B14-0B99-EA48-B8F0-E69DAE6BFE1D}"/>
              </a:ext>
            </a:extLst>
          </p:cNvPr>
          <p:cNvSpPr/>
          <p:nvPr/>
        </p:nvSpPr>
        <p:spPr>
          <a:xfrm>
            <a:off x="2887579" y="79577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spcAft>
                <a:spcPts val="1800"/>
              </a:spcAft>
            </a:pPr>
            <a:r>
              <a:rPr lang="en-MY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</a:t>
            </a:r>
            <a:r>
              <a:rPr lang="en-MY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ransmission</a:t>
            </a:r>
            <a:endParaRPr lang="en-MY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spcAft>
                <a:spcPts val="1800"/>
              </a:spcAft>
            </a:pPr>
            <a:r>
              <a:rPr lang="en-MY" b="1" u="sng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hlinkClick r:id="rId2"/>
              </a:rPr>
              <a:t>https://www.youtube.com/watch?v=PSnSo9kYlH4</a:t>
            </a:r>
            <a:endParaRPr lang="en-MY" b="1" u="sng" dirty="0">
              <a:solidFill>
                <a:srgbClr val="333333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1800"/>
              </a:spcAft>
            </a:pPr>
            <a:r>
              <a:rPr lang="en-MY" b="1" u="sng" dirty="0">
                <a:solidFill>
                  <a:srgbClr val="333333"/>
                </a:solidFill>
                <a:latin typeface="Georgia" panose="02040502050405020303" pitchFamily="18" charset="0"/>
              </a:rPr>
              <a:t>20m----60m animation</a:t>
            </a:r>
            <a:endParaRPr lang="en-MY" b="1" dirty="0"/>
          </a:p>
        </p:txBody>
      </p:sp>
    </p:spTree>
    <p:extLst>
      <p:ext uri="{BB962C8B-B14F-4D97-AF65-F5344CB8AC3E}">
        <p14:creationId xmlns:p14="http://schemas.microsoft.com/office/powerpoint/2010/main" val="29946957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ig. 8">
            <a:extLst>
              <a:ext uri="{FF2B5EF4-FFF2-40B4-BE49-F238E27FC236}">
                <a16:creationId xmlns:a16="http://schemas.microsoft.com/office/drawing/2014/main" id="{0255F1B9-A6EA-114D-AF11-E48DB9853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0"/>
            <a:ext cx="8355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0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1">
            <a:extLst>
              <a:ext uri="{FF2B5EF4-FFF2-40B4-BE49-F238E27FC236}">
                <a16:creationId xmlns:a16="http://schemas.microsoft.com/office/drawing/2014/main" id="{A83835EA-2E30-604F-A5F4-FA53CA771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622300"/>
            <a:ext cx="86995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9411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95813CC-65AB-0C4E-A75F-6452E2DF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0"/>
            <a:ext cx="718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1804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3B2929-2BCE-2242-99AA-98D6F822F7E0}"/>
              </a:ext>
            </a:extLst>
          </p:cNvPr>
          <p:cNvSpPr/>
          <p:nvPr/>
        </p:nvSpPr>
        <p:spPr>
          <a:xfrm>
            <a:off x="404949" y="326571"/>
            <a:ext cx="11116491" cy="444531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Possible potential drug targets in the cell cycle are,  S protein inhibitors,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RNA dependent RNA polymerase inhibitors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(</a:t>
            </a:r>
            <a:r>
              <a:rPr lang="en-MY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remdesivir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MY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fivipiravir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MY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galidesivir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, ribavirin),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protease inhibitors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(lopinavir, ritonavir, </a:t>
            </a:r>
            <a:r>
              <a:rPr lang="en-MY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nafamostat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), </a:t>
            </a: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drugs altering the endosomal pH 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(chloroquine, hydroxychloroquine), JAK-STAT inhibitors (</a:t>
            </a:r>
            <a:r>
              <a:rPr lang="en-MY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fedratinib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MY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baricitinib</a:t>
            </a: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), monoclonal antibodies (tocilizumab). 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587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C60D55-9AE4-9D4C-89A3-17C81C684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105129"/>
              </p:ext>
            </p:extLst>
          </p:nvPr>
        </p:nvGraphicFramePr>
        <p:xfrm>
          <a:off x="160020" y="788670"/>
          <a:ext cx="11178540" cy="26211435"/>
        </p:xfrm>
        <a:graphic>
          <a:graphicData uri="http://schemas.openxmlformats.org/drawingml/2006/table">
            <a:tbl>
              <a:tblPr/>
              <a:tblGrid>
                <a:gridCol w="2235708">
                  <a:extLst>
                    <a:ext uri="{9D8B030D-6E8A-4147-A177-3AD203B41FA5}">
                      <a16:colId xmlns:a16="http://schemas.microsoft.com/office/drawing/2014/main" val="1131061668"/>
                    </a:ext>
                  </a:extLst>
                </a:gridCol>
                <a:gridCol w="2235708">
                  <a:extLst>
                    <a:ext uri="{9D8B030D-6E8A-4147-A177-3AD203B41FA5}">
                      <a16:colId xmlns:a16="http://schemas.microsoft.com/office/drawing/2014/main" val="4112303987"/>
                    </a:ext>
                  </a:extLst>
                </a:gridCol>
                <a:gridCol w="2235708">
                  <a:extLst>
                    <a:ext uri="{9D8B030D-6E8A-4147-A177-3AD203B41FA5}">
                      <a16:colId xmlns:a16="http://schemas.microsoft.com/office/drawing/2014/main" val="566196134"/>
                    </a:ext>
                  </a:extLst>
                </a:gridCol>
                <a:gridCol w="2235708">
                  <a:extLst>
                    <a:ext uri="{9D8B030D-6E8A-4147-A177-3AD203B41FA5}">
                      <a16:colId xmlns:a16="http://schemas.microsoft.com/office/drawing/2014/main" val="4055782917"/>
                    </a:ext>
                  </a:extLst>
                </a:gridCol>
                <a:gridCol w="2235708">
                  <a:extLst>
                    <a:ext uri="{9D8B030D-6E8A-4147-A177-3AD203B41FA5}">
                      <a16:colId xmlns:a16="http://schemas.microsoft.com/office/drawing/2014/main" val="4152757787"/>
                    </a:ext>
                  </a:extLst>
                </a:gridCol>
              </a:tblGrid>
              <a:tr h="298167">
                <a:tc>
                  <a:txBody>
                    <a:bodyPr/>
                    <a:lstStyle/>
                    <a:p>
                      <a:pPr algn="ctr" fontAlgn="t"/>
                      <a:r>
                        <a:rPr lang="en-MY" sz="1800" dirty="0">
                          <a:effectLst/>
                        </a:rPr>
                        <a:t>S. No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MY" sz="1800" dirty="0">
                          <a:effectLst/>
                        </a:rPr>
                        <a:t>Drug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MY" sz="1800">
                          <a:effectLst/>
                        </a:rPr>
                        <a:t>Target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MY" sz="1800">
                          <a:effectLst/>
                        </a:rPr>
                        <a:t>Impact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MY" sz="1800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240640"/>
                  </a:ext>
                </a:extLst>
              </a:tr>
              <a:tr h="2269116"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1.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2800" b="1" dirty="0" err="1">
                          <a:effectLst/>
                        </a:rPr>
                        <a:t>Remdesivir</a:t>
                      </a:r>
                      <a:endParaRPr lang="en-MY" sz="2800" b="1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Abroad-spectrum antiviral inhibits RdRP of RNA viruses, including SARS-CoV and MERS-CoV.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Adenosine analog, which incorporates into the nascent viral RNA chains during synthesis and causes premature termination.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MY" sz="1800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667782"/>
                  </a:ext>
                </a:extLst>
              </a:tr>
              <a:tr h="2400277"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2.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2800" b="1" dirty="0">
                          <a:effectLst/>
                        </a:rPr>
                        <a:t>Chloroquine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Anti-malarial drug. Works at entry and post-entry stages of viral infection.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Increases endosomal pH required for virus/cell fusion. Interferes with the glycosylation of cellular receptors of SARS-CoV2.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MY" sz="1800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93764"/>
                  </a:ext>
                </a:extLst>
              </a:tr>
              <a:tr h="2135316"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3.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Fedratinib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JAK2 and FMS-like tyrosine kinase 3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Inhibition of JAK2 inhibits phosphorylation of STAT 3 and 5, which prevents cell division and induces apoptosis.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MY" sz="1800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940420"/>
                  </a:ext>
                </a:extLst>
              </a:tr>
              <a:tr h="2269116"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4.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Lopinavir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Protease inhibitor have </a:t>
                      </a:r>
                      <a:r>
                        <a:rPr lang="en-MY" sz="1800" i="1">
                          <a:effectLst/>
                        </a:rPr>
                        <a:t>in vitro</a:t>
                      </a:r>
                      <a:r>
                        <a:rPr lang="en-MY" sz="1800">
                          <a:effectLst/>
                        </a:rPr>
                        <a:t> antiviral activity against SARS associated coronavirus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Inhibition of coronavirus main proteinase interferes in the processing of polypeptide translation products.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MY" sz="1800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276953"/>
                  </a:ext>
                </a:extLst>
              </a:tr>
              <a:tr h="1870353"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5.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Oseltamivir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Neuraminidase inhibitor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Inhibits the neuraminidase activity of the virus subsequently prevents viral replication.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MY" sz="1800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89964"/>
                  </a:ext>
                </a:extLst>
              </a:tr>
              <a:tr h="1987552"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6.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Fivipiravir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RNA-dependent RNA polymerase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A guanine analog inhibits the RdRP activity of several RNA viruses (influenza, Ebola, Yellow fever and Chikungunya)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MY" sz="1800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424122"/>
                  </a:ext>
                </a:extLst>
              </a:tr>
              <a:tr h="1705988"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7.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Ribavirin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Nucleoside inhibitor</a:t>
                      </a:r>
                      <a:br>
                        <a:rPr lang="en-MY" sz="1800">
                          <a:effectLst/>
                        </a:rPr>
                      </a:br>
                      <a:r>
                        <a:rPr lang="en-MY" sz="1800">
                          <a:effectLst/>
                        </a:rPr>
                        <a:t>An approved of HCV and RSV patients with SARS and MERS.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A nucleoside inhibitor that interferes with viral RNA synthesis and mRNA capping.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MY" sz="1800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927999"/>
                  </a:ext>
                </a:extLst>
              </a:tr>
              <a:tr h="1870353"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8.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Galidesivir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RNA polymerase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Disrupts RNA polymerase activity causes premature termination of the elongating viral RNA strand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MY" sz="1800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907565"/>
                  </a:ext>
                </a:extLst>
              </a:tr>
              <a:tr h="1424424"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9.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Nafamostat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Serine proteases inhibitor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Prevents membrane fusion by reducing the release of cathepsin B.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MY" sz="1800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015258"/>
                  </a:ext>
                </a:extLst>
              </a:tr>
              <a:tr h="2269116"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10.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Lianhuaqingwen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Herbal medicine commonly used for the prevention and treatment of viral influenza in China.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Chinese patent herbal medicine composed of 13different herbs played significant roles in the treatment of COVID-19.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MY" sz="1800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613935"/>
                  </a:ext>
                </a:extLst>
              </a:tr>
              <a:tr h="1870353"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11.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Baricitinib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Janus kinase (JAK) inhibitor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May block viral entry by inhibiting adaptor-associated protein kinase 1 and cyclin G-associated kinase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MY" sz="1800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327782"/>
                  </a:ext>
                </a:extLst>
              </a:tr>
              <a:tr h="1705988"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12.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Tocilizumab(mAB)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IL-6 inhibitor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Inhibition of IL-6 may attenuate pulmonary inflammation by controlling cytokine storm.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MY" sz="1800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8337403"/>
                  </a:ext>
                </a:extLst>
              </a:tr>
              <a:tr h="2135316"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13.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Anti TNF alpha agents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TNF alpha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MY" sz="1800">
                          <a:effectLst/>
                        </a:rPr>
                        <a:t>TNF-</a:t>
                      </a:r>
                      <a:r>
                        <a:rPr lang="el-GR" sz="1800">
                          <a:effectLst/>
                        </a:rPr>
                        <a:t>α </a:t>
                      </a:r>
                      <a:r>
                        <a:rPr lang="en-MY" sz="1800">
                          <a:effectLst/>
                        </a:rPr>
                        <a:t>promotes the production of other chemokine and cytokines, controls endotoxin-induced septic shock</a:t>
                      </a: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MY" sz="1800" dirty="0">
                        <a:effectLst/>
                      </a:endParaRPr>
                    </a:p>
                  </a:txBody>
                  <a:tcPr marL="16176" marR="16176" marT="8088" marB="80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060865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D268A2B-18CA-6A48-A6EE-7E88D06E8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459349" y="0"/>
            <a:ext cx="57214280" cy="538609"/>
          </a:xfrm>
          <a:prstGeom prst="rect">
            <a:avLst/>
          </a:prstGeom>
          <a:solidFill>
            <a:srgbClr val="FFFC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List of drugs that have been found to have clinical effectiveness in COVID-19 therapy.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258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C2B0B-E869-5846-9CF6-BA430E863339}"/>
              </a:ext>
            </a:extLst>
          </p:cNvPr>
          <p:cNvSpPr/>
          <p:nvPr/>
        </p:nvSpPr>
        <p:spPr>
          <a:xfrm>
            <a:off x="3226525" y="0"/>
            <a:ext cx="4781007" cy="74251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HIV cell cycle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6D896-7A15-2946-AAC4-5DE3B489C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87" y="875211"/>
            <a:ext cx="5399745" cy="598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1467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305434-A61E-064F-BA38-69F27F93168F}"/>
              </a:ext>
            </a:extLst>
          </p:cNvPr>
          <p:cNvSpPr/>
          <p:nvPr/>
        </p:nvSpPr>
        <p:spPr>
          <a:xfrm>
            <a:off x="697230" y="525780"/>
            <a:ext cx="10709910" cy="181588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Soluble ACE2</a:t>
            </a:r>
          </a:p>
          <a:p>
            <a:r>
              <a:rPr lang="en-MY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 protein of SARS-CoV-2 bind to free circulating </a:t>
            </a:r>
            <a:r>
              <a:rPr lang="en-MY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sACE2,  can neutralize and inactivate the coronavirus which uses ACE2 as a critical receptor to host cells</a:t>
            </a:r>
            <a:r>
              <a:rPr lang="en-MY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17183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A0CB10-9C1F-CE43-BA3C-981AED0C0527}"/>
              </a:ext>
            </a:extLst>
          </p:cNvPr>
          <p:cNvSpPr/>
          <p:nvPr/>
        </p:nvSpPr>
        <p:spPr>
          <a:xfrm>
            <a:off x="655320" y="880110"/>
            <a:ext cx="10881360" cy="30162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MY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Convalescent plasma therapy (CPT)</a:t>
            </a:r>
            <a:endParaRPr lang="en-MY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800"/>
              </a:spcAft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Plasma therapy is effective for patients with a disease course exceeding three weeks and whose virus nucleic acid tests continuously to show positive from respiratory tracts specimen.</a:t>
            </a:r>
          </a:p>
          <a:p>
            <a:pPr>
              <a:spcAft>
                <a:spcPts val="1800"/>
              </a:spcAft>
            </a:pPr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Plasma will be taken from people after two weeks of healing</a:t>
            </a:r>
            <a:r>
              <a:rPr lang="en-MY" sz="20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en-MY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821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986E5F-65E8-684F-B22C-48535AB59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930684"/>
              </p:ext>
            </p:extLst>
          </p:nvPr>
        </p:nvGraphicFramePr>
        <p:xfrm>
          <a:off x="118966" y="110359"/>
          <a:ext cx="11752470" cy="6802850"/>
        </p:xfrm>
        <a:graphic>
          <a:graphicData uri="http://schemas.openxmlformats.org/drawingml/2006/table">
            <a:tbl>
              <a:tblPr/>
              <a:tblGrid>
                <a:gridCol w="1958745">
                  <a:extLst>
                    <a:ext uri="{9D8B030D-6E8A-4147-A177-3AD203B41FA5}">
                      <a16:colId xmlns:a16="http://schemas.microsoft.com/office/drawing/2014/main" val="4156547823"/>
                    </a:ext>
                  </a:extLst>
                </a:gridCol>
                <a:gridCol w="1958745">
                  <a:extLst>
                    <a:ext uri="{9D8B030D-6E8A-4147-A177-3AD203B41FA5}">
                      <a16:colId xmlns:a16="http://schemas.microsoft.com/office/drawing/2014/main" val="2311526537"/>
                    </a:ext>
                  </a:extLst>
                </a:gridCol>
                <a:gridCol w="1958745">
                  <a:extLst>
                    <a:ext uri="{9D8B030D-6E8A-4147-A177-3AD203B41FA5}">
                      <a16:colId xmlns:a16="http://schemas.microsoft.com/office/drawing/2014/main" val="1411503357"/>
                    </a:ext>
                  </a:extLst>
                </a:gridCol>
                <a:gridCol w="1958745">
                  <a:extLst>
                    <a:ext uri="{9D8B030D-6E8A-4147-A177-3AD203B41FA5}">
                      <a16:colId xmlns:a16="http://schemas.microsoft.com/office/drawing/2014/main" val="3702217925"/>
                    </a:ext>
                  </a:extLst>
                </a:gridCol>
                <a:gridCol w="1958745">
                  <a:extLst>
                    <a:ext uri="{9D8B030D-6E8A-4147-A177-3AD203B41FA5}">
                      <a16:colId xmlns:a16="http://schemas.microsoft.com/office/drawing/2014/main" val="2655655439"/>
                    </a:ext>
                  </a:extLst>
                </a:gridCol>
                <a:gridCol w="1958745">
                  <a:extLst>
                    <a:ext uri="{9D8B030D-6E8A-4147-A177-3AD203B41FA5}">
                      <a16:colId xmlns:a16="http://schemas.microsoft.com/office/drawing/2014/main" val="593979695"/>
                    </a:ext>
                  </a:extLst>
                </a:gridCol>
              </a:tblGrid>
              <a:tr h="79221">
                <a:tc gridSpan="6">
                  <a:txBody>
                    <a:bodyPr/>
                    <a:lstStyle/>
                    <a:p>
                      <a:r>
                        <a:rPr lang="en-MY" sz="300"/>
                        <a:t>COVID‑19: candidate drug treatments in Phase III–IV trials</a:t>
                      </a:r>
                    </a:p>
                  </a:txBody>
                  <a:tcPr marL="16672" marR="16672" marT="8336" marB="8336" anchor="ctr"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934712"/>
                  </a:ext>
                </a:extLst>
              </a:tr>
              <a:tr h="335101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effectLst/>
                        </a:rPr>
                        <a:t>Drug candidate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200">
                          <a:effectLst/>
                        </a:rPr>
                        <a:t>Description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200">
                          <a:effectLst/>
                        </a:rPr>
                        <a:t>Existing disease approval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200">
                          <a:effectLst/>
                        </a:rPr>
                        <a:t>Trial sponsor(s)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200">
                          <a:effectLst/>
                        </a:rPr>
                        <a:t>Location(s)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200">
                          <a:effectLst/>
                        </a:rPr>
                        <a:t>Expected results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795679"/>
                  </a:ext>
                </a:extLst>
              </a:tr>
              <a:tr h="878470">
                <a:tc>
                  <a:txBody>
                    <a:bodyPr/>
                    <a:lstStyle/>
                    <a:p>
                      <a:r>
                        <a:rPr lang="en-MY" sz="1800" b="1" u="none" strike="noStrike" dirty="0">
                          <a:solidFill>
                            <a:srgbClr val="0B0080"/>
                          </a:solidFill>
                          <a:effectLst/>
                          <a:hlinkClick r:id="rId2" tooltip="Remdesivir"/>
                        </a:rPr>
                        <a:t>Remdesivir</a:t>
                      </a:r>
                      <a:endParaRPr lang="en-MY" sz="1800" b="1" dirty="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u="none" strike="noStrike" dirty="0">
                          <a:solidFill>
                            <a:srgbClr val="0B0080"/>
                          </a:solidFill>
                          <a:effectLst/>
                          <a:hlinkClick r:id="rId3" tooltip="Antiviral"/>
                        </a:rPr>
                        <a:t>antiviral</a:t>
                      </a:r>
                      <a:r>
                        <a:rPr lang="en-MY" sz="1200" dirty="0">
                          <a:effectLst/>
                        </a:rPr>
                        <a:t>; </a:t>
                      </a:r>
                      <a:r>
                        <a:rPr lang="en-MY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4" tooltip="Adenosine"/>
                        </a:rPr>
                        <a:t>adenosine</a:t>
                      </a:r>
                      <a:r>
                        <a:rPr lang="en-MY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5" tooltip="Nucleoside analogue"/>
                        </a:rPr>
                        <a:t>nucleotide</a:t>
                      </a:r>
                      <a:r>
                        <a:rPr lang="en-MY" sz="1200" u="none" strike="noStrike" dirty="0">
                          <a:solidFill>
                            <a:srgbClr val="0B0080"/>
                          </a:solidFill>
                          <a:effectLst/>
                          <a:hlinkClick r:id="rId5" tooltip="Nucleoside analogue"/>
                        </a:rPr>
                        <a:t> </a:t>
                      </a:r>
                      <a:r>
                        <a:rPr lang="en-MY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5" tooltip="Nucleoside analogue"/>
                        </a:rPr>
                        <a:t>analog</a:t>
                      </a:r>
                      <a:r>
                        <a:rPr lang="en-MY" sz="1200" dirty="0" err="1">
                          <a:effectLst/>
                        </a:rPr>
                        <a:t>inhibiting</a:t>
                      </a:r>
                      <a:r>
                        <a:rPr lang="en-MY" sz="1200" dirty="0">
                          <a:effectLst/>
                        </a:rPr>
                        <a:t> </a:t>
                      </a:r>
                      <a:r>
                        <a:rPr lang="en-MY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6" tooltip="RNA"/>
                        </a:rPr>
                        <a:t>RNA</a:t>
                      </a:r>
                      <a:r>
                        <a:rPr lang="en-MY" sz="1200" dirty="0" err="1">
                          <a:effectLst/>
                        </a:rPr>
                        <a:t>synthesis</a:t>
                      </a:r>
                      <a:r>
                        <a:rPr lang="en-MY" sz="1200" dirty="0">
                          <a:effectLst/>
                        </a:rPr>
                        <a:t> in </a:t>
                      </a:r>
                      <a:r>
                        <a:rPr lang="en-MY" sz="1200" u="none" strike="noStrike" dirty="0">
                          <a:solidFill>
                            <a:srgbClr val="0B0080"/>
                          </a:solidFill>
                          <a:effectLst/>
                          <a:hlinkClick r:id="rId7" tooltip="Coronavirus"/>
                        </a:rPr>
                        <a:t>coronaviruses</a:t>
                      </a:r>
                      <a:endParaRPr lang="en-MY" sz="1200" dirty="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effectLst/>
                        </a:rPr>
                        <a:t>investigational</a:t>
                      </a:r>
                      <a:r>
                        <a:rPr lang="en-MY" sz="1200" b="0" i="0" u="none" strike="noStrike" baseline="30000" dirty="0">
                          <a:solidFill>
                            <a:srgbClr val="0B0080"/>
                          </a:solidFill>
                          <a:effectLst/>
                          <a:hlinkClick r:id="rId8"/>
                        </a:rPr>
                        <a:t>[34]</a:t>
                      </a:r>
                      <a:endParaRPr lang="en-MY" sz="1200" dirty="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9" tooltip="Gilead Sciences"/>
                        </a:rPr>
                        <a:t>Gilead</a:t>
                      </a:r>
                      <a:r>
                        <a:rPr lang="en-MY" sz="1200">
                          <a:effectLst/>
                        </a:rPr>
                        <a:t>, WHO, </a:t>
                      </a:r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10" tooltip="INSERM"/>
                        </a:rPr>
                        <a:t>INSERM</a:t>
                      </a:r>
                      <a:r>
                        <a:rPr lang="en-MY" sz="1200">
                          <a:effectLst/>
                        </a:rPr>
                        <a:t>, NIAID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China, Japan initially; extended internationally in Global Solidarity and Discovery Trials, and US NIAID ACTT Trial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Mid-2020 (Chinese, Japanese trials)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25945"/>
                  </a:ext>
                </a:extLst>
              </a:tr>
              <a:tr h="1208125">
                <a:tc>
                  <a:txBody>
                    <a:bodyPr/>
                    <a:lstStyle/>
                    <a:p>
                      <a:r>
                        <a:rPr lang="en-MY" sz="1800" b="1" u="none" strike="noStrike" dirty="0" err="1">
                          <a:solidFill>
                            <a:srgbClr val="0B0080"/>
                          </a:solidFill>
                          <a:effectLst/>
                          <a:hlinkClick r:id="rId11" tooltip="Hydroxychloroquine"/>
                        </a:rPr>
                        <a:t>Hydroxychloroquine</a:t>
                      </a:r>
                      <a:r>
                        <a:rPr lang="en-MY" sz="1800" b="1" dirty="0" err="1">
                          <a:effectLst/>
                        </a:rPr>
                        <a:t>or</a:t>
                      </a:r>
                      <a:r>
                        <a:rPr lang="en-MY" sz="1800" b="1" dirty="0">
                          <a:effectLst/>
                        </a:rPr>
                        <a:t> </a:t>
                      </a:r>
                      <a:r>
                        <a:rPr lang="en-MY" sz="1800" b="1" u="none" strike="noStrike" dirty="0">
                          <a:solidFill>
                            <a:srgbClr val="0B0080"/>
                          </a:solidFill>
                          <a:effectLst/>
                          <a:hlinkClick r:id="rId12" tooltip="Chloroquine"/>
                        </a:rPr>
                        <a:t>chloroquine</a:t>
                      </a:r>
                      <a:endParaRPr lang="en-MY" sz="1800" b="1" dirty="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13" tooltip="Antiparasitic"/>
                        </a:rPr>
                        <a:t>antiparasitic</a:t>
                      </a:r>
                      <a:r>
                        <a:rPr lang="en-MY" sz="1200">
                          <a:effectLst/>
                        </a:rPr>
                        <a:t> and </a:t>
                      </a:r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14" tooltip="Disease-modifying antirheumatic drug"/>
                        </a:rPr>
                        <a:t>antirheumatic</a:t>
                      </a:r>
                      <a:r>
                        <a:rPr lang="en-MY" sz="1200">
                          <a:effectLst/>
                        </a:rPr>
                        <a:t>; </a:t>
                      </a:r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15" tooltip="Generic drug"/>
                        </a:rPr>
                        <a:t>generic</a:t>
                      </a:r>
                      <a:r>
                        <a:rPr lang="en-MY" sz="1200">
                          <a:effectLst/>
                        </a:rPr>
                        <a:t> made by many manufacturers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u="none" strike="noStrike" dirty="0">
                          <a:solidFill>
                            <a:srgbClr val="0B0080"/>
                          </a:solidFill>
                          <a:effectLst/>
                          <a:hlinkClick r:id="rId16" tooltip="Malaria"/>
                        </a:rPr>
                        <a:t>malaria</a:t>
                      </a:r>
                      <a:r>
                        <a:rPr lang="en-MY" sz="1200" dirty="0">
                          <a:effectLst/>
                        </a:rPr>
                        <a:t>, rheumatoid arthritis, </a:t>
                      </a:r>
                      <a:r>
                        <a:rPr lang="en-MY" sz="1200" u="none" strike="noStrike" dirty="0">
                          <a:solidFill>
                            <a:srgbClr val="0B0080"/>
                          </a:solidFill>
                          <a:effectLst/>
                          <a:hlinkClick r:id="rId17" tooltip="Systemic lupus erythematosus"/>
                        </a:rPr>
                        <a:t>lupus</a:t>
                      </a:r>
                      <a:r>
                        <a:rPr lang="en-MY" sz="1200" dirty="0">
                          <a:effectLst/>
                        </a:rPr>
                        <a:t>(International)</a:t>
                      </a:r>
                      <a:r>
                        <a:rPr lang="en-MY" sz="1200" b="0" i="0" u="none" strike="noStrike" baseline="30000" dirty="0">
                          <a:solidFill>
                            <a:srgbClr val="0B0080"/>
                          </a:solidFill>
                          <a:effectLst/>
                          <a:hlinkClick r:id="rId18"/>
                        </a:rPr>
                        <a:t>[42]</a:t>
                      </a:r>
                      <a:r>
                        <a:rPr lang="en-MY" sz="1200" b="0" i="0" u="none" strike="noStrike" baseline="30000" dirty="0">
                          <a:solidFill>
                            <a:srgbClr val="0B0080"/>
                          </a:solidFill>
                          <a:effectLst/>
                          <a:hlinkClick r:id="rId19"/>
                        </a:rPr>
                        <a:t>[43]</a:t>
                      </a:r>
                      <a:endParaRPr lang="en-MY" sz="1200" dirty="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effectLst/>
                        </a:rPr>
                        <a:t>CEPI, WHO, INSERM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effectLst/>
                        </a:rPr>
                        <a:t>Multiple sites in China; global Solidarity and Discovery Trials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June 2020 (discontinued by WHO)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640534"/>
                  </a:ext>
                </a:extLst>
              </a:tr>
              <a:tr h="198052"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20" tooltip="Favipiravir"/>
                        </a:rPr>
                        <a:t>Favipiravir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antiviral against influenza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influenza (China)</a:t>
                      </a:r>
                      <a:r>
                        <a:rPr lang="en-MY" sz="12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21"/>
                        </a:rPr>
                        <a:t>[46]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22" tooltip="Fujifilm"/>
                        </a:rPr>
                        <a:t>Fujifilm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effectLst/>
                        </a:rPr>
                        <a:t>China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April 2020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845323"/>
                  </a:ext>
                </a:extLst>
              </a:tr>
              <a:tr h="633866"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23" tooltip="Lopinavir/ritonavir"/>
                        </a:rPr>
                        <a:t>Lopinavir/ritonavir</a:t>
                      </a:r>
                      <a:r>
                        <a:rPr lang="en-MY" sz="1200">
                          <a:effectLst/>
                        </a:rPr>
                        <a:t>without or with </a:t>
                      </a:r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24" tooltip="Interferon beta-1a"/>
                        </a:rPr>
                        <a:t>interferon beta-1a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antiviral, immune suppression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investigational combination; lopinavir/ritonavir approved</a:t>
                      </a:r>
                      <a:r>
                        <a:rPr lang="en-MY" sz="12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25"/>
                        </a:rPr>
                        <a:t>[48]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CEPI, WHO, UK Government, Univ. of Oxford, INSERM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effectLst/>
                        </a:rPr>
                        <a:t>Global Solidarity and Discovery Trials, multiple countries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mid-2020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492470"/>
                  </a:ext>
                </a:extLst>
              </a:tr>
              <a:tr h="538457"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26" tooltip="Sarilumab"/>
                        </a:rPr>
                        <a:t>Sarilumab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human </a:t>
                      </a:r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27" tooltip="Monoclonal antibody"/>
                        </a:rPr>
                        <a:t>monoclonal antibody</a:t>
                      </a:r>
                      <a:r>
                        <a:rPr lang="en-MY" sz="1200">
                          <a:effectLst/>
                        </a:rPr>
                        <a:t> against </a:t>
                      </a:r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28" tooltip="Interleukin-6 receptor"/>
                        </a:rPr>
                        <a:t>interleukin-6 receptor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29" tooltip="Rheumatoid arthritis"/>
                        </a:rPr>
                        <a:t>rheumatoid arthritis</a:t>
                      </a:r>
                      <a:r>
                        <a:rPr lang="en-MY" sz="1200">
                          <a:effectLst/>
                        </a:rPr>
                        <a:t>(US, Europe)</a:t>
                      </a:r>
                      <a:r>
                        <a:rPr lang="en-MY" sz="12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30"/>
                        </a:rPr>
                        <a:t>[49]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31" tooltip="Regeneron"/>
                        </a:rPr>
                        <a:t>Regeneron</a:t>
                      </a:r>
                      <a:r>
                        <a:rPr lang="en-MY" sz="1200">
                          <a:effectLst/>
                        </a:rPr>
                        <a:t>-</a:t>
                      </a:r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32" tooltip="Sanofi"/>
                        </a:rPr>
                        <a:t>Sanofi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effectLst/>
                        </a:rPr>
                        <a:t>Multiple countries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effectLst/>
                        </a:rPr>
                        <a:t>Spring 2020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996521"/>
                  </a:ext>
                </a:extLst>
              </a:tr>
              <a:tr h="533374"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33" tooltip="ASC-09"/>
                        </a:rPr>
                        <a:t>ASC-09</a:t>
                      </a:r>
                      <a:r>
                        <a:rPr lang="en-MY" sz="1200">
                          <a:effectLst/>
                        </a:rPr>
                        <a:t> + </a:t>
                      </a:r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34" tooltip="Ritonavir"/>
                        </a:rPr>
                        <a:t>ritonavir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antiviral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combination not approved; ritonavir approved for </a:t>
                      </a:r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35" tooltip="HIV"/>
                        </a:rPr>
                        <a:t>HIV</a:t>
                      </a:r>
                      <a:r>
                        <a:rPr lang="en-MY" sz="12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25"/>
                        </a:rPr>
                        <a:t>[48]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Ascletis Pharma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Multiple sites in China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effectLst/>
                        </a:rPr>
                        <a:t>Spring 2020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078713"/>
                  </a:ext>
                </a:extLst>
              </a:tr>
              <a:tr h="792213"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36" tooltip="Tocilizumab"/>
                        </a:rPr>
                        <a:t>Tocilizumab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human monoclonal antibody against interleukin-6 receptor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immunosuppression, rheumatoid arthritis (US, Europe)</a:t>
                      </a:r>
                      <a:r>
                        <a:rPr lang="en-MY" sz="12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37"/>
                        </a:rPr>
                        <a:t>[52]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38" tooltip="Genentech"/>
                        </a:rPr>
                        <a:t>Genentech</a:t>
                      </a:r>
                      <a:r>
                        <a:rPr lang="en-MY" sz="1200">
                          <a:effectLst/>
                        </a:rPr>
                        <a:t>-</a:t>
                      </a:r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39" tooltip="Hoffmann-La Roche"/>
                        </a:rPr>
                        <a:t>Hoffmann-La Roche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Multiple countries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effectLst/>
                        </a:rPr>
                        <a:t>mid-2020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326333"/>
                  </a:ext>
                </a:extLst>
              </a:tr>
              <a:tr h="538457"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40" tooltip="Lenzilumab"/>
                        </a:rPr>
                        <a:t>Lenzilumab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humanized </a:t>
                      </a:r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27" tooltip="Monoclonal antibody"/>
                        </a:rPr>
                        <a:t>monoclonal antibody</a:t>
                      </a:r>
                      <a:r>
                        <a:rPr lang="en-MY" sz="1200">
                          <a:effectLst/>
                        </a:rPr>
                        <a:t> for relieving pneumonia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new drug candidate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Humanigen, Inc.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Multiple sites in the United States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effectLst/>
                        </a:rPr>
                        <a:t>September 2020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144929"/>
                  </a:ext>
                </a:extLst>
              </a:tr>
              <a:tr h="478930"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41" tooltip="Dapagliflozin"/>
                        </a:rPr>
                        <a:t>Dapagliflozin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42" tooltip="SGLT2 inhibitor"/>
                        </a:rPr>
                        <a:t>sodium-glucose cotransporter 2 inhibitor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43" tooltip="Hypoglycemia"/>
                        </a:rPr>
                        <a:t>hypoglycemia</a:t>
                      </a:r>
                      <a:r>
                        <a:rPr lang="en-MY" sz="1200">
                          <a:effectLst/>
                        </a:rPr>
                        <a:t>agent</a:t>
                      </a:r>
                      <a:r>
                        <a:rPr lang="en-MY" sz="1200" b="0" i="0" u="none" strike="noStrike" baseline="30000">
                          <a:solidFill>
                            <a:srgbClr val="0B0080"/>
                          </a:solidFill>
                          <a:effectLst/>
                          <a:hlinkClick r:id="rId44"/>
                        </a:rPr>
                        <a:t>[56]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Saint Luke's Mid America Heart Institute, </a:t>
                      </a:r>
                      <a:r>
                        <a:rPr lang="en-MY" sz="1200" u="none" strike="noStrike">
                          <a:solidFill>
                            <a:srgbClr val="0B0080"/>
                          </a:solidFill>
                          <a:effectLst/>
                          <a:hlinkClick r:id="rId45" tooltip="AstraZeneca"/>
                        </a:rPr>
                        <a:t>AstraZeneca</a:t>
                      </a:r>
                      <a:endParaRPr lang="en-MY" sz="1200">
                        <a:effectLst/>
                      </a:endParaRP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Multiple countries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effectLst/>
                        </a:rPr>
                        <a:t>December 2020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240160"/>
                  </a:ext>
                </a:extLst>
              </a:tr>
              <a:tr h="533374"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CD24Fc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effectLst/>
                        </a:rPr>
                        <a:t>antiviral </a:t>
                      </a:r>
                      <a:r>
                        <a:rPr lang="en-MY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46" tooltip="Immune modulation"/>
                        </a:rPr>
                        <a:t>immunomodulator</a:t>
                      </a:r>
                      <a:r>
                        <a:rPr lang="en-MY" sz="1200" dirty="0" err="1">
                          <a:effectLst/>
                        </a:rPr>
                        <a:t>against</a:t>
                      </a:r>
                      <a:r>
                        <a:rPr lang="en-MY" sz="1200" dirty="0">
                          <a:effectLst/>
                        </a:rPr>
                        <a:t> inflammatory response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new drug candidate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OncoImmune, Inc.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>
                          <a:effectLst/>
                        </a:rPr>
                        <a:t>Multiple sites in the United States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200" dirty="0">
                          <a:effectLst/>
                        </a:rPr>
                        <a:t>2021</a:t>
                      </a:r>
                    </a:p>
                  </a:txBody>
                  <a:tcPr marL="16672" marR="16672" marT="8336" marB="833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338586"/>
                  </a:ext>
                </a:extLst>
              </a:tr>
            </a:tbl>
          </a:graphicData>
        </a:graphic>
      </p:graphicFrame>
      <p:sp>
        <p:nvSpPr>
          <p:cNvPr id="9" name="Rectangle 5">
            <a:extLst>
              <a:ext uri="{FF2B5EF4-FFF2-40B4-BE49-F238E27FC236}">
                <a16:creationId xmlns:a16="http://schemas.microsoft.com/office/drawing/2014/main" id="{F3D0E97E-6F90-824E-A7AA-E6DFAAA0064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0582929" y="863410"/>
            <a:ext cx="388861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799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DD3E7F-4FB6-C348-A36B-F3CC77B89904}"/>
              </a:ext>
            </a:extLst>
          </p:cNvPr>
          <p:cNvSpPr/>
          <p:nvPr/>
        </p:nvSpPr>
        <p:spPr>
          <a:xfrm>
            <a:off x="304801" y="450574"/>
            <a:ext cx="11582400" cy="39703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SUMMARY</a:t>
            </a:r>
          </a:p>
          <a:p>
            <a:r>
              <a:rPr lang="en-MY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scientists believe </a:t>
            </a:r>
            <a:r>
              <a:rPr lang="en-MY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few years, SARS-CoV-2 may be no more virulent than the common cold, and do not cause severe illness</a:t>
            </a:r>
          </a:p>
          <a:p>
            <a:r>
              <a:rPr lang="en-MY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believe</a:t>
            </a:r>
          </a:p>
          <a:p>
            <a:r>
              <a:rPr lang="en-MY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COVID-19 remain as global severe disease.</a:t>
            </a:r>
            <a:r>
              <a:rPr lang="en-MY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MY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Procurations are required to minimize the pandemic.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22601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Animation SARS-CoV-2 virus transmission leading to COVID-19" descr="3D Animation SARS-CoV-2 virus transmission leading to COVID-19">
            <a:hlinkClick r:id="" action="ppaction://media"/>
            <a:extLst>
              <a:ext uri="{FF2B5EF4-FFF2-40B4-BE49-F238E27FC236}">
                <a16:creationId xmlns:a16="http://schemas.microsoft.com/office/drawing/2014/main" id="{8D2282C7-2CF7-3D42-AF31-1FDAB5F1DB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0ED13D-98A4-4243-A6E3-B818F8DD347B}"/>
              </a:ext>
            </a:extLst>
          </p:cNvPr>
          <p:cNvSpPr/>
          <p:nvPr/>
        </p:nvSpPr>
        <p:spPr>
          <a:xfrm>
            <a:off x="4494204" y="798315"/>
            <a:ext cx="2203776" cy="5847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VACCINE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716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1B3AD3-A371-E248-9D6B-1822F1703D70}"/>
              </a:ext>
            </a:extLst>
          </p:cNvPr>
          <p:cNvSpPr/>
          <p:nvPr/>
        </p:nvSpPr>
        <p:spPr>
          <a:xfrm>
            <a:off x="1474470" y="1051560"/>
            <a:ext cx="8583930" cy="15696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Viral vector vaccines for COVID-19</a:t>
            </a:r>
          </a:p>
          <a:p>
            <a:r>
              <a:rPr lang="en-MY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University of Oxford/AstraZeneca vaccine uses this technology to protect against COVID-19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352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7FFF83-968B-A148-A1A7-421D7FFE95CC}"/>
              </a:ext>
            </a:extLst>
          </p:cNvPr>
          <p:cNvSpPr/>
          <p:nvPr/>
        </p:nvSpPr>
        <p:spPr>
          <a:xfrm>
            <a:off x="1040130" y="1005840"/>
            <a:ext cx="9704070" cy="267765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endParaRPr lang="en-MY" b="0" i="0" u="none" strike="noStrike" dirty="0">
              <a:solidFill>
                <a:srgbClr val="53575D"/>
              </a:solidFill>
              <a:effectLst/>
              <a:latin typeface="Open Sans"/>
            </a:endParaRPr>
          </a:p>
          <a:p>
            <a:r>
              <a:rPr lang="en-MY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Genetic vaccines for COVID-19</a:t>
            </a:r>
          </a:p>
          <a:p>
            <a:r>
              <a:rPr lang="en-MY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MY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Moderna</a:t>
            </a:r>
            <a:r>
              <a:rPr lang="en-MY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Pfizer/</a:t>
            </a:r>
            <a:r>
              <a:rPr lang="en-MY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BioNTech</a:t>
            </a:r>
            <a:r>
              <a:rPr lang="en-MY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COVID-19 vaccines use this type of technology to train the immune system.</a:t>
            </a:r>
          </a:p>
          <a:p>
            <a:endParaRPr lang="en-MY" b="0" i="0" u="none" strike="noStrike" dirty="0">
              <a:solidFill>
                <a:srgbClr val="53575D"/>
              </a:solidFill>
              <a:effectLst/>
              <a:latin typeface="Open Sans"/>
            </a:endParaRPr>
          </a:p>
          <a:p>
            <a:endParaRPr lang="en-MY" dirty="0"/>
          </a:p>
          <a:p>
            <a:endParaRPr lang="en-MY" b="0" i="0" u="none" strike="noStrike" dirty="0">
              <a:solidFill>
                <a:srgbClr val="53575D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02061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B3821-A708-DB49-AFA9-A90DB9423474}"/>
              </a:ext>
            </a:extLst>
          </p:cNvPr>
          <p:cNvSpPr/>
          <p:nvPr/>
        </p:nvSpPr>
        <p:spPr>
          <a:xfrm>
            <a:off x="662940" y="708660"/>
            <a:ext cx="10824210" cy="25545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Inactivated vaccines for COVID-19</a:t>
            </a:r>
          </a:p>
          <a:p>
            <a:r>
              <a:rPr lang="en-MY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type of vaccine contains the killed SARS-CoV-2 virus, which is recognised by the immune system to trigger a response without causing COVID-19 illness. This response builds immune memory, so your body can fight off SARS-CoV-2 in future.</a:t>
            </a:r>
          </a:p>
        </p:txBody>
      </p:sp>
    </p:spTree>
    <p:extLst>
      <p:ext uri="{BB962C8B-B14F-4D97-AF65-F5344CB8AC3E}">
        <p14:creationId xmlns:p14="http://schemas.microsoft.com/office/powerpoint/2010/main" val="14223955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4D8021-DDE1-9D4F-B389-D06056CACE2F}"/>
              </a:ext>
            </a:extLst>
          </p:cNvPr>
          <p:cNvSpPr/>
          <p:nvPr/>
        </p:nvSpPr>
        <p:spPr>
          <a:xfrm>
            <a:off x="752475" y="834390"/>
            <a:ext cx="10687050" cy="304698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Attenuated vaccines for COVID-19</a:t>
            </a:r>
          </a:p>
          <a:p>
            <a:r>
              <a:rPr lang="en-MY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type of vaccine contains the weakened SARS-CoV-2 virus, which is recognised by the immune system to trigger a response without causing COVID-19 illness. This response builds immune memory, so your body can fight off SARS-CoV-2 in future.</a:t>
            </a:r>
          </a:p>
        </p:txBody>
      </p:sp>
    </p:spTree>
    <p:extLst>
      <p:ext uri="{BB962C8B-B14F-4D97-AF65-F5344CB8AC3E}">
        <p14:creationId xmlns:p14="http://schemas.microsoft.com/office/powerpoint/2010/main" val="15004922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9FEA54-EC34-9A4A-A463-6D7472B6C4C6}"/>
              </a:ext>
            </a:extLst>
          </p:cNvPr>
          <p:cNvSpPr/>
          <p:nvPr/>
        </p:nvSpPr>
        <p:spPr>
          <a:xfrm>
            <a:off x="982980" y="640080"/>
            <a:ext cx="9955530" cy="25545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MY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 vaccines for COVID-19</a:t>
            </a:r>
          </a:p>
          <a:p>
            <a:r>
              <a:rPr lang="en-MY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type of vaccine contains proteins from the SARS-CoV-2 virus, which are recognised by the immune system to trigger a response. This response builds immune memory, so your body can fight off SARS-CoV-2 in future</a:t>
            </a:r>
          </a:p>
        </p:txBody>
      </p:sp>
    </p:spTree>
    <p:extLst>
      <p:ext uri="{BB962C8B-B14F-4D97-AF65-F5344CB8AC3E}">
        <p14:creationId xmlns:p14="http://schemas.microsoft.com/office/powerpoint/2010/main" val="14336405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VID-19 vaccine landscape (left) and platforms for SARS-CoV-2 vaccine development (right)">
            <a:extLst>
              <a:ext uri="{FF2B5EF4-FFF2-40B4-BE49-F238E27FC236}">
                <a16:creationId xmlns:a16="http://schemas.microsoft.com/office/drawing/2014/main" id="{EABAE1E7-C8B5-E244-B296-12C548DAE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87450"/>
            <a:ext cx="121793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1240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E626B14-D8FE-B243-BD60-B5572B0F7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r="-2" b="-2"/>
          <a:stretch/>
        </p:blipFill>
        <p:spPr bwMode="auto">
          <a:xfrm>
            <a:off x="2526030" y="630318"/>
            <a:ext cx="7086600" cy="5242244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1265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450D2E-23B4-DC4A-ABEF-306B1C34D141}"/>
              </a:ext>
            </a:extLst>
          </p:cNvPr>
          <p:cNvSpPr/>
          <p:nvPr/>
        </p:nvSpPr>
        <p:spPr>
          <a:xfrm>
            <a:off x="3345180" y="563523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en-MY" b="1" kern="0" dirty="0">
                <a:solidFill>
                  <a:srgbClr val="2F5496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All Types of COVID-19 Vaccines, How They Work, Animation.  2m</a:t>
            </a:r>
            <a:endParaRPr lang="en-MY" b="1" kern="0" dirty="0">
              <a:solidFill>
                <a:srgbClr val="2F5496"/>
              </a:solidFill>
              <a:latin typeface="Calibri Light" panose="020F030202020403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MY" sz="1400" b="1" u="sng" dirty="0">
                <a:solidFill>
                  <a:srgbClr val="0563C1"/>
                </a:solidFill>
                <a:latin typeface="TimesNewRomanPSMT"/>
                <a:ea typeface="Times New Roman" panose="02020603050405020304" pitchFamily="18" charset="0"/>
                <a:hlinkClick r:id="rId2"/>
              </a:rPr>
              <a:t>https://youtu.be/osRo-yz1VQ8</a:t>
            </a:r>
            <a:endParaRPr lang="en-MY" sz="1400" b="1" u="sng" dirty="0">
              <a:solidFill>
                <a:srgbClr val="0563C1"/>
              </a:solidFill>
              <a:latin typeface="TimesNewRomanPSMT"/>
              <a:ea typeface="Times New Roman" panose="02020603050405020304" pitchFamily="18" charset="0"/>
            </a:endParaRPr>
          </a:p>
          <a:p>
            <a:endParaRPr lang="en-MY" sz="1400" b="1" u="sng" dirty="0">
              <a:solidFill>
                <a:srgbClr val="0563C1"/>
              </a:solidFill>
              <a:effectLst/>
              <a:latin typeface="TimesNewRomanPSMT"/>
              <a:ea typeface="Times New Roman" panose="02020603050405020304" pitchFamily="18" charset="0"/>
            </a:endParaRPr>
          </a:p>
          <a:p>
            <a:endParaRPr lang="en-MY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430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9230A5-38E8-B54F-828B-D3BB109A313A}"/>
              </a:ext>
            </a:extLst>
          </p:cNvPr>
          <p:cNvSpPr/>
          <p:nvPr/>
        </p:nvSpPr>
        <p:spPr>
          <a:xfrm>
            <a:off x="732900" y="695444"/>
            <a:ext cx="9991453" cy="5847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r>
              <a:rPr lang="en-MY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COVID-19 BE  ELIMINATED OR ERADICATED?</a:t>
            </a:r>
            <a:endParaRPr lang="en-MY" sz="3200" b="0" i="0" u="none" strike="noStrike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16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C39EE9-60BE-0948-8A49-4BC1C41030FA}"/>
              </a:ext>
            </a:extLst>
          </p:cNvPr>
          <p:cNvSpPr/>
          <p:nvPr/>
        </p:nvSpPr>
        <p:spPr>
          <a:xfrm>
            <a:off x="421105" y="112295"/>
            <a:ext cx="11546306" cy="493981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MY" sz="28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History and background: </a:t>
            </a:r>
            <a:endParaRPr lang="en-MY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Novel coronavirus appeared in 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Wuhan, Hubei province, China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where a 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pneumonia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cases of unknown cause was detected in December 2019 considered as the cause of COVID-19. </a:t>
            </a:r>
          </a:p>
          <a:p>
            <a:pPr algn="just">
              <a:spcAft>
                <a:spcPts val="1200"/>
              </a:spcAft>
            </a:pP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January 7, 2020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the Chinese administration announced the name of the new form; Coronavirus-2 (SARS-CoV-2) that belongs to the </a:t>
            </a:r>
            <a:r>
              <a:rPr lang="en-MY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Coronaviridae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family.  </a:t>
            </a:r>
          </a:p>
          <a:p>
            <a:pPr algn="just">
              <a:spcAft>
                <a:spcPts val="1200"/>
              </a:spcAft>
            </a:pP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Patients infected with this virus suffer from potential damage to vital organs, such </a:t>
            </a:r>
            <a:r>
              <a:rPr lang="en-MY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as gastrointestinal, cardiac, renal, respiratory and nervous </a:t>
            </a:r>
            <a:r>
              <a:rPr lang="en-MY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systems…etc…</a:t>
            </a:r>
          </a:p>
        </p:txBody>
      </p:sp>
    </p:spTree>
    <p:extLst>
      <p:ext uri="{BB962C8B-B14F-4D97-AF65-F5344CB8AC3E}">
        <p14:creationId xmlns:p14="http://schemas.microsoft.com/office/powerpoint/2010/main" val="4570569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4CF78C6D-17AD-264A-93A0-57FCB76B9E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armacology - CORONAVIRUS (MADE EASY)" descr="Pharmacology - CORONAVIRUS (MADE EASY)">
            <a:hlinkClick r:id="" action="ppaction://media"/>
            <a:extLst>
              <a:ext uri="{FF2B5EF4-FFF2-40B4-BE49-F238E27FC236}">
                <a16:creationId xmlns:a16="http://schemas.microsoft.com/office/drawing/2014/main" id="{949FCF30-95F1-FE4A-A9F7-CF5F7A8DF4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3" name="Pharmacology - CORONAVIRUS (MADE EASY)" descr="Pharmacology - CORONAVIRUS (MADE EASY)">
            <a:hlinkClick r:id="" action="ppaction://media"/>
            <a:extLst>
              <a:ext uri="{FF2B5EF4-FFF2-40B4-BE49-F238E27FC236}">
                <a16:creationId xmlns:a16="http://schemas.microsoft.com/office/drawing/2014/main" id="{A76B571A-4854-BC4A-9E34-7E5B02963E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580914" cy="66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6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8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735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AA337F-934B-464B-ADC6-CDF663C87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11351"/>
              </p:ext>
            </p:extLst>
          </p:nvPr>
        </p:nvGraphicFramePr>
        <p:xfrm>
          <a:off x="91440" y="125730"/>
          <a:ext cx="11944349" cy="4584384"/>
        </p:xfrm>
        <a:graphic>
          <a:graphicData uri="http://schemas.openxmlformats.org/drawingml/2006/table">
            <a:tbl>
              <a:tblPr/>
              <a:tblGrid>
                <a:gridCol w="2146584">
                  <a:extLst>
                    <a:ext uri="{9D8B030D-6E8A-4147-A177-3AD203B41FA5}">
                      <a16:colId xmlns:a16="http://schemas.microsoft.com/office/drawing/2014/main" val="3277749218"/>
                    </a:ext>
                  </a:extLst>
                </a:gridCol>
                <a:gridCol w="1837890">
                  <a:extLst>
                    <a:ext uri="{9D8B030D-6E8A-4147-A177-3AD203B41FA5}">
                      <a16:colId xmlns:a16="http://schemas.microsoft.com/office/drawing/2014/main" val="2578737172"/>
                    </a:ext>
                  </a:extLst>
                </a:gridCol>
                <a:gridCol w="1765232">
                  <a:extLst>
                    <a:ext uri="{9D8B030D-6E8A-4147-A177-3AD203B41FA5}">
                      <a16:colId xmlns:a16="http://schemas.microsoft.com/office/drawing/2014/main" val="3235574990"/>
                    </a:ext>
                  </a:extLst>
                </a:gridCol>
                <a:gridCol w="1910856">
                  <a:extLst>
                    <a:ext uri="{9D8B030D-6E8A-4147-A177-3AD203B41FA5}">
                      <a16:colId xmlns:a16="http://schemas.microsoft.com/office/drawing/2014/main" val="1403917150"/>
                    </a:ext>
                  </a:extLst>
                </a:gridCol>
                <a:gridCol w="1862109">
                  <a:extLst>
                    <a:ext uri="{9D8B030D-6E8A-4147-A177-3AD203B41FA5}">
                      <a16:colId xmlns:a16="http://schemas.microsoft.com/office/drawing/2014/main" val="419835941"/>
                    </a:ext>
                  </a:extLst>
                </a:gridCol>
                <a:gridCol w="2421678">
                  <a:extLst>
                    <a:ext uri="{9D8B030D-6E8A-4147-A177-3AD203B41FA5}">
                      <a16:colId xmlns:a16="http://schemas.microsoft.com/office/drawing/2014/main" val="277470259"/>
                    </a:ext>
                  </a:extLst>
                </a:gridCol>
              </a:tblGrid>
              <a:tr h="1146096">
                <a:tc>
                  <a:txBody>
                    <a:bodyPr/>
                    <a:lstStyle/>
                    <a:p>
                      <a:pPr algn="l"/>
                      <a:r>
                        <a:rPr lang="en-MY" sz="3200" b="0" dirty="0">
                          <a:solidFill>
                            <a:srgbClr val="0070C0"/>
                          </a:solidFill>
                          <a:effectLst/>
                        </a:rPr>
                        <a:t>Country, Other</a:t>
                      </a:r>
                    </a:p>
                  </a:txBody>
                  <a:tcPr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3200" b="0" dirty="0">
                          <a:solidFill>
                            <a:srgbClr val="0070C0"/>
                          </a:solidFill>
                          <a:effectLst/>
                        </a:rPr>
                        <a:t>Total; Cases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3200" b="0">
                          <a:solidFill>
                            <a:srgbClr val="0070C0"/>
                          </a:solidFill>
                          <a:effectLst/>
                        </a:rPr>
                        <a:t>New; Cases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3200" b="0">
                          <a:solidFill>
                            <a:srgbClr val="0070C0"/>
                          </a:solidFill>
                          <a:effectLst/>
                        </a:rPr>
                        <a:t>Total; Deaths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3200" b="0">
                          <a:solidFill>
                            <a:srgbClr val="0070C0"/>
                          </a:solidFill>
                          <a:effectLst/>
                        </a:rPr>
                        <a:t>New; Deaths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3200" b="0">
                          <a:solidFill>
                            <a:srgbClr val="0070C0"/>
                          </a:solidFill>
                          <a:effectLst/>
                        </a:rPr>
                        <a:t>Total; Recovered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64414185"/>
                  </a:ext>
                </a:extLst>
              </a:tr>
              <a:tr h="1146096">
                <a:tc>
                  <a:txBody>
                    <a:bodyPr/>
                    <a:lstStyle/>
                    <a:p>
                      <a:pPr algn="l"/>
                      <a:r>
                        <a:rPr lang="en-MY" sz="3200" dirty="0">
                          <a:solidFill>
                            <a:srgbClr val="0070C0"/>
                          </a:solidFill>
                          <a:effectLst/>
                        </a:rPr>
                        <a:t>World</a:t>
                      </a:r>
                    </a:p>
                  </a:txBody>
                  <a:tcPr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400" b="1" dirty="0">
                          <a:solidFill>
                            <a:srgbClr val="0070C0"/>
                          </a:solidFill>
                          <a:effectLst/>
                        </a:rPr>
                        <a:t>152,025,280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800" dirty="0">
                          <a:solidFill>
                            <a:srgbClr val="0070C0"/>
                          </a:solidFill>
                          <a:effectLst/>
                        </a:rPr>
                        <a:t>  +26,087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800" b="1" dirty="0">
                          <a:solidFill>
                            <a:srgbClr val="0070C0"/>
                          </a:solidFill>
                          <a:effectLst/>
                        </a:rPr>
                        <a:t>3,193,937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800" dirty="0">
                          <a:solidFill>
                            <a:srgbClr val="0070C0"/>
                          </a:solidFill>
                          <a:effectLst/>
                        </a:rPr>
                        <a:t>+728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800">
                          <a:solidFill>
                            <a:srgbClr val="0070C0"/>
                          </a:solidFill>
                          <a:effectLst/>
                        </a:rPr>
                        <a:t>129,894,306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59887935"/>
                  </a:ext>
                </a:extLst>
              </a:tr>
              <a:tr h="1146096">
                <a:tc>
                  <a:txBody>
                    <a:bodyPr/>
                    <a:lstStyle/>
                    <a:p>
                      <a:pPr algn="l"/>
                      <a:r>
                        <a:rPr lang="en-MY" sz="3200">
                          <a:solidFill>
                            <a:srgbClr val="0070C0"/>
                          </a:solidFill>
                          <a:effectLst/>
                        </a:rPr>
                        <a:t>Europe</a:t>
                      </a:r>
                    </a:p>
                  </a:txBody>
                  <a:tcPr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800" dirty="0">
                          <a:solidFill>
                            <a:srgbClr val="0070C0"/>
                          </a:solidFill>
                          <a:effectLst/>
                        </a:rPr>
                        <a:t>44,588,82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800" dirty="0">
                          <a:solidFill>
                            <a:srgbClr val="0070C0"/>
                          </a:solidFill>
                          <a:effectLst/>
                        </a:rPr>
                        <a:t> +3,607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800" dirty="0">
                          <a:solidFill>
                            <a:srgbClr val="0070C0"/>
                          </a:solidFill>
                          <a:effectLst/>
                        </a:rPr>
                        <a:t>1,014,295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800" dirty="0">
                          <a:solidFill>
                            <a:srgbClr val="0070C0"/>
                          </a:solidFill>
                          <a:effectLst/>
                        </a:rPr>
                        <a:t>+45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800" dirty="0">
                          <a:solidFill>
                            <a:srgbClr val="0070C0"/>
                          </a:solidFill>
                          <a:effectLst/>
                        </a:rPr>
                        <a:t>39,371,409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104060357"/>
                  </a:ext>
                </a:extLst>
              </a:tr>
              <a:tr h="1146096">
                <a:tc>
                  <a:txBody>
                    <a:bodyPr/>
                    <a:lstStyle/>
                    <a:p>
                      <a:pPr algn="l"/>
                      <a:r>
                        <a:rPr lang="en-MY" sz="3200" dirty="0">
                          <a:solidFill>
                            <a:srgbClr val="0070C0"/>
                          </a:solidFill>
                          <a:effectLst/>
                        </a:rPr>
                        <a:t>Asia</a:t>
                      </a:r>
                    </a:p>
                  </a:txBody>
                  <a:tcPr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800">
                          <a:solidFill>
                            <a:srgbClr val="0070C0"/>
                          </a:solidFill>
                          <a:effectLst/>
                        </a:rPr>
                        <a:t>39,532,414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800">
                          <a:solidFill>
                            <a:srgbClr val="0070C0"/>
                          </a:solidFill>
                          <a:effectLst/>
                        </a:rPr>
                        <a:t>+17,397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800">
                          <a:solidFill>
                            <a:srgbClr val="0070C0"/>
                          </a:solidFill>
                          <a:effectLst/>
                        </a:rPr>
                        <a:t>520,960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800" dirty="0">
                          <a:solidFill>
                            <a:srgbClr val="0070C0"/>
                          </a:solidFill>
                          <a:effectLst/>
                        </a:rPr>
                        <a:t>+203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800" dirty="0">
                          <a:solidFill>
                            <a:srgbClr val="0070C0"/>
                          </a:solidFill>
                          <a:effectLst/>
                        </a:rPr>
                        <a:t>33,831,702</a:t>
                      </a:r>
                    </a:p>
                  </a:txBody>
                  <a:tcPr marL="19050" marR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20325386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9AE86B2-7EB2-F849-BEEC-80C757555CA4}"/>
              </a:ext>
            </a:extLst>
          </p:cNvPr>
          <p:cNvSpPr/>
          <p:nvPr/>
        </p:nvSpPr>
        <p:spPr>
          <a:xfrm>
            <a:off x="2704010" y="5165528"/>
            <a:ext cx="4767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3200" dirty="0">
                <a:solidFill>
                  <a:srgbClr val="0070C0"/>
                </a:solidFill>
              </a:rPr>
              <a:t>      WHO report on 2/5/21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6066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VID-19 Alkafel" id="{014C5AAC-A622-A741-896A-1745458EA91A}" vid="{FF4870C0-9BD4-2E40-8481-6F2EE3128A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12874</TotalTime>
  <Words>2471</Words>
  <Application>Microsoft Macintosh PowerPoint</Application>
  <PresentationFormat>Widescreen</PresentationFormat>
  <Paragraphs>280</Paragraphs>
  <Slides>82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2" baseType="lpstr">
      <vt:lpstr>Arial</vt:lpstr>
      <vt:lpstr>Calibri</vt:lpstr>
      <vt:lpstr>Calibri Light</vt:lpstr>
      <vt:lpstr>Georgia</vt:lpstr>
      <vt:lpstr>Open Sans</vt:lpstr>
      <vt:lpstr>Tahoma</vt:lpstr>
      <vt:lpstr>Times New Roman</vt:lpstr>
      <vt:lpstr>TimesNewRomanPSMT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Manar Falah Abass Salih</dc:creator>
  <cp:lastModifiedBy>Manar Falah Abass Salih</cp:lastModifiedBy>
  <cp:revision>160</cp:revision>
  <dcterms:created xsi:type="dcterms:W3CDTF">2021-04-24T05:41:24Z</dcterms:created>
  <dcterms:modified xsi:type="dcterms:W3CDTF">2021-05-05T04:43:11Z</dcterms:modified>
</cp:coreProperties>
</file>