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493E-A416-4559-81A9-A6AB6E209C4B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818F3-DC47-42C9-8282-D3CFF72B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101491"/>
            <a:ext cx="12192000" cy="65766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7050" y="862555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0801882" y="6210228"/>
            <a:ext cx="1390115" cy="46792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0" y="6210228"/>
            <a:ext cx="1095375" cy="46792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91399" y="6272195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CF235D-501E-4D8C-B0C7-A7FBEFFEF1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38" y="1873615"/>
            <a:ext cx="7739385" cy="119485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الرئيسي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3431DDF7-EDFA-4A9B-A10A-40DC5103B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838" y="3233563"/>
            <a:ext cx="7739385" cy="1844291"/>
          </a:xfrm>
          <a:prstGeom prst="rect">
            <a:avLst/>
          </a:prstGeom>
        </p:spPr>
        <p:txBody>
          <a:bodyPr anchor="ctr"/>
          <a:lstStyle>
            <a:lvl1pPr marL="0" indent="0" algn="ctr" rtl="0">
              <a:buNone/>
              <a:defRPr sz="4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الفرعي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CBB9745-F03D-416B-AFDB-7292F58346FF}"/>
              </a:ext>
            </a:extLst>
          </p:cNvPr>
          <p:cNvSpPr/>
          <p:nvPr userDrawn="1"/>
        </p:nvSpPr>
        <p:spPr>
          <a:xfrm rot="5400000">
            <a:off x="6233673" y="2299509"/>
            <a:ext cx="6583760" cy="21877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9550" y="6272195"/>
            <a:ext cx="5048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7" name="صورة 1">
            <a:extLst>
              <a:ext uri="{FF2B5EF4-FFF2-40B4-BE49-F238E27FC236}">
                <a16:creationId xmlns:a16="http://schemas.microsoft.com/office/drawing/2014/main" xmlns="" id="{B6D230B2-C001-416D-90D0-15E8322FCF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26" y="2050130"/>
            <a:ext cx="2075653" cy="21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0545806" y="6221161"/>
            <a:ext cx="1646192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-5019" y="6221603"/>
            <a:ext cx="105276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79;p5">
            <a:extLst>
              <a:ext uri="{FF2B5EF4-FFF2-40B4-BE49-F238E27FC236}">
                <a16:creationId xmlns:a16="http://schemas.microsoft.com/office/drawing/2014/main" xmlns="" id="{5668860F-19A7-4440-A20F-147FDD68D32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86305" y="1006453"/>
            <a:ext cx="11487217" cy="508078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76200" lvl="0" indent="0" algn="r" rtl="1">
              <a:spcBef>
                <a:spcPts val="600"/>
              </a:spcBef>
              <a:spcAft>
                <a:spcPts val="0"/>
              </a:spcAft>
              <a:buSzPts val="2400"/>
              <a:buNone/>
              <a:defRPr>
                <a:solidFill>
                  <a:srgbClr val="3F5378"/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r>
              <a:rPr lang="ar-IQ" b="1" dirty="0"/>
              <a:t>التفاصيل</a:t>
            </a:r>
            <a:endParaRPr lang="ar-SA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66B8A655-DD86-4892-BF52-16BCF5CF8635}"/>
              </a:ext>
            </a:extLst>
          </p:cNvPr>
          <p:cNvGrpSpPr/>
          <p:nvPr userDrawn="1"/>
        </p:nvGrpSpPr>
        <p:grpSpPr>
          <a:xfrm>
            <a:off x="5706933" y="6265210"/>
            <a:ext cx="2174908" cy="380661"/>
            <a:chOff x="3169389" y="4680483"/>
            <a:chExt cx="2174908" cy="38328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487DF495-839D-4469-A05A-62B06DF5E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43870" y="4680483"/>
              <a:ext cx="383285" cy="383285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FFAC5E4D-8A74-4B7A-BC54-8C3B3FDC97E6}"/>
                </a:ext>
              </a:extLst>
            </p:cNvPr>
            <p:cNvGrpSpPr/>
            <p:nvPr userDrawn="1"/>
          </p:nvGrpSpPr>
          <p:grpSpPr>
            <a:xfrm>
              <a:off x="3169389" y="4741323"/>
              <a:ext cx="2174908" cy="263413"/>
              <a:chOff x="6463381" y="4741323"/>
              <a:chExt cx="2174908" cy="26341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8400AE3C-6492-4126-84CA-9B14F862593C}"/>
                  </a:ext>
                </a:extLst>
              </p:cNvPr>
              <p:cNvSpPr txBox="1"/>
              <p:nvPr userDrawn="1"/>
            </p:nvSpPr>
            <p:spPr>
              <a:xfrm>
                <a:off x="6463381" y="4741323"/>
                <a:ext cx="2174908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Email :</a:t>
                </a:r>
                <a:r>
                  <a:rPr lang="en-US" sz="1100" dirty="0">
                    <a:solidFill>
                      <a:schemeClr val="bg1"/>
                    </a:solidFill>
                  </a:rPr>
                  <a:t>info@alkafeel.edu.iq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B158153-F695-4B33-8642-1A0EAFE058EB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09B456AB-22B2-4FA9-809A-639D9B5FCF70}"/>
              </a:ext>
            </a:extLst>
          </p:cNvPr>
          <p:cNvGrpSpPr/>
          <p:nvPr userDrawn="1"/>
        </p:nvGrpSpPr>
        <p:grpSpPr>
          <a:xfrm>
            <a:off x="7952325" y="6183529"/>
            <a:ext cx="2593481" cy="527788"/>
            <a:chOff x="2845992" y="3408302"/>
            <a:chExt cx="2593481" cy="52778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80EAE3E0-44D0-46B2-937B-EAEE4C7E46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03514" y="3408302"/>
              <a:ext cx="735959" cy="52778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354112FD-5A25-4014-B4FD-C7F661F6110A}"/>
                </a:ext>
              </a:extLst>
            </p:cNvPr>
            <p:cNvGrpSpPr/>
            <p:nvPr userDrawn="1"/>
          </p:nvGrpSpPr>
          <p:grpSpPr>
            <a:xfrm>
              <a:off x="2845992" y="3568276"/>
              <a:ext cx="2234843" cy="261610"/>
              <a:chOff x="6538000" y="4741322"/>
              <a:chExt cx="2234843" cy="263413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38EB65AC-D5FB-4AB4-8C39-80DBEDDEF7A8}"/>
                  </a:ext>
                </a:extLst>
              </p:cNvPr>
              <p:cNvSpPr txBox="1"/>
              <p:nvPr userDrawn="1"/>
            </p:nvSpPr>
            <p:spPr>
              <a:xfrm>
                <a:off x="6538000" y="4741322"/>
                <a:ext cx="2234843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Website :</a:t>
                </a:r>
                <a:r>
                  <a:rPr lang="en-US" sz="1100" dirty="0">
                    <a:solidFill>
                      <a:schemeClr val="bg1"/>
                    </a:solidFill>
                  </a:rPr>
                  <a:t>http://Alkafeel.edu.iq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3677BC36-AB45-4868-BDB7-56C8683913A3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sp>
        <p:nvSpPr>
          <p:cNvPr id="27" name="Arrow: Pentagon 26">
            <a:extLst>
              <a:ext uri="{FF2B5EF4-FFF2-40B4-BE49-F238E27FC236}">
                <a16:creationId xmlns:a16="http://schemas.microsoft.com/office/drawing/2014/main" xmlns="" id="{DB1419E4-4C95-4933-9088-533031767AEC}"/>
              </a:ext>
            </a:extLst>
          </p:cNvPr>
          <p:cNvSpPr/>
          <p:nvPr userDrawn="1"/>
        </p:nvSpPr>
        <p:spPr>
          <a:xfrm flipH="1">
            <a:off x="11020425" y="94392"/>
            <a:ext cx="1171574" cy="77909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Google Shape;78;p5">
            <a:extLst>
              <a:ext uri="{FF2B5EF4-FFF2-40B4-BE49-F238E27FC236}">
                <a16:creationId xmlns:a16="http://schemas.microsoft.com/office/drawing/2014/main" xmlns="" id="{D42B2945-53BD-4C9A-802F-AC330CBF3A7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315947" y="305901"/>
            <a:ext cx="9479505" cy="406736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 i="0" u="none" strike="noStrike" cap="none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+mn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ar-IQ" dirty="0"/>
              <a:t>العنوان</a:t>
            </a:r>
            <a:endParaRPr dirty="0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xmlns="" id="{CF8ACE1E-B011-4A84-8C6B-EC5A84BCC96C}"/>
              </a:ext>
            </a:extLst>
          </p:cNvPr>
          <p:cNvSpPr/>
          <p:nvPr userDrawn="1"/>
        </p:nvSpPr>
        <p:spPr>
          <a:xfrm rot="10800000" flipH="1">
            <a:off x="-896" y="108551"/>
            <a:ext cx="1258196" cy="76493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48B2958-B7A7-489A-B909-03A008329EB1}"/>
              </a:ext>
            </a:extLst>
          </p:cNvPr>
          <p:cNvSpPr/>
          <p:nvPr userDrawn="1"/>
        </p:nvSpPr>
        <p:spPr>
          <a:xfrm rot="5400000">
            <a:off x="8644259" y="3305240"/>
            <a:ext cx="6928704" cy="176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6C16464-CFF8-4E34-B354-25BDA408DB5C}"/>
              </a:ext>
            </a:extLst>
          </p:cNvPr>
          <p:cNvSpPr/>
          <p:nvPr userDrawn="1"/>
        </p:nvSpPr>
        <p:spPr>
          <a:xfrm rot="5400000">
            <a:off x="8517082" y="3308147"/>
            <a:ext cx="6928704" cy="17100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9737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6305" y="6267091"/>
            <a:ext cx="5756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صورة 1">
            <a:extLst>
              <a:ext uri="{FF2B5EF4-FFF2-40B4-BE49-F238E27FC236}">
                <a16:creationId xmlns:a16="http://schemas.microsoft.com/office/drawing/2014/main" xmlns="" id="{BF5E8E17-3DFA-41DB-B46D-F4A5C3C3D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2" y="98779"/>
            <a:ext cx="719257" cy="741451"/>
          </a:xfrm>
          <a:prstGeom prst="rect">
            <a:avLst/>
          </a:prstGeom>
        </p:spPr>
      </p:pic>
      <p:grpSp>
        <p:nvGrpSpPr>
          <p:cNvPr id="32" name="Google Shape;239;p16">
            <a:extLst>
              <a:ext uri="{FF2B5EF4-FFF2-40B4-BE49-F238E27FC236}">
                <a16:creationId xmlns:a16="http://schemas.microsoft.com/office/drawing/2014/main" xmlns="" id="{51093C29-0B93-4657-AED3-FDF929FB8F78}"/>
              </a:ext>
            </a:extLst>
          </p:cNvPr>
          <p:cNvGrpSpPr/>
          <p:nvPr userDrawn="1"/>
        </p:nvGrpSpPr>
        <p:grpSpPr>
          <a:xfrm>
            <a:off x="11356372" y="330672"/>
            <a:ext cx="374752" cy="288032"/>
            <a:chOff x="2594050" y="1631825"/>
            <a:chExt cx="439625" cy="43962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Google Shape;240;p16">
              <a:extLst>
                <a:ext uri="{FF2B5EF4-FFF2-40B4-BE49-F238E27FC236}">
                  <a16:creationId xmlns:a16="http://schemas.microsoft.com/office/drawing/2014/main" xmlns="" id="{D741DFC4-3093-494D-888D-CB021DB886F6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34" name="Google Shape;241;p16">
              <a:extLst>
                <a:ext uri="{FF2B5EF4-FFF2-40B4-BE49-F238E27FC236}">
                  <a16:creationId xmlns:a16="http://schemas.microsoft.com/office/drawing/2014/main" xmlns="" id="{67B83C70-8ECE-4716-943D-2F22333E5466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2" name="Google Shape;242;p16">
              <a:extLst>
                <a:ext uri="{FF2B5EF4-FFF2-40B4-BE49-F238E27FC236}">
                  <a16:creationId xmlns:a16="http://schemas.microsoft.com/office/drawing/2014/main" xmlns="" id="{78DD374C-E66A-42D5-A2FE-A69BE7181EC7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3" name="Google Shape;243;p16">
              <a:extLst>
                <a:ext uri="{FF2B5EF4-FFF2-40B4-BE49-F238E27FC236}">
                  <a16:creationId xmlns:a16="http://schemas.microsoft.com/office/drawing/2014/main" xmlns="" id="{C9117AA7-AA5F-4621-A3D9-FA22B13E47E5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99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8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quarter" idx="13"/>
          </p:nvPr>
        </p:nvSpPr>
        <p:spPr>
          <a:xfrm>
            <a:off x="509838" y="2960296"/>
            <a:ext cx="7739385" cy="1194854"/>
          </a:xfrm>
        </p:spPr>
        <p:txBody>
          <a:bodyPr/>
          <a:lstStyle/>
          <a:p>
            <a:pPr rtl="1"/>
            <a:r>
              <a:rPr lang="ar-IQ" sz="3600" b="1" dirty="0">
                <a:solidFill>
                  <a:srgbClr val="C00000"/>
                </a:solidFill>
              </a:rPr>
              <a:t>تقــــيم </a:t>
            </a:r>
          </a:p>
          <a:p>
            <a:pPr rtl="1"/>
            <a:r>
              <a:rPr lang="ar-IQ" sz="3600" b="1" dirty="0">
                <a:solidFill>
                  <a:srgbClr val="00B050"/>
                </a:solidFill>
              </a:rPr>
              <a:t>كلية القانون / جامعة </a:t>
            </a:r>
            <a:r>
              <a:rPr lang="ar-IQ" sz="3600" b="1" dirty="0" smtClean="0">
                <a:solidFill>
                  <a:srgbClr val="00B050"/>
                </a:solidFill>
              </a:rPr>
              <a:t>الكفيل</a:t>
            </a:r>
          </a:p>
          <a:p>
            <a:pPr rtl="1"/>
            <a:r>
              <a:rPr lang="ar-IQ" sz="3600" b="1" smtClean="0"/>
              <a:t>محاضر</a:t>
            </a:r>
            <a:r>
              <a:rPr lang="ar-IQ" sz="3600" b="1" smtClean="0"/>
              <a:t>ة </a:t>
            </a:r>
            <a:r>
              <a:rPr lang="ar-IQ" sz="3600" b="1" dirty="0" smtClean="0"/>
              <a:t>بعنوان</a:t>
            </a:r>
            <a:endParaRPr lang="ar-IQ" sz="3600" b="1" dirty="0"/>
          </a:p>
          <a:p>
            <a:pPr rtl="1"/>
            <a:r>
              <a:rPr lang="ar-SA" sz="4000" dirty="0">
                <a:solidFill>
                  <a:srgbClr val="FF0000"/>
                </a:solidFill>
                <a:cs typeface="PT Bold Heading" panose="02010400000000000000" pitchFamily="2" charset="-78"/>
              </a:rPr>
              <a:t>انتشار ظاهرة المخدرات </a:t>
            </a:r>
            <a:endParaRPr lang="ar-IQ" sz="4000" dirty="0" smtClean="0">
              <a:solidFill>
                <a:srgbClr val="FF0000"/>
              </a:solidFill>
              <a:cs typeface="PT Bold Heading" panose="02010400000000000000" pitchFamily="2" charset="-78"/>
            </a:endParaRPr>
          </a:p>
          <a:p>
            <a:pPr rtl="1"/>
            <a:r>
              <a:rPr lang="ar-SA" sz="4000" dirty="0" smtClean="0">
                <a:solidFill>
                  <a:srgbClr val="FF0000"/>
                </a:solidFill>
                <a:cs typeface="PT Bold Heading" panose="02010400000000000000" pitchFamily="2" charset="-78"/>
              </a:rPr>
              <a:t>الأسباب </a:t>
            </a:r>
            <a:r>
              <a:rPr lang="ar-SA" sz="4000" dirty="0">
                <a:solidFill>
                  <a:srgbClr val="FF0000"/>
                </a:solidFill>
                <a:cs typeface="PT Bold Heading" panose="02010400000000000000" pitchFamily="2" charset="-78"/>
              </a:rPr>
              <a:t>والمعالجات من منظور </a:t>
            </a:r>
            <a:r>
              <a:rPr lang="ar-SA" sz="4000" dirty="0" smtClean="0">
                <a:solidFill>
                  <a:srgbClr val="FF0000"/>
                </a:solidFill>
                <a:cs typeface="PT Bold Heading" panose="02010400000000000000" pitchFamily="2" charset="-78"/>
              </a:rPr>
              <a:t>إسلامي</a:t>
            </a:r>
            <a:endParaRPr lang="ar-IQ" sz="4000" dirty="0" smtClean="0">
              <a:solidFill>
                <a:srgbClr val="FF0000"/>
              </a:solidFill>
              <a:cs typeface="PT Bold Heading" panose="02010400000000000000" pitchFamily="2" charset="-78"/>
            </a:endParaRPr>
          </a:p>
          <a:p>
            <a:pPr rtl="1"/>
            <a:r>
              <a:rPr lang="ar-IQ" sz="4400" b="1" dirty="0" smtClean="0">
                <a:solidFill>
                  <a:srgbClr val="00B050"/>
                </a:solidFill>
              </a:rPr>
              <a:t>أ. م</a:t>
            </a:r>
            <a:r>
              <a:rPr lang="ar-IQ" sz="4400" b="1" dirty="0">
                <a:solidFill>
                  <a:srgbClr val="00B050"/>
                </a:solidFill>
              </a:rPr>
              <a:t>. </a:t>
            </a:r>
            <a:r>
              <a:rPr lang="ar-IQ" sz="4400" b="1" dirty="0" smtClean="0">
                <a:solidFill>
                  <a:srgbClr val="00B050"/>
                </a:solidFill>
              </a:rPr>
              <a:t>د. محسن كامل غضبان الخزاعي</a:t>
            </a:r>
            <a:endParaRPr lang="ar-IQ" sz="4400" b="1" dirty="0">
              <a:solidFill>
                <a:srgbClr val="00B050"/>
              </a:solidFill>
            </a:endParaRPr>
          </a:p>
          <a:p>
            <a:pPr rtl="1"/>
            <a:r>
              <a:rPr lang="ar-IQ" sz="3600" b="1" dirty="0" smtClean="0">
                <a:solidFill>
                  <a:srgbClr val="C00000"/>
                </a:solidFill>
              </a:rPr>
              <a:t>الأربعاء 2021/6/2             </a:t>
            </a:r>
            <a:r>
              <a:rPr lang="ar-IQ" sz="3600" b="1" dirty="0">
                <a:solidFill>
                  <a:srgbClr val="C00000"/>
                </a:solidFill>
              </a:rPr>
              <a:t>الساعة 10 صباحاً</a:t>
            </a:r>
          </a:p>
          <a:p>
            <a:pPr rtl="1"/>
            <a:r>
              <a:rPr lang="ar-IQ" sz="3600" b="1" dirty="0">
                <a:solidFill>
                  <a:srgbClr val="002060"/>
                </a:solidFill>
              </a:rPr>
              <a:t>على قاعة كلية </a:t>
            </a:r>
            <a:r>
              <a:rPr lang="ar-IQ" sz="3600" b="1" dirty="0" smtClean="0">
                <a:solidFill>
                  <a:srgbClr val="002060"/>
                </a:solidFill>
              </a:rPr>
              <a:t>القانون</a:t>
            </a:r>
            <a:endParaRPr lang="ar-IQ" sz="3600" b="1" dirty="0">
              <a:solidFill>
                <a:srgbClr val="00206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sz="8800" dirty="0">
                <a:solidFill>
                  <a:srgbClr val="FF0000"/>
                </a:solidFill>
              </a:rPr>
              <a:t>المخدرات:</a:t>
            </a:r>
            <a:endParaRPr lang="en-US" sz="8800" dirty="0">
              <a:solidFill>
                <a:srgbClr val="FF0000"/>
              </a:solidFill>
            </a:endParaRPr>
          </a:p>
          <a:p>
            <a:pPr algn="just"/>
            <a:r>
              <a:rPr lang="ar-IQ" dirty="0" smtClean="0"/>
              <a:t>	</a:t>
            </a:r>
            <a:r>
              <a:rPr lang="ar-SA" sz="4000" dirty="0" smtClean="0">
                <a:solidFill>
                  <a:schemeClr val="accent5">
                    <a:lumMod val="75000"/>
                  </a:schemeClr>
                </a:solidFill>
              </a:rPr>
              <a:t>هي </a:t>
            </a:r>
            <a:r>
              <a:rPr lang="ar-SA" sz="4000" dirty="0">
                <a:solidFill>
                  <a:schemeClr val="accent5">
                    <a:lumMod val="75000"/>
                  </a:schemeClr>
                </a:solidFill>
              </a:rPr>
              <a:t>كلُ ما يؤثرُ على العقلِ فتخرجه عن طبيعته المميزة المدركة الحاكمة العاقلة، ويترتب على </a:t>
            </a:r>
            <a:r>
              <a:rPr lang="ar-SA" sz="4000" dirty="0" smtClean="0">
                <a:solidFill>
                  <a:schemeClr val="accent5">
                    <a:lumMod val="75000"/>
                  </a:schemeClr>
                </a:solidFill>
              </a:rPr>
              <a:t>ال</a:t>
            </a:r>
            <a:r>
              <a:rPr lang="ar-IQ" sz="4000" dirty="0" smtClean="0">
                <a:solidFill>
                  <a:schemeClr val="accent5">
                    <a:lumMod val="75000"/>
                  </a:schemeClr>
                </a:solidFill>
              </a:rPr>
              <a:t>ا</a:t>
            </a:r>
            <a:r>
              <a:rPr lang="ar-SA" sz="4000" dirty="0" err="1" smtClean="0">
                <a:solidFill>
                  <a:schemeClr val="accent5">
                    <a:lumMod val="75000"/>
                  </a:schemeClr>
                </a:solidFill>
              </a:rPr>
              <a:t>ستمرار</a:t>
            </a:r>
            <a:r>
              <a:rPr lang="ar-IQ" sz="4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SA" sz="4000" dirty="0" smtClean="0">
                <a:solidFill>
                  <a:schemeClr val="accent5">
                    <a:lumMod val="75000"/>
                  </a:schemeClr>
                </a:solidFill>
              </a:rPr>
              <a:t>في </a:t>
            </a:r>
            <a:r>
              <a:rPr lang="ar-SA" sz="4000" dirty="0">
                <a:solidFill>
                  <a:schemeClr val="accent5">
                    <a:lumMod val="75000"/>
                  </a:schemeClr>
                </a:solidFill>
              </a:rPr>
              <a:t>تعاطيها الإدمان فيصبحُ الشخص أسيراً لها. في تعريفٍ آخر تعرف بأنها المواد التي تخدر الإنسان، وتفقد وعيه، وتغيبه عن إدراكه.</a:t>
            </a: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1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sz="4800" b="1" dirty="0"/>
              <a:t>التعريف العلمي </a:t>
            </a:r>
            <a:r>
              <a:rPr lang="ar-SA" sz="4800" b="1" dirty="0" smtClean="0"/>
              <a:t>للمخدرات</a:t>
            </a:r>
            <a:r>
              <a:rPr lang="ar-IQ" sz="4800" b="1" dirty="0" smtClean="0"/>
              <a:t>:</a:t>
            </a:r>
            <a:endParaRPr lang="en-US" sz="4800" dirty="0"/>
          </a:p>
          <a:p>
            <a:pPr algn="just"/>
            <a:r>
              <a:rPr lang="ar-SA" sz="4800" dirty="0"/>
              <a:t>المخدر هو مادة كيمائية تسبب النعاس والنوم أو غياب الوعي المصحوب بتسكين الألم، وهي ترجمة </a:t>
            </a:r>
            <a:r>
              <a:rPr lang="ar-SA" sz="4800" dirty="0" smtClean="0"/>
              <a:t>لكلمة</a:t>
            </a:r>
            <a:r>
              <a:rPr lang="en-US" sz="4800" dirty="0" smtClean="0"/>
              <a:t> Narcotic</a:t>
            </a:r>
            <a:r>
              <a:rPr lang="en-US" sz="4800" dirty="0"/>
              <a:t>) </a:t>
            </a:r>
            <a:r>
              <a:rPr lang="ar-IQ" sz="4800" dirty="0" smtClean="0"/>
              <a:t>) </a:t>
            </a:r>
            <a:r>
              <a:rPr lang="ar-SA" sz="4800" dirty="0" smtClean="0"/>
              <a:t>التي </a:t>
            </a:r>
            <a:r>
              <a:rPr lang="ar-SA" sz="4800" dirty="0"/>
              <a:t>تعني يخدر أو يجعله مخدراً</a:t>
            </a:r>
            <a:r>
              <a:rPr lang="en-US" sz="4800" dirty="0"/>
              <a:t>.</a:t>
            </a: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ar-SA" sz="4000" b="1" dirty="0">
                <a:solidFill>
                  <a:srgbClr val="C00000"/>
                </a:solidFill>
              </a:rPr>
              <a:t>التعريف القانوني للمخدرات</a:t>
            </a:r>
            <a:r>
              <a:rPr lang="en-US" sz="4000" b="1" dirty="0">
                <a:solidFill>
                  <a:srgbClr val="C00000"/>
                </a:solidFill>
              </a:rPr>
              <a:t>:</a:t>
            </a:r>
            <a:endParaRPr lang="en-US" sz="4000" dirty="0">
              <a:solidFill>
                <a:srgbClr val="C00000"/>
              </a:solidFill>
            </a:endParaRPr>
          </a:p>
          <a:p>
            <a:pPr algn="just"/>
            <a:r>
              <a:rPr lang="ar-SA" sz="4000" dirty="0">
                <a:solidFill>
                  <a:srgbClr val="C00000"/>
                </a:solidFill>
              </a:rPr>
              <a:t>يطلق لفظ المخدرات قانوناً على مجموعة من المواد التي تسبب الإدمان وتسمم الجهاز العصبي، ويحظر تداولها أو زراعتها، أو صنفها إلا لأغراض يحددها القانون </a:t>
            </a:r>
            <a:r>
              <a:rPr lang="ar-SA" sz="4000" dirty="0" smtClean="0">
                <a:solidFill>
                  <a:srgbClr val="C00000"/>
                </a:solidFill>
              </a:rPr>
              <a:t>ولا</a:t>
            </a:r>
            <a:r>
              <a:rPr lang="ar-IQ" sz="4000" smtClean="0">
                <a:solidFill>
                  <a:srgbClr val="C00000"/>
                </a:solidFill>
              </a:rPr>
              <a:t> </a:t>
            </a:r>
            <a:r>
              <a:rPr lang="ar-SA" sz="4000" smtClean="0">
                <a:solidFill>
                  <a:srgbClr val="C00000"/>
                </a:solidFill>
              </a:rPr>
              <a:t>تستعمل </a:t>
            </a:r>
            <a:r>
              <a:rPr lang="ar-SA" sz="4000" dirty="0">
                <a:solidFill>
                  <a:srgbClr val="C00000"/>
                </a:solidFill>
              </a:rPr>
              <a:t>إلا بواسطةِ من يرخص له ذلك.</a:t>
            </a:r>
            <a:endParaRPr lang="en-US" sz="4000" dirty="0">
              <a:solidFill>
                <a:srgbClr val="C00000"/>
              </a:solidFill>
            </a:endParaRPr>
          </a:p>
          <a:p>
            <a:pPr algn="just"/>
            <a:r>
              <a:rPr lang="ar-SA" sz="4000" b="1" dirty="0">
                <a:solidFill>
                  <a:srgbClr val="C00000"/>
                </a:solidFill>
              </a:rPr>
              <a:t>التعريف الإجرائي للمخدرات</a:t>
            </a:r>
            <a:r>
              <a:rPr lang="en-US" sz="4000" b="1" dirty="0">
                <a:solidFill>
                  <a:srgbClr val="C00000"/>
                </a:solidFill>
              </a:rPr>
              <a:t>:</a:t>
            </a:r>
            <a:endParaRPr lang="en-US" sz="4000" dirty="0">
              <a:solidFill>
                <a:srgbClr val="C00000"/>
              </a:solidFill>
            </a:endParaRPr>
          </a:p>
          <a:p>
            <a:pPr algn="just"/>
            <a:r>
              <a:rPr lang="ar-SA" sz="4000" dirty="0">
                <a:solidFill>
                  <a:srgbClr val="C00000"/>
                </a:solidFill>
              </a:rPr>
              <a:t>هو مخدر الهيرويين الذي يؤثر بدخوله جسم الإنسان على وظيفةٍ أو أكثر من وظائفه بشكلٍ سلبي، فضلاً عما يحدثه من خللٍ في كيمياء الجسم.</a:t>
            </a:r>
            <a:endParaRPr lang="en-US" sz="40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ar-IQ" sz="7200" dirty="0" smtClean="0">
                <a:solidFill>
                  <a:srgbClr val="FF0000"/>
                </a:solidFill>
              </a:rPr>
              <a:t>أسباب تعاطي المخدرات: </a:t>
            </a:r>
          </a:p>
          <a:p>
            <a:pPr lvl="0" algn="just"/>
            <a:r>
              <a:rPr lang="ar-IQ" sz="3200" dirty="0">
                <a:solidFill>
                  <a:srgbClr val="00B0F0"/>
                </a:solidFill>
              </a:rPr>
              <a:t>1. </a:t>
            </a:r>
            <a:r>
              <a:rPr lang="ar-SA" sz="3200" dirty="0">
                <a:solidFill>
                  <a:srgbClr val="00B0F0"/>
                </a:solidFill>
              </a:rPr>
              <a:t>الحصول على اللذة أو </a:t>
            </a:r>
            <a:r>
              <a:rPr lang="ar-SA" sz="3200" dirty="0" smtClean="0">
                <a:solidFill>
                  <a:srgbClr val="00B0F0"/>
                </a:solidFill>
              </a:rPr>
              <a:t>السرور</a:t>
            </a:r>
            <a:r>
              <a:rPr lang="ar-IQ" sz="3200" dirty="0" smtClean="0">
                <a:solidFill>
                  <a:srgbClr val="00B0F0"/>
                </a:solidFill>
              </a:rPr>
              <a:t>.</a:t>
            </a:r>
            <a:endParaRPr lang="en-US" sz="3200" dirty="0">
              <a:solidFill>
                <a:srgbClr val="00B0F0"/>
              </a:solidFill>
            </a:endParaRPr>
          </a:p>
          <a:p>
            <a:pPr lvl="0" algn="just"/>
            <a:r>
              <a:rPr lang="ar-IQ" sz="3200" dirty="0" smtClean="0">
                <a:solidFill>
                  <a:srgbClr val="00B0F0"/>
                </a:solidFill>
              </a:rPr>
              <a:t>2. </a:t>
            </a:r>
            <a:r>
              <a:rPr lang="ar-SA" sz="3200" dirty="0" smtClean="0">
                <a:solidFill>
                  <a:srgbClr val="00B0F0"/>
                </a:solidFill>
              </a:rPr>
              <a:t>الظروف </a:t>
            </a:r>
            <a:r>
              <a:rPr lang="ar-SA" sz="3200" dirty="0">
                <a:solidFill>
                  <a:srgbClr val="00B0F0"/>
                </a:solidFill>
              </a:rPr>
              <a:t>الاجتماعية والأسرية غير </a:t>
            </a:r>
            <a:r>
              <a:rPr lang="ar-SA" sz="3200" dirty="0" smtClean="0">
                <a:solidFill>
                  <a:srgbClr val="00B0F0"/>
                </a:solidFill>
              </a:rPr>
              <a:t>المناسبة</a:t>
            </a:r>
            <a:r>
              <a:rPr lang="ar-IQ" sz="3200" dirty="0" smtClean="0">
                <a:solidFill>
                  <a:srgbClr val="00B0F0"/>
                </a:solidFill>
              </a:rPr>
              <a:t>.</a:t>
            </a:r>
            <a:endParaRPr lang="en-US" sz="3200" dirty="0">
              <a:solidFill>
                <a:srgbClr val="00B0F0"/>
              </a:solidFill>
            </a:endParaRPr>
          </a:p>
          <a:p>
            <a:pPr lvl="0" algn="just"/>
            <a:r>
              <a:rPr lang="ar-IQ" sz="3200" dirty="0" smtClean="0">
                <a:solidFill>
                  <a:srgbClr val="00B0F0"/>
                </a:solidFill>
              </a:rPr>
              <a:t>3. </a:t>
            </a:r>
            <a:r>
              <a:rPr lang="ar-SA" sz="3200" dirty="0" smtClean="0">
                <a:solidFill>
                  <a:srgbClr val="00B0F0"/>
                </a:solidFill>
              </a:rPr>
              <a:t>الهروب </a:t>
            </a:r>
            <a:r>
              <a:rPr lang="ar-SA" sz="3200" dirty="0">
                <a:solidFill>
                  <a:srgbClr val="00B0F0"/>
                </a:solidFill>
              </a:rPr>
              <a:t>من بعض ضغوط الحياة </a:t>
            </a:r>
            <a:r>
              <a:rPr lang="ar-SA" sz="3200" dirty="0" smtClean="0">
                <a:solidFill>
                  <a:srgbClr val="00B0F0"/>
                </a:solidFill>
              </a:rPr>
              <a:t>ومشاقها</a:t>
            </a:r>
            <a:r>
              <a:rPr lang="ar-IQ" sz="3200" dirty="0" smtClean="0">
                <a:solidFill>
                  <a:srgbClr val="00B0F0"/>
                </a:solidFill>
              </a:rPr>
              <a:t>.</a:t>
            </a:r>
          </a:p>
          <a:p>
            <a:pPr lvl="0" algn="just"/>
            <a:r>
              <a:rPr lang="ar-IQ" sz="3200" dirty="0" smtClean="0">
                <a:solidFill>
                  <a:srgbClr val="00B0F0"/>
                </a:solidFill>
              </a:rPr>
              <a:t>4. </a:t>
            </a:r>
            <a:r>
              <a:rPr lang="ar-SA" sz="3200" dirty="0" smtClean="0">
                <a:solidFill>
                  <a:srgbClr val="00B0F0"/>
                </a:solidFill>
              </a:rPr>
              <a:t>نبذ </a:t>
            </a:r>
            <a:r>
              <a:rPr lang="ar-SA" sz="3200" dirty="0" err="1">
                <a:solidFill>
                  <a:srgbClr val="00B0F0"/>
                </a:solidFill>
              </a:rPr>
              <a:t>الآبوين</a:t>
            </a:r>
            <a:r>
              <a:rPr lang="ar-SA" sz="3200" dirty="0">
                <a:solidFill>
                  <a:srgbClr val="00B0F0"/>
                </a:solidFill>
              </a:rPr>
              <a:t> للطفل أو المراهق وتهربّ الأب من </a:t>
            </a:r>
            <a:r>
              <a:rPr lang="ar-SA" sz="3200" dirty="0" smtClean="0">
                <a:solidFill>
                  <a:srgbClr val="00B0F0"/>
                </a:solidFill>
              </a:rPr>
              <a:t>مسؤولياته، </a:t>
            </a:r>
            <a:r>
              <a:rPr lang="ar-SA" sz="3200" dirty="0">
                <a:solidFill>
                  <a:srgbClr val="00B0F0"/>
                </a:solidFill>
              </a:rPr>
              <a:t>وحدوث صراعات مستمرة بينهما أمام </a:t>
            </a:r>
            <a:r>
              <a:rPr lang="ar-SA" sz="3200" dirty="0" smtClean="0">
                <a:solidFill>
                  <a:srgbClr val="00B0F0"/>
                </a:solidFill>
              </a:rPr>
              <a:t>الأطفال</a:t>
            </a:r>
            <a:r>
              <a:rPr lang="ar-IQ" sz="3200" dirty="0" smtClean="0">
                <a:solidFill>
                  <a:srgbClr val="00B0F0"/>
                </a:solidFill>
              </a:rPr>
              <a:t>.</a:t>
            </a:r>
            <a:endParaRPr lang="en-US" sz="3200" dirty="0">
              <a:solidFill>
                <a:srgbClr val="00B0F0"/>
              </a:solidFill>
            </a:endParaRPr>
          </a:p>
          <a:p>
            <a:pPr lvl="0" algn="just"/>
            <a:r>
              <a:rPr lang="ar-IQ" sz="3200" dirty="0" smtClean="0">
                <a:solidFill>
                  <a:srgbClr val="00B0F0"/>
                </a:solidFill>
              </a:rPr>
              <a:t>5. </a:t>
            </a:r>
            <a:r>
              <a:rPr lang="ar-SA" sz="3200" dirty="0" smtClean="0">
                <a:solidFill>
                  <a:srgbClr val="00B0F0"/>
                </a:solidFill>
              </a:rPr>
              <a:t>انخفاض </a:t>
            </a:r>
            <a:r>
              <a:rPr lang="ar-SA" sz="3200" dirty="0">
                <a:solidFill>
                  <a:srgbClr val="00B0F0"/>
                </a:solidFill>
              </a:rPr>
              <a:t>الوازع الديني لدى </a:t>
            </a:r>
            <a:r>
              <a:rPr lang="ar-SA" sz="3200" dirty="0" smtClean="0">
                <a:solidFill>
                  <a:srgbClr val="00B0F0"/>
                </a:solidFill>
              </a:rPr>
              <a:t>الفرد</a:t>
            </a:r>
            <a:r>
              <a:rPr lang="ar-IQ" sz="3200" dirty="0">
                <a:solidFill>
                  <a:srgbClr val="00B0F0"/>
                </a:solidFill>
              </a:rPr>
              <a:t>.</a:t>
            </a:r>
            <a:endParaRPr lang="ar-IQ" sz="3200" dirty="0" smtClean="0">
              <a:solidFill>
                <a:srgbClr val="00B0F0"/>
              </a:solidFill>
            </a:endParaRPr>
          </a:p>
          <a:p>
            <a:pPr lvl="0" algn="just"/>
            <a:r>
              <a:rPr lang="ar-IQ" sz="3200" dirty="0" smtClean="0">
                <a:solidFill>
                  <a:srgbClr val="00B0F0"/>
                </a:solidFill>
              </a:rPr>
              <a:t>6. </a:t>
            </a:r>
            <a:r>
              <a:rPr lang="ar-SA" sz="3200" dirty="0" smtClean="0">
                <a:solidFill>
                  <a:srgbClr val="00B0F0"/>
                </a:solidFill>
              </a:rPr>
              <a:t>التعامل </a:t>
            </a:r>
            <a:r>
              <a:rPr lang="ar-SA" sz="3200" dirty="0">
                <a:solidFill>
                  <a:srgbClr val="00B0F0"/>
                </a:solidFill>
              </a:rPr>
              <a:t>السيئ من جانبِ بعض وسائل الإعلام مع موضوع المخدرات وتعاطيها حيثُ تترك الفرصة لغير المتخصصين للكلام عنها بشكل غير علمي</a:t>
            </a:r>
            <a:r>
              <a:rPr lang="en-US" sz="3200" dirty="0">
                <a:solidFill>
                  <a:srgbClr val="00B0F0"/>
                </a:solidFill>
              </a:rPr>
              <a:t>.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sz="6000" dirty="0" smtClean="0">
                <a:solidFill>
                  <a:srgbClr val="00B0F0"/>
                </a:solidFill>
              </a:rPr>
              <a:t>العلاجات الوقائية:</a:t>
            </a:r>
          </a:p>
          <a:p>
            <a:pPr marL="590550" indent="-514350" algn="just">
              <a:buAutoNum type="arabicPeriod"/>
            </a:pPr>
            <a:r>
              <a:rPr lang="ar-IQ" sz="5400" dirty="0" smtClean="0">
                <a:solidFill>
                  <a:srgbClr val="FF0000"/>
                </a:solidFill>
              </a:rPr>
              <a:t>التوعية </a:t>
            </a:r>
            <a:r>
              <a:rPr lang="ar-IQ" sz="5400" dirty="0">
                <a:solidFill>
                  <a:srgbClr val="FF0000"/>
                </a:solidFill>
              </a:rPr>
              <a:t>بالأضرار الخطيرة المدمرة للأفراد والأسر </a:t>
            </a:r>
            <a:r>
              <a:rPr lang="ar-IQ" sz="5400" dirty="0" smtClean="0">
                <a:solidFill>
                  <a:srgbClr val="FF0000"/>
                </a:solidFill>
              </a:rPr>
              <a:t>والمجتمعات.</a:t>
            </a:r>
          </a:p>
          <a:p>
            <a:pPr marL="590550" indent="-514350" algn="just">
              <a:buAutoNum type="arabicPeriod"/>
            </a:pPr>
            <a:r>
              <a:rPr lang="ar-IQ" sz="5400" dirty="0">
                <a:solidFill>
                  <a:srgbClr val="FF0000"/>
                </a:solidFill>
              </a:rPr>
              <a:t>زيادة </a:t>
            </a:r>
            <a:r>
              <a:rPr lang="ar-IQ" sz="5400" dirty="0" err="1">
                <a:solidFill>
                  <a:srgbClr val="FF0000"/>
                </a:solidFill>
              </a:rPr>
              <a:t>الإهتمام</a:t>
            </a:r>
            <a:r>
              <a:rPr lang="ar-IQ" sz="5400" dirty="0">
                <a:solidFill>
                  <a:srgbClr val="FF0000"/>
                </a:solidFill>
              </a:rPr>
              <a:t> ببرامج التوعية، الثقافية </a:t>
            </a:r>
            <a:r>
              <a:rPr lang="ar-IQ" sz="5400" dirty="0" smtClean="0">
                <a:solidFill>
                  <a:srgbClr val="FF0000"/>
                </a:solidFill>
              </a:rPr>
              <a:t>والدينية.</a:t>
            </a:r>
          </a:p>
          <a:p>
            <a:pPr marL="590550" indent="-514350" algn="just">
              <a:buAutoNum type="arabicPeriod"/>
            </a:pPr>
            <a:r>
              <a:rPr lang="ar-IQ" sz="5400" dirty="0" smtClean="0">
                <a:solidFill>
                  <a:srgbClr val="FF0000"/>
                </a:solidFill>
              </a:rPr>
              <a:t>تجنب الشجارات والمشاحنات داخل الأسرة.</a:t>
            </a:r>
          </a:p>
          <a:p>
            <a:pPr marL="590550" indent="-514350" algn="just">
              <a:buAutoNum type="arabicPeriod"/>
            </a:pPr>
            <a:r>
              <a:rPr lang="ar-IQ" sz="5400" dirty="0" smtClean="0">
                <a:solidFill>
                  <a:srgbClr val="FF0000"/>
                </a:solidFill>
              </a:rPr>
              <a:t>تفعيل الوازع الديني.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5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IQ" sz="6600" dirty="0" smtClean="0"/>
              <a:t>شكرا لحسن إصغائكم</a:t>
            </a:r>
            <a:endParaRPr lang="en-US" sz="66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263</Words>
  <Application>Microsoft Office PowerPoint</Application>
  <PresentationFormat>ملء الشاشة</PresentationFormat>
  <Paragraphs>43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PT Bold Heading</vt:lpstr>
      <vt:lpstr>Segoe UI Black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zahraa alkhawaja</dc:creator>
  <cp:lastModifiedBy>AL-AWWAL</cp:lastModifiedBy>
  <cp:revision>47</cp:revision>
  <dcterms:created xsi:type="dcterms:W3CDTF">2020-11-01T11:03:41Z</dcterms:created>
  <dcterms:modified xsi:type="dcterms:W3CDTF">2021-06-02T09:32:47Z</dcterms:modified>
</cp:coreProperties>
</file>