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36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28/10/1442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28/10/1442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28/10/1442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28/10/1442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28/10/1442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28/10/1442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28/10/1442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28/10/1442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28/10/1442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28/10/1442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28/10/1442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28/10/1442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670943"/>
            <a:ext cx="7772400" cy="1470025"/>
          </a:xfrm>
        </p:spPr>
        <p:txBody>
          <a:bodyPr>
            <a:normAutofit fontScale="90000"/>
          </a:bodyPr>
          <a:lstStyle/>
          <a:p>
            <a:r>
              <a:rPr lang="ar-IQ" sz="3600" b="1" dirty="0">
                <a:solidFill>
                  <a:srgbClr val="C00000"/>
                </a:solidFill>
              </a:rPr>
              <a:t>تقــــيم </a:t>
            </a:r>
            <a:br>
              <a:rPr lang="ar-IQ" sz="3600" b="1" dirty="0">
                <a:solidFill>
                  <a:srgbClr val="C00000"/>
                </a:solidFill>
              </a:rPr>
            </a:br>
            <a:r>
              <a:rPr lang="ar-IQ" sz="3600" b="1" dirty="0">
                <a:solidFill>
                  <a:srgbClr val="00B050"/>
                </a:solidFill>
              </a:rPr>
              <a:t>كلية القانون / جامعة الكفيل</a:t>
            </a:r>
            <a:br>
              <a:rPr lang="ar-IQ" sz="3600" b="1" dirty="0">
                <a:solidFill>
                  <a:srgbClr val="00B050"/>
                </a:solidFill>
              </a:rPr>
            </a:br>
            <a:r>
              <a:rPr lang="ar-IQ" sz="3600" b="1" dirty="0" smtClean="0"/>
              <a:t>ندوة بعنوان</a:t>
            </a:r>
            <a:br>
              <a:rPr lang="ar-IQ" sz="3600" b="1" dirty="0" smtClean="0"/>
            </a:br>
            <a:r>
              <a:rPr lang="ar-IQ" sz="5400" b="1" dirty="0"/>
              <a:t/>
            </a:r>
            <a:br>
              <a:rPr lang="ar-IQ" sz="5400" b="1" dirty="0"/>
            </a:br>
            <a:r>
              <a:rPr lang="ar-IQ" sz="4900" dirty="0">
                <a:solidFill>
                  <a:srgbClr val="FF0000"/>
                </a:solidFill>
                <a:cs typeface="PT Bold Heading" panose="02010400000000000000" pitchFamily="2" charset="-78"/>
              </a:rPr>
              <a:t>جريمة </a:t>
            </a:r>
            <a:r>
              <a:rPr lang="ar-IQ" sz="4900" dirty="0" smtClean="0">
                <a:solidFill>
                  <a:srgbClr val="FF0000"/>
                </a:solidFill>
                <a:cs typeface="PT Bold Heading" panose="02010400000000000000" pitchFamily="2" charset="-78"/>
              </a:rPr>
              <a:t>الابتزاز </a:t>
            </a:r>
            <a:r>
              <a:rPr lang="ar-IQ" sz="4900" dirty="0" smtClean="0">
                <a:solidFill>
                  <a:srgbClr val="FF0000"/>
                </a:solidFill>
                <a:cs typeface="PT Bold Heading" panose="02010400000000000000" pitchFamily="2" charset="-78"/>
              </a:rPr>
              <a:t>الالكتروني في العراق</a:t>
            </a:r>
            <a:r>
              <a:rPr lang="ar-IQ" sz="4900" dirty="0">
                <a:solidFill>
                  <a:srgbClr val="FF0000"/>
                </a:solidFill>
                <a:cs typeface="PT Bold Heading" panose="02010400000000000000" pitchFamily="2" charset="-78"/>
              </a:rPr>
              <a:t/>
            </a:r>
            <a:br>
              <a:rPr lang="ar-IQ" sz="4900" dirty="0">
                <a:solidFill>
                  <a:srgbClr val="FF0000"/>
                </a:solidFill>
                <a:cs typeface="PT Bold Heading" panose="02010400000000000000" pitchFamily="2" charset="-78"/>
              </a:rPr>
            </a:br>
            <a:r>
              <a:rPr lang="ar-SA" sz="4900" dirty="0">
                <a:solidFill>
                  <a:srgbClr val="FF0000"/>
                </a:solidFill>
                <a:cs typeface="PT Bold Heading" panose="02010400000000000000" pitchFamily="2" charset="-78"/>
              </a:rPr>
              <a:t>الأسباب </a:t>
            </a:r>
            <a:r>
              <a:rPr lang="ar-SA" sz="4900" dirty="0">
                <a:solidFill>
                  <a:srgbClr val="FF0000"/>
                </a:solidFill>
                <a:cs typeface="PT Bold Heading" panose="02010400000000000000" pitchFamily="2" charset="-78"/>
              </a:rPr>
              <a:t>والمعالجات</a:t>
            </a:r>
            <a:r>
              <a:rPr lang="ar-IQ" sz="4900" dirty="0">
                <a:solidFill>
                  <a:srgbClr val="FF0000"/>
                </a:solidFill>
                <a:cs typeface="PT Bold Heading" panose="02010400000000000000" pitchFamily="2" charset="-78"/>
              </a:rPr>
              <a:t> </a:t>
            </a:r>
            <a:endParaRPr lang="ar-IQ" sz="5300" dirty="0">
              <a:solidFill>
                <a:srgbClr val="FF0000"/>
              </a:solidFill>
              <a:cs typeface="PT Bold Heading" panose="02010400000000000000" pitchFamily="2" charset="-78"/>
            </a:endParaRPr>
          </a:p>
        </p:txBody>
      </p:sp>
      <p:sp>
        <p:nvSpPr>
          <p:cNvPr id="3" name="عنوان فرعي 2"/>
          <p:cNvSpPr>
            <a:spLocks noGrp="1"/>
          </p:cNvSpPr>
          <p:nvPr>
            <p:ph type="subTitle" idx="1"/>
          </p:nvPr>
        </p:nvSpPr>
        <p:spPr>
          <a:xfrm>
            <a:off x="539552" y="4484712"/>
            <a:ext cx="8136904" cy="1752600"/>
          </a:xfrm>
        </p:spPr>
        <p:txBody>
          <a:bodyPr>
            <a:normAutofit/>
          </a:bodyPr>
          <a:lstStyle/>
          <a:p>
            <a:r>
              <a:rPr lang="ar-IQ" b="1" dirty="0" smtClean="0">
                <a:solidFill>
                  <a:schemeClr val="tx1"/>
                </a:solidFill>
              </a:rPr>
              <a:t>المدرس الدكتور </a:t>
            </a:r>
            <a:r>
              <a:rPr lang="ar-IQ" b="1" dirty="0" smtClean="0">
                <a:solidFill>
                  <a:schemeClr val="tx1"/>
                </a:solidFill>
              </a:rPr>
              <a:t>أبو طالب </a:t>
            </a:r>
            <a:r>
              <a:rPr lang="ar-IQ" b="1" dirty="0" smtClean="0">
                <a:solidFill>
                  <a:schemeClr val="tx1"/>
                </a:solidFill>
              </a:rPr>
              <a:t>هاشم </a:t>
            </a:r>
            <a:r>
              <a:rPr lang="ar-IQ" b="1" dirty="0">
                <a:solidFill>
                  <a:schemeClr val="tx1"/>
                </a:solidFill>
              </a:rPr>
              <a:t>أ</a:t>
            </a:r>
            <a:r>
              <a:rPr lang="ar-IQ" b="1" dirty="0" smtClean="0">
                <a:solidFill>
                  <a:schemeClr val="tx1"/>
                </a:solidFill>
              </a:rPr>
              <a:t>حمد </a:t>
            </a:r>
            <a:r>
              <a:rPr lang="ar-IQ" b="1" dirty="0" err="1" smtClean="0">
                <a:solidFill>
                  <a:schemeClr val="tx1"/>
                </a:solidFill>
              </a:rPr>
              <a:t>الطالقاني</a:t>
            </a:r>
            <a:endParaRPr lang="ar-IQ" b="1" dirty="0" smtClean="0">
              <a:solidFill>
                <a:schemeClr val="tx1"/>
              </a:solidFill>
            </a:endParaRPr>
          </a:p>
          <a:p>
            <a:r>
              <a:rPr lang="ar-IQ" b="1" dirty="0" smtClean="0">
                <a:solidFill>
                  <a:srgbClr val="C00000"/>
                </a:solidFill>
              </a:rPr>
              <a:t>الأحد 2021/6/6                           </a:t>
            </a:r>
            <a:r>
              <a:rPr lang="ar-IQ" b="1" dirty="0">
                <a:solidFill>
                  <a:srgbClr val="C00000"/>
                </a:solidFill>
              </a:rPr>
              <a:t>الساعة 10 صباحاً</a:t>
            </a:r>
          </a:p>
          <a:p>
            <a:r>
              <a:rPr lang="ar-IQ" b="1" dirty="0">
                <a:solidFill>
                  <a:srgbClr val="002060"/>
                </a:solidFill>
              </a:rPr>
              <a:t>على قاعة كلية القانون</a:t>
            </a:r>
          </a:p>
          <a:p>
            <a:endParaRPr lang="ar-IQ" b="1" dirty="0">
              <a:solidFill>
                <a:schemeClr val="tx1"/>
              </a:solidFill>
            </a:endParaRPr>
          </a:p>
        </p:txBody>
      </p:sp>
    </p:spTree>
    <p:extLst>
      <p:ext uri="{BB962C8B-B14F-4D97-AF65-F5344CB8AC3E}">
        <p14:creationId xmlns:p14="http://schemas.microsoft.com/office/powerpoint/2010/main" val="3797185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rgbClr val="FF0000"/>
                </a:solidFill>
                <a:cs typeface="PT Bold Heading" panose="02010400000000000000" pitchFamily="2" charset="-78"/>
              </a:rPr>
              <a:t>مقدمة</a:t>
            </a:r>
            <a:endParaRPr lang="ar-IQ" dirty="0">
              <a:solidFill>
                <a:srgbClr val="FF0000"/>
              </a:solidFill>
              <a:cs typeface="PT Bold Heading" panose="02010400000000000000" pitchFamily="2" charset="-78"/>
            </a:endParaRPr>
          </a:p>
        </p:txBody>
      </p:sp>
      <p:sp>
        <p:nvSpPr>
          <p:cNvPr id="3" name="عنصر نائب للمحتوى 2"/>
          <p:cNvSpPr>
            <a:spLocks noGrp="1"/>
          </p:cNvSpPr>
          <p:nvPr>
            <p:ph idx="1"/>
          </p:nvPr>
        </p:nvSpPr>
        <p:spPr/>
        <p:txBody>
          <a:bodyPr>
            <a:normAutofit fontScale="92500" lnSpcReduction="20000"/>
          </a:bodyPr>
          <a:lstStyle/>
          <a:p>
            <a:pPr algn="just"/>
            <a:r>
              <a:rPr lang="ar-IQ" dirty="0"/>
              <a:t>منذ أن دخلت وسائل التواصل الاجتماعي إلى العراق، انتشرت جرائم الابتزاز الإلكتروني بشكل واسع وتطوّرت مع مرور الوقت وخرجت منها عصابات منظمة، خاصة مع ضعف تطبيق القانون في العراق والتعامل غير الحازم مع هذه القضايا وإيجاد تشريعات قانونية مجدية وحديثه مع التطور التكنولوجي الحاصل، وإضافة إلى ضعف القانون، يرى مختصون أن انتشار البطالة والفقر وعدم الاستقرار قد ساعد على ارتكاب مثل هذه الجرائم، إذ أن ما يحدث من جرائم في كل المجالات، هو تعبير جلي عن الواقع السياسي بالبلاد الذي يشهد تراجعًا في تقديم الخدمات والتنمية وفرص العمل، ودائمًا ما يعتبر الابتزاز الإلكتروني هو مصدر لجني الأموال من الضحية أو محاولة لملء الفراغ الذي يمر به الشباب.</a:t>
            </a:r>
          </a:p>
        </p:txBody>
      </p:sp>
    </p:spTree>
    <p:extLst>
      <p:ext uri="{BB962C8B-B14F-4D97-AF65-F5344CB8AC3E}">
        <p14:creationId xmlns:p14="http://schemas.microsoft.com/office/powerpoint/2010/main" val="2674362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rgbClr val="00B050"/>
                </a:solidFill>
                <a:cs typeface="PT Bold Heading" panose="02010400000000000000" pitchFamily="2" charset="-78"/>
              </a:rPr>
              <a:t>مفهوم جريمة الابتزاز الالكتروني</a:t>
            </a:r>
            <a:endParaRPr lang="ar-IQ" dirty="0">
              <a:solidFill>
                <a:srgbClr val="00B050"/>
              </a:solidFill>
              <a:cs typeface="PT Bold Heading" panose="02010400000000000000" pitchFamily="2" charset="-78"/>
            </a:endParaRPr>
          </a:p>
        </p:txBody>
      </p:sp>
      <p:sp>
        <p:nvSpPr>
          <p:cNvPr id="3" name="عنصر نائب للمحتوى 2"/>
          <p:cNvSpPr>
            <a:spLocks noGrp="1"/>
          </p:cNvSpPr>
          <p:nvPr>
            <p:ph idx="1"/>
          </p:nvPr>
        </p:nvSpPr>
        <p:spPr/>
        <p:txBody>
          <a:bodyPr>
            <a:normAutofit fontScale="92500" lnSpcReduction="10000"/>
          </a:bodyPr>
          <a:lstStyle/>
          <a:p>
            <a:pPr algn="just"/>
            <a:r>
              <a:rPr lang="ar-IQ" dirty="0"/>
              <a:t>الابتزاز من الناحية اللغوية هو محاولة الحصول على مكاسب مادية أو معنوية عن طريق الإكراه المعنوي للضحية، وذلك بالتهديد بكشف أسرار أو معلومات خاصة، والابتزاز بهذه الصورة يمتد ليشمل جميع القطاعات، فنجد ما يسمى بالابتزاز السياسي والابتزاز العاطفي والابتزاز الإلكتروني</a:t>
            </a:r>
          </a:p>
          <a:p>
            <a:pPr algn="just"/>
            <a:r>
              <a:rPr lang="ar-IQ" smtClean="0"/>
              <a:t>الابتزاز الإلكتروني اصطلاحا، </a:t>
            </a:r>
            <a:r>
              <a:rPr lang="ar-IQ" dirty="0" smtClean="0"/>
              <a:t>هي </a:t>
            </a:r>
            <a:r>
              <a:rPr lang="ar-IQ" dirty="0"/>
              <a:t>عملية تهديد وترهيب للضحية بنشر صور أو مواد فيلمية أو تسريب معلومات سرية تخص الضحية، مقابل دفع مبالغ مالية أو استغلال الضحية للقيام بأعمال غير مشروعة لصالح المبتزين كالإفصاح بمعلومات سرية خاصة بجهة العمل أو غيرها من الأعمال غير القانونية.</a:t>
            </a:r>
          </a:p>
        </p:txBody>
      </p:sp>
    </p:spTree>
    <p:extLst>
      <p:ext uri="{BB962C8B-B14F-4D97-AF65-F5344CB8AC3E}">
        <p14:creationId xmlns:p14="http://schemas.microsoft.com/office/powerpoint/2010/main" val="2414146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rgbClr val="0070C0"/>
                </a:solidFill>
                <a:cs typeface="PT Bold Heading" panose="02010400000000000000" pitchFamily="2" charset="-78"/>
              </a:rPr>
              <a:t>الآثار</a:t>
            </a:r>
            <a:r>
              <a:rPr lang="ar-IQ" dirty="0" smtClean="0"/>
              <a:t> </a:t>
            </a:r>
            <a:endParaRPr lang="ar-IQ" dirty="0"/>
          </a:p>
        </p:txBody>
      </p:sp>
      <p:sp>
        <p:nvSpPr>
          <p:cNvPr id="3" name="عنصر نائب للمحتوى 2"/>
          <p:cNvSpPr>
            <a:spLocks noGrp="1"/>
          </p:cNvSpPr>
          <p:nvPr>
            <p:ph idx="1"/>
          </p:nvPr>
        </p:nvSpPr>
        <p:spPr/>
        <p:txBody>
          <a:bodyPr>
            <a:normAutofit fontScale="85000" lnSpcReduction="20000"/>
          </a:bodyPr>
          <a:lstStyle/>
          <a:p>
            <a:pPr algn="just"/>
            <a:r>
              <a:rPr lang="ar-IQ" dirty="0"/>
              <a:t>وتعد جريمة الابتزاز الإلكتروني من الجرائم المستحدثة بفعل التقدم الكبير في تكنولوجيا المعلومات، مما جعل من العالم قرية صغيرة، وسهل الكثير من أمور الحياة، ولا يخفى ما لهذا التطور من فوائد في النواحي الاقتصادية والسياسية والاجتماعية والعلمية إلا أنه لم يخلو من مواطن خلل، فقد سهلت لظهور نوع من المرجمين يستخدمون هذه التقنيات لتنفيذ جرائمهم بواسطتها، الابتزاز الإلكتروني هو الابتزاز الذي يتم باستخدام الإمكانيات التكنولوجية الحديثة ضد ضحايا أغلبهم من النساء لابتزازهم ماديا أو جنسيا. </a:t>
            </a:r>
            <a:endParaRPr lang="ar-IQ" dirty="0" smtClean="0"/>
          </a:p>
          <a:p>
            <a:pPr algn="just"/>
            <a:r>
              <a:rPr lang="ar-IQ" dirty="0"/>
              <a:t>كما قد يكون الابتزاز موجه الى السلطة العامة وذلك عندما يقوم الجاني باحتجاز شخص كرهينه فقد يكون الرهينة أحد المسولين او مستثمر أجنبي او ممثلين دبلوماسيين او سياح او غيرهم مما قد يؤثر على سمعة البلاد.</a:t>
            </a:r>
          </a:p>
        </p:txBody>
      </p:sp>
    </p:spTree>
    <p:extLst>
      <p:ext uri="{BB962C8B-B14F-4D97-AF65-F5344CB8AC3E}">
        <p14:creationId xmlns:p14="http://schemas.microsoft.com/office/powerpoint/2010/main" val="340504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rgbClr val="C00000"/>
                </a:solidFill>
                <a:cs typeface="PT Bold Heading" panose="02010400000000000000" pitchFamily="2" charset="-78"/>
              </a:rPr>
              <a:t>المواجهة الجنائية لجريمة الابتزاز</a:t>
            </a:r>
            <a:endParaRPr lang="ar-IQ" dirty="0">
              <a:solidFill>
                <a:srgbClr val="C00000"/>
              </a:solidFill>
              <a:cs typeface="PT Bold Heading" panose="02010400000000000000" pitchFamily="2" charset="-78"/>
            </a:endParaRPr>
          </a:p>
        </p:txBody>
      </p:sp>
      <p:sp>
        <p:nvSpPr>
          <p:cNvPr id="3" name="عنصر نائب للمحتوى 2"/>
          <p:cNvSpPr>
            <a:spLocks noGrp="1"/>
          </p:cNvSpPr>
          <p:nvPr>
            <p:ph idx="1"/>
          </p:nvPr>
        </p:nvSpPr>
        <p:spPr/>
        <p:txBody>
          <a:bodyPr>
            <a:normAutofit fontScale="62500" lnSpcReduction="20000"/>
          </a:bodyPr>
          <a:lstStyle/>
          <a:p>
            <a:pPr algn="just"/>
            <a:r>
              <a:rPr lang="ar-IQ" dirty="0" smtClean="0"/>
              <a:t>تحمي </a:t>
            </a:r>
            <a:r>
              <a:rPr lang="ar-IQ" dirty="0"/>
              <a:t>نصوص التجريم في التهديد حقاً من حقوق الانسان المهمة هو حقه في الحياة الامنة الهادئة بعيداً عن القلق والفزع والرعب ، وبذلك تقترب هذه الجريمة من الجرائم الاعتداء على سلامة الجسم اذ ان الحالة النفسية احد عناصر الحق في سلامة الجسم ، اذ ان ما يولده التهديد من رعب وقلق وذعر لدى المجني قد يولد لديه مرضاً نفسياً او عاهة تستمر مدى حياته وبذلك تستحيل الحالة النفسية الى مرض عضوي بل قد تصل درجة تأثير التهديد في نفوس البعض الى حد الوفاة خاصة بالنسبة لضعيفي المقاومة</a:t>
            </a:r>
            <a:r>
              <a:rPr lang="ar-IQ" dirty="0" smtClean="0"/>
              <a:t>.</a:t>
            </a:r>
          </a:p>
          <a:p>
            <a:pPr algn="just"/>
            <a:r>
              <a:rPr lang="ar-IQ" dirty="0" smtClean="0"/>
              <a:t>تقوم </a:t>
            </a:r>
            <a:r>
              <a:rPr lang="ar-IQ" dirty="0"/>
              <a:t>هذه الجريمة على ركنين فقط </a:t>
            </a:r>
            <a:r>
              <a:rPr lang="ar-IQ" dirty="0" smtClean="0"/>
              <a:t>:</a:t>
            </a:r>
            <a:endParaRPr lang="ar-IQ" dirty="0"/>
          </a:p>
          <a:p>
            <a:pPr algn="just"/>
            <a:r>
              <a:rPr lang="ar-IQ" dirty="0"/>
              <a:t>اولاً – الركن المادي وهو فعل التهديد ، فكل عبارة يكون من شانها كما اشرنا اليه ازعاج المجني عليه او افزاعه او القاء الرعب في نفسه او احداث الخوف عنده من خطر يراد ايقاعه بشخصه او ماله او بشخص او مال شخص يهمه يعتبر تهديداً معاقب عليه وفق القانون </a:t>
            </a:r>
            <a:r>
              <a:rPr lang="ar-IQ" dirty="0" smtClean="0"/>
              <a:t>.</a:t>
            </a:r>
          </a:p>
          <a:p>
            <a:pPr algn="just"/>
            <a:r>
              <a:rPr lang="ar-IQ" dirty="0" smtClean="0"/>
              <a:t>ثانياً </a:t>
            </a:r>
            <a:r>
              <a:rPr lang="ar-IQ" dirty="0"/>
              <a:t>– الركن المعنوي وهو القصد الجنائي ، ان جريمة التهديد عمدية يلزم لتحققها توافر قصد الجنائي ويتحقق ذلك بانصراف ارادة الجاني الى تحقيق الواقعة مع العلم بجميع اركانها القانونية ، فيجب ان يعلم الجاني وقت ارتكاب فل التهديد بدلالة عباراته وان من شأنها وفقاً لمدلولها اللغوي او العرفي ان تزعج المجني عليه ويرعبه ويؤثر على نفسيته ويبث الخوف والفزع فيها</a:t>
            </a:r>
          </a:p>
          <a:p>
            <a:r>
              <a:rPr lang="ar-IQ" dirty="0" smtClean="0"/>
              <a:t> </a:t>
            </a:r>
            <a:endParaRPr lang="ar-IQ" dirty="0"/>
          </a:p>
        </p:txBody>
      </p:sp>
    </p:spTree>
    <p:extLst>
      <p:ext uri="{BB962C8B-B14F-4D97-AF65-F5344CB8AC3E}">
        <p14:creationId xmlns:p14="http://schemas.microsoft.com/office/powerpoint/2010/main" val="4141119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rgbClr val="7030A0"/>
                </a:solidFill>
                <a:cs typeface="PT Bold Heading" panose="02010400000000000000" pitchFamily="2" charset="-78"/>
              </a:rPr>
              <a:t>عقوبة جريمة الابتزاز الالكتروني</a:t>
            </a:r>
            <a:endParaRPr lang="ar-IQ" dirty="0">
              <a:solidFill>
                <a:srgbClr val="7030A0"/>
              </a:solidFill>
              <a:cs typeface="PT Bold Heading" panose="02010400000000000000" pitchFamily="2" charset="-78"/>
            </a:endParaRPr>
          </a:p>
        </p:txBody>
      </p:sp>
      <p:sp>
        <p:nvSpPr>
          <p:cNvPr id="3" name="عنصر نائب للمحتوى 2"/>
          <p:cNvSpPr>
            <a:spLocks noGrp="1"/>
          </p:cNvSpPr>
          <p:nvPr>
            <p:ph idx="1"/>
          </p:nvPr>
        </p:nvSpPr>
        <p:spPr/>
        <p:txBody>
          <a:bodyPr>
            <a:normAutofit fontScale="70000" lnSpcReduction="20000"/>
          </a:bodyPr>
          <a:lstStyle/>
          <a:p>
            <a:r>
              <a:rPr lang="ar-IQ" dirty="0"/>
              <a:t>عقوبة هذه الجريمة، تكلم المشرع العراقي عن جريمة التهديد في المواد (430-431-432)من قانون العقوبات العراقية المرقم 111 لسنة 1969كما اشرنا اليه في البداية حيث نصت المادة (430)فقرة الاولى- .يعاقب بالسجن مدة لا تزيد على سبع سنوات او بالحبس كل من هدد آخر بارتكاب جناية ضد نفسه او ماله او ضد نفس او مال غيره او بأسناد امور مخدشه بالشرف او افشائها وكان ذلك مصحوباً بطلب او بتكليف بأمر او الامتناع عن فعل مقصوداً به ذلك. فقرة الثانية – يعاقب بالعقوبة ذاتها اذا كان التهديد في خطاب خال من اسم مرسله او كان منسوبا صدوره الى جماعة سرية موجودة او مزعومة. </a:t>
            </a:r>
          </a:p>
          <a:p>
            <a:r>
              <a:rPr lang="ar-IQ" dirty="0"/>
              <a:t>المادة (431)يعاقب بالحبس كل من هدد آخر بارتكاب جناية ضد نفسه او ماله او ضد نفس او مال غيره بأسناد امور خادشه للشرف او الاعتبار او افشائها بغير الحالات المبينة في المادة (430(</a:t>
            </a:r>
          </a:p>
          <a:p>
            <a:r>
              <a:rPr lang="ar-IQ" dirty="0"/>
              <a:t>المادة (432)كل من هدد آخر بالقول او بالفعل او بالإشارة كتابة او شفاها او بواسطة شخص أخر في غير الحالات المبينة في المادتين (430 و 431) يعاقب بالحبس مدة لأتزيد على سنة واحدة او بغرامة …)</a:t>
            </a:r>
          </a:p>
          <a:p>
            <a:endParaRPr lang="ar-IQ" dirty="0"/>
          </a:p>
        </p:txBody>
      </p:sp>
    </p:spTree>
    <p:extLst>
      <p:ext uri="{BB962C8B-B14F-4D97-AF65-F5344CB8AC3E}">
        <p14:creationId xmlns:p14="http://schemas.microsoft.com/office/powerpoint/2010/main" val="938186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4000" dirty="0" smtClean="0">
                <a:solidFill>
                  <a:srgbClr val="FF0000"/>
                </a:solidFill>
                <a:cs typeface="PT Bold Heading" panose="02010400000000000000" pitchFamily="2" charset="-78"/>
              </a:rPr>
              <a:t>امكانية تشريع خاص بالابتزاز الالكتروني</a:t>
            </a:r>
            <a:endParaRPr lang="ar-IQ" sz="4000" dirty="0">
              <a:solidFill>
                <a:srgbClr val="FF0000"/>
              </a:solidFill>
              <a:cs typeface="PT Bold Heading" panose="02010400000000000000" pitchFamily="2" charset="-78"/>
            </a:endParaRPr>
          </a:p>
        </p:txBody>
      </p:sp>
      <p:sp>
        <p:nvSpPr>
          <p:cNvPr id="3" name="عنصر نائب للمحتوى 2"/>
          <p:cNvSpPr>
            <a:spLocks noGrp="1"/>
          </p:cNvSpPr>
          <p:nvPr>
            <p:ph idx="1"/>
          </p:nvPr>
        </p:nvSpPr>
        <p:spPr/>
        <p:txBody>
          <a:bodyPr>
            <a:normAutofit fontScale="70000" lnSpcReduction="20000"/>
          </a:bodyPr>
          <a:lstStyle/>
          <a:p>
            <a:pPr algn="just"/>
            <a:r>
              <a:rPr lang="ar-IQ" dirty="0"/>
              <a:t>أثارت مسودة قانون "جرائم المعلوماتية" العراقي جدل بين ناشطين ومشرعين عراقيين، خاصة بشأن العقوبات التي تصل إلى السجن 10  أعوام وغرامات كبيرة، وهو ما يثير القلق بشأن الحريات</a:t>
            </a:r>
            <a:r>
              <a:rPr lang="ar-IQ" dirty="0" smtClean="0"/>
              <a:t>.</a:t>
            </a:r>
          </a:p>
          <a:p>
            <a:pPr algn="just"/>
            <a:r>
              <a:rPr lang="ar-IQ" dirty="0"/>
              <a:t>يهدف هذا القانون الى:</a:t>
            </a:r>
          </a:p>
          <a:p>
            <a:pPr algn="just"/>
            <a:r>
              <a:rPr lang="ar-IQ" dirty="0"/>
              <a:t>حماية الافراد والمجتمع من الجرائم الالكترونية.</a:t>
            </a:r>
          </a:p>
          <a:p>
            <a:pPr algn="just"/>
            <a:r>
              <a:rPr lang="ar-IQ" dirty="0"/>
              <a:t>مكافحة الجريمة الالكترونية والتي تشكل تهديداً لامن الدولة وسلامتها.</a:t>
            </a:r>
          </a:p>
          <a:p>
            <a:pPr algn="just"/>
            <a:r>
              <a:rPr lang="ar-IQ" dirty="0"/>
              <a:t>زيادة الوعي العام بمخاطر الجريمة الالكترونية.</a:t>
            </a:r>
          </a:p>
          <a:p>
            <a:pPr algn="just"/>
            <a:r>
              <a:rPr lang="ar-IQ" dirty="0"/>
              <a:t>تطوير قدرات العاملين على انفاذ هذا القانون وتقديم الدعم التقني للسلطة القضائية لمواكبة اخر التطورات الحاصلة بمجال الجرائم الالكترونية.</a:t>
            </a:r>
          </a:p>
          <a:p>
            <a:pPr algn="justLow"/>
            <a:r>
              <a:rPr lang="ar-IQ" dirty="0"/>
              <a:t>وقد اشارت المادة 6 من المشروع على (يعاقب بالحبس مدة لاتقل عن ثلاث سنوات ولاتزيد على خمس سنوات  وبغرامة لاتقل عن (5000000 ) خمسة ملايين دينار عراقي ولاتزيد على  ( 10000000) عشرة ملايين دينار عراقي كل من استخدم شبكة المعلومات او احد اجهزة الحاسوب او مافي حكمها بقصد تهديد او ابتزاز شخص اخر لحملة على القيام بفعل او الامتناع عنه ولوكان هذا الفعل او الامتناع مشروعاً</a:t>
            </a:r>
            <a:r>
              <a:rPr lang="ar-IQ" dirty="0" smtClean="0"/>
              <a:t>.)</a:t>
            </a:r>
            <a:endParaRPr lang="ar-IQ" dirty="0"/>
          </a:p>
          <a:p>
            <a:pPr algn="justLow"/>
            <a:endParaRPr lang="ar-IQ" dirty="0"/>
          </a:p>
        </p:txBody>
      </p:sp>
    </p:spTree>
    <p:extLst>
      <p:ext uri="{BB962C8B-B14F-4D97-AF65-F5344CB8AC3E}">
        <p14:creationId xmlns:p14="http://schemas.microsoft.com/office/powerpoint/2010/main" val="250091451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899</Words>
  <Application>Microsoft Office PowerPoint</Application>
  <PresentationFormat>عرض على الشاشة (3:4)‏</PresentationFormat>
  <Paragraphs>30</Paragraphs>
  <Slides>7</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7</vt:i4>
      </vt:variant>
    </vt:vector>
  </HeadingPairs>
  <TitlesOfParts>
    <vt:vector size="12" baseType="lpstr">
      <vt:lpstr>Arial</vt:lpstr>
      <vt:lpstr>Calibri</vt:lpstr>
      <vt:lpstr>PT Bold Heading</vt:lpstr>
      <vt:lpstr>Times New Roman</vt:lpstr>
      <vt:lpstr>سمة Office</vt:lpstr>
      <vt:lpstr>تقــــيم  كلية القانون / جامعة الكفيل ندوة بعنوان  جريمة الابتزاز الالكتروني في العراق الأسباب والمعالجات </vt:lpstr>
      <vt:lpstr>مقدمة</vt:lpstr>
      <vt:lpstr>مفهوم جريمة الابتزاز الالكتروني</vt:lpstr>
      <vt:lpstr>الآثار </vt:lpstr>
      <vt:lpstr>المواجهة الجنائية لجريمة الابتزاز</vt:lpstr>
      <vt:lpstr>عقوبة جريمة الابتزاز الالكتروني</vt:lpstr>
      <vt:lpstr>امكانية تشريع خاص بالابتزاز الالكتروني</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جريمة الابتزاز الالكتروني </dc:title>
  <dc:creator>toshiba</dc:creator>
  <cp:lastModifiedBy>AL-AWWAL</cp:lastModifiedBy>
  <cp:revision>7</cp:revision>
  <dcterms:created xsi:type="dcterms:W3CDTF">2021-06-08T06:14:15Z</dcterms:created>
  <dcterms:modified xsi:type="dcterms:W3CDTF">2021-06-08T17:28:32Z</dcterms:modified>
</cp:coreProperties>
</file>