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7" r:id="rId3"/>
    <p:sldId id="268" r:id="rId4"/>
    <p:sldId id="269" r:id="rId5"/>
    <p:sldId id="266" r:id="rId6"/>
    <p:sldId id="257" r:id="rId7"/>
    <p:sldId id="258" r:id="rId8"/>
    <p:sldId id="259" r:id="rId9"/>
    <p:sldId id="260" r:id="rId10"/>
    <p:sldId id="261" r:id="rId11"/>
    <p:sldId id="262" r:id="rId12"/>
    <p:sldId id="263" r:id="rId13"/>
    <p:sldId id="264" r:id="rId14"/>
    <p:sldId id="265"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3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8" autoAdjust="0"/>
    <p:restoredTop sz="94660"/>
  </p:normalViewPr>
  <p:slideViewPr>
    <p:cSldViewPr snapToGrid="0">
      <p:cViewPr varScale="1">
        <p:scale>
          <a:sx n="72" d="100"/>
          <a:sy n="72" d="100"/>
        </p:scale>
        <p:origin x="564"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38493E-A416-4559-81A9-A6AB6E209C4B}" type="datetimeFigureOut">
              <a:rPr lang="en-US" smtClean="0"/>
              <a:t>5/28/2021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818F3-DC47-42C9-8282-D3CFF72BE676}" type="slidenum">
              <a:rPr lang="en-US" smtClean="0"/>
              <a:t>‹#›</a:t>
            </a:fld>
            <a:endParaRPr lang="en-US"/>
          </a:p>
        </p:txBody>
      </p:sp>
    </p:spTree>
    <p:extLst>
      <p:ext uri="{BB962C8B-B14F-4D97-AF65-F5344CB8AC3E}">
        <p14:creationId xmlns:p14="http://schemas.microsoft.com/office/powerpoint/2010/main" val="2530945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9BD37006-8F66-46A5-B35B-07BFFEC4D01C}"/>
              </a:ext>
            </a:extLst>
          </p:cNvPr>
          <p:cNvSpPr/>
          <p:nvPr userDrawn="1"/>
        </p:nvSpPr>
        <p:spPr>
          <a:xfrm>
            <a:off x="0" y="101491"/>
            <a:ext cx="12192000" cy="657665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xmlns=""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xmlns="" id="{2F9E5346-3695-4602-97A3-0B8A9C80BF09}"/>
              </a:ext>
            </a:extLst>
          </p:cNvPr>
          <p:cNvSpPr/>
          <p:nvPr userDrawn="1"/>
        </p:nvSpPr>
        <p:spPr>
          <a:xfrm>
            <a:off x="7050" y="862555"/>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xmlns=""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a16="http://schemas.microsoft.com/office/drawing/2014/main" xmlns="" id="{5DC1B17A-42E5-4827-B5BE-2670B557C295}"/>
              </a:ext>
            </a:extLst>
          </p:cNvPr>
          <p:cNvSpPr/>
          <p:nvPr userDrawn="1"/>
        </p:nvSpPr>
        <p:spPr>
          <a:xfrm flipH="1">
            <a:off x="10801882" y="6210228"/>
            <a:ext cx="1390115" cy="467921"/>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a16="http://schemas.microsoft.com/office/drawing/2014/main" xmlns="" id="{8244B392-AC48-4B2D-BF49-8459840DE26F}"/>
              </a:ext>
            </a:extLst>
          </p:cNvPr>
          <p:cNvSpPr/>
          <p:nvPr userDrawn="1"/>
        </p:nvSpPr>
        <p:spPr>
          <a:xfrm rot="10800000" flipH="1">
            <a:off x="0" y="6210228"/>
            <a:ext cx="1095375" cy="467920"/>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a16="http://schemas.microsoft.com/office/drawing/2014/main" xmlns="" id="{D801F2CC-04D6-48E5-9020-23F53EF72809}"/>
              </a:ext>
            </a:extLst>
          </p:cNvPr>
          <p:cNvSpPr>
            <a:spLocks noGrp="1"/>
          </p:cNvSpPr>
          <p:nvPr>
            <p:ph type="dt" sz="half" idx="10"/>
          </p:nvPr>
        </p:nvSpPr>
        <p:spPr>
          <a:xfrm>
            <a:off x="10991399" y="6272195"/>
            <a:ext cx="1200599" cy="365125"/>
          </a:xfrm>
          <a:prstGeom prst="rect">
            <a:avLst/>
          </a:prstGeom>
          <a:ln>
            <a:noFill/>
          </a:ln>
        </p:spPr>
        <p:txBody>
          <a:bodyPr/>
          <a:lstStyle>
            <a:lvl1pPr>
              <a:defRPr>
                <a:solidFill>
                  <a:srgbClr val="3F5378"/>
                </a:solidFill>
              </a:defRPr>
            </a:lvl1pPr>
          </a:lstStyle>
          <a:p>
            <a:r>
              <a:rPr lang="en-US" dirty="0"/>
              <a:t>2020-2021</a:t>
            </a:r>
          </a:p>
        </p:txBody>
      </p:sp>
      <p:sp>
        <p:nvSpPr>
          <p:cNvPr id="3" name="Text Placeholder 2">
            <a:extLst>
              <a:ext uri="{FF2B5EF4-FFF2-40B4-BE49-F238E27FC236}">
                <a16:creationId xmlns:a16="http://schemas.microsoft.com/office/drawing/2014/main" xmlns="" id="{FECF235D-501E-4D8C-B0C7-A7FBEFFEF1D7}"/>
              </a:ext>
            </a:extLst>
          </p:cNvPr>
          <p:cNvSpPr>
            <a:spLocks noGrp="1"/>
          </p:cNvSpPr>
          <p:nvPr>
            <p:ph type="body" sz="quarter" idx="13" hasCustomPrompt="1"/>
          </p:nvPr>
        </p:nvSpPr>
        <p:spPr>
          <a:xfrm>
            <a:off x="509838" y="1873615"/>
            <a:ext cx="7739385" cy="1194854"/>
          </a:xfrm>
          <a:prstGeom prst="rect">
            <a:avLst/>
          </a:prstGeom>
        </p:spPr>
        <p:txBody>
          <a:bodyPr anchor="ctr"/>
          <a:lstStyle>
            <a:lvl1pPr marL="0" indent="0" algn="ctr">
              <a:buNone/>
              <a:defRPr sz="7200">
                <a:solidFill>
                  <a:schemeClr val="accent6">
                    <a:lumMod val="50000"/>
                  </a:schemeClr>
                </a:solidFill>
              </a:defRPr>
            </a:lvl1pPr>
          </a:lstStyle>
          <a:p>
            <a:pPr lvl="0"/>
            <a:r>
              <a:rPr lang="ar-IQ" dirty="0"/>
              <a:t>العنوان الرئيسي</a:t>
            </a:r>
            <a:endParaRPr lang="en-US" dirty="0"/>
          </a:p>
        </p:txBody>
      </p:sp>
      <p:sp>
        <p:nvSpPr>
          <p:cNvPr id="16" name="Text Placeholder 2">
            <a:extLst>
              <a:ext uri="{FF2B5EF4-FFF2-40B4-BE49-F238E27FC236}">
                <a16:creationId xmlns:a16="http://schemas.microsoft.com/office/drawing/2014/main" xmlns="" id="{3431DDF7-EDFA-4A9B-A10A-40DC5103B763}"/>
              </a:ext>
            </a:extLst>
          </p:cNvPr>
          <p:cNvSpPr>
            <a:spLocks noGrp="1"/>
          </p:cNvSpPr>
          <p:nvPr>
            <p:ph type="body" sz="quarter" idx="14" hasCustomPrompt="1"/>
          </p:nvPr>
        </p:nvSpPr>
        <p:spPr>
          <a:xfrm>
            <a:off x="509838" y="3233563"/>
            <a:ext cx="7739385" cy="1844291"/>
          </a:xfrm>
          <a:prstGeom prst="rect">
            <a:avLst/>
          </a:prstGeom>
        </p:spPr>
        <p:txBody>
          <a:bodyPr anchor="ctr"/>
          <a:lstStyle>
            <a:lvl1pPr marL="0" indent="0" algn="ctr" rtl="0">
              <a:buNone/>
              <a:defRPr sz="4800">
                <a:solidFill>
                  <a:schemeClr val="accent6">
                    <a:lumMod val="50000"/>
                  </a:schemeClr>
                </a:solidFill>
              </a:defRPr>
            </a:lvl1pPr>
          </a:lstStyle>
          <a:p>
            <a:pPr lvl="0"/>
            <a:r>
              <a:rPr lang="ar-IQ" dirty="0"/>
              <a:t>العنوان الفرعي</a:t>
            </a:r>
            <a:endParaRPr lang="en-US" dirty="0"/>
          </a:p>
        </p:txBody>
      </p:sp>
      <p:sp>
        <p:nvSpPr>
          <p:cNvPr id="36" name="Rectangle 35">
            <a:extLst>
              <a:ext uri="{FF2B5EF4-FFF2-40B4-BE49-F238E27FC236}">
                <a16:creationId xmlns:a16="http://schemas.microsoft.com/office/drawing/2014/main" xmlns="" id="{0CBB9745-F03D-416B-AFDB-7292F58346FF}"/>
              </a:ext>
            </a:extLst>
          </p:cNvPr>
          <p:cNvSpPr/>
          <p:nvPr userDrawn="1"/>
        </p:nvSpPr>
        <p:spPr>
          <a:xfrm rot="5400000">
            <a:off x="6233673" y="2299509"/>
            <a:ext cx="6583760" cy="218772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lide Number Placeholder 5">
            <a:extLst>
              <a:ext uri="{FF2B5EF4-FFF2-40B4-BE49-F238E27FC236}">
                <a16:creationId xmlns:a16="http://schemas.microsoft.com/office/drawing/2014/main" xmlns="" id="{41CCE111-59C4-4620-A682-7B71FC50DAC9}"/>
              </a:ext>
            </a:extLst>
          </p:cNvPr>
          <p:cNvSpPr>
            <a:spLocks noGrp="1"/>
          </p:cNvSpPr>
          <p:nvPr>
            <p:ph type="sldNum" sz="quarter" idx="12"/>
          </p:nvPr>
        </p:nvSpPr>
        <p:spPr>
          <a:xfrm>
            <a:off x="209550" y="6272195"/>
            <a:ext cx="50482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37" name="صورة 1">
            <a:extLst>
              <a:ext uri="{FF2B5EF4-FFF2-40B4-BE49-F238E27FC236}">
                <a16:creationId xmlns:a16="http://schemas.microsoft.com/office/drawing/2014/main" xmlns="" id="{B6D230B2-C001-416D-90D0-15E8322FCF1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87726" y="2050130"/>
            <a:ext cx="2075653" cy="2139702"/>
          </a:xfrm>
          <a:prstGeom prst="rect">
            <a:avLst/>
          </a:prstGeom>
        </p:spPr>
      </p:pic>
    </p:spTree>
    <p:extLst>
      <p:ext uri="{BB962C8B-B14F-4D97-AF65-F5344CB8AC3E}">
        <p14:creationId xmlns:p14="http://schemas.microsoft.com/office/powerpoint/2010/main" val="114510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9BD37006-8F66-46A5-B35B-07BFFEC4D01C}"/>
              </a:ext>
            </a:extLst>
          </p:cNvPr>
          <p:cNvSpPr/>
          <p:nvPr userDrawn="1"/>
        </p:nvSpPr>
        <p:spPr>
          <a:xfrm>
            <a:off x="0" y="94391"/>
            <a:ext cx="12192000" cy="658376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xmlns=""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xmlns="" id="{2F9E5346-3695-4602-97A3-0B8A9C80BF09}"/>
              </a:ext>
            </a:extLst>
          </p:cNvPr>
          <p:cNvSpPr/>
          <p:nvPr userDrawn="1"/>
        </p:nvSpPr>
        <p:spPr>
          <a:xfrm>
            <a:off x="0" y="873483"/>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xmlns=""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a16="http://schemas.microsoft.com/office/drawing/2014/main" xmlns="" id="{5DC1B17A-42E5-4827-B5BE-2670B557C295}"/>
              </a:ext>
            </a:extLst>
          </p:cNvPr>
          <p:cNvSpPr/>
          <p:nvPr userDrawn="1"/>
        </p:nvSpPr>
        <p:spPr>
          <a:xfrm flipH="1">
            <a:off x="10545806" y="6221161"/>
            <a:ext cx="1646192"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a16="http://schemas.microsoft.com/office/drawing/2014/main" xmlns="" id="{8244B392-AC48-4B2D-BF49-8459840DE26F}"/>
              </a:ext>
            </a:extLst>
          </p:cNvPr>
          <p:cNvSpPr/>
          <p:nvPr userDrawn="1"/>
        </p:nvSpPr>
        <p:spPr>
          <a:xfrm rot="10800000" flipH="1">
            <a:off x="-5019" y="6221603"/>
            <a:ext cx="1052769"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oogle Shape;79;p5">
            <a:extLst>
              <a:ext uri="{FF2B5EF4-FFF2-40B4-BE49-F238E27FC236}">
                <a16:creationId xmlns:a16="http://schemas.microsoft.com/office/drawing/2014/main" xmlns="" id="{5668860F-19A7-4440-A20F-147FDD68D328}"/>
              </a:ext>
            </a:extLst>
          </p:cNvPr>
          <p:cNvSpPr txBox="1">
            <a:spLocks noGrp="1"/>
          </p:cNvSpPr>
          <p:nvPr>
            <p:ph type="body" idx="1" hasCustomPrompt="1"/>
          </p:nvPr>
        </p:nvSpPr>
        <p:spPr>
          <a:xfrm>
            <a:off x="186305" y="1006453"/>
            <a:ext cx="11487217" cy="5080789"/>
          </a:xfrm>
          <a:prstGeom prst="rect">
            <a:avLst/>
          </a:prstGeom>
        </p:spPr>
        <p:txBody>
          <a:bodyPr spcFirstLastPara="1" wrap="square" lIns="91425" tIns="91425" rIns="91425" bIns="91425" anchor="ctr" anchorCtr="0"/>
          <a:lstStyle>
            <a:lvl1pPr marL="76200" lvl="0" indent="0" algn="r" rtl="1">
              <a:spcBef>
                <a:spcPts val="600"/>
              </a:spcBef>
              <a:spcAft>
                <a:spcPts val="0"/>
              </a:spcAft>
              <a:buSzPts val="2400"/>
              <a:buNone/>
              <a:defRPr>
                <a:solidFill>
                  <a:srgbClr val="3F5378"/>
                </a:solidFill>
              </a:defRPr>
            </a:lvl1pPr>
            <a:lvl2pPr marL="914400" lvl="1" indent="-381000">
              <a:spcBef>
                <a:spcPts val="1000"/>
              </a:spcBef>
              <a:spcAft>
                <a:spcPts val="0"/>
              </a:spcAft>
              <a:buSzPts val="2400"/>
              <a:buChar char="▻"/>
              <a:defRPr/>
            </a:lvl2pPr>
            <a:lvl3pPr marL="1371600" lvl="2" indent="-381000">
              <a:spcBef>
                <a:spcPts val="1000"/>
              </a:spcBef>
              <a:spcAft>
                <a:spcPts val="0"/>
              </a:spcAft>
              <a:buSzPts val="2400"/>
              <a:buChar char="▻"/>
              <a:defRPr/>
            </a:lvl3pPr>
            <a:lvl4pPr marL="1828800" lvl="3" indent="-381000">
              <a:spcBef>
                <a:spcPts val="1000"/>
              </a:spcBef>
              <a:spcAft>
                <a:spcPts val="0"/>
              </a:spcAft>
              <a:buSzPts val="2400"/>
              <a:buChar char="▻"/>
              <a:defRPr/>
            </a:lvl4pPr>
            <a:lvl5pPr marL="2286000" lvl="4" indent="-381000">
              <a:spcBef>
                <a:spcPts val="1000"/>
              </a:spcBef>
              <a:spcAft>
                <a:spcPts val="0"/>
              </a:spcAft>
              <a:buSzPts val="2400"/>
              <a:buChar char="▻"/>
              <a:defRPr/>
            </a:lvl5pPr>
            <a:lvl6pPr marL="2743200" lvl="5" indent="-381000">
              <a:spcBef>
                <a:spcPts val="1000"/>
              </a:spcBef>
              <a:spcAft>
                <a:spcPts val="0"/>
              </a:spcAft>
              <a:buSzPts val="2400"/>
              <a:buChar char="▻"/>
              <a:defRPr/>
            </a:lvl6pPr>
            <a:lvl7pPr marL="3200400" lvl="6" indent="-381000">
              <a:spcBef>
                <a:spcPts val="1000"/>
              </a:spcBef>
              <a:spcAft>
                <a:spcPts val="0"/>
              </a:spcAft>
              <a:buSzPts val="2400"/>
              <a:buChar char="▻"/>
              <a:defRPr/>
            </a:lvl7pPr>
            <a:lvl8pPr marL="3657600" lvl="7" indent="-381000">
              <a:spcBef>
                <a:spcPts val="1000"/>
              </a:spcBef>
              <a:spcAft>
                <a:spcPts val="0"/>
              </a:spcAft>
              <a:buSzPts val="2400"/>
              <a:buChar char="▻"/>
              <a:defRPr/>
            </a:lvl8pPr>
            <a:lvl9pPr marL="4114800" lvl="8" indent="-381000">
              <a:spcBef>
                <a:spcPts val="1000"/>
              </a:spcBef>
              <a:spcAft>
                <a:spcPts val="1000"/>
              </a:spcAft>
              <a:buSzPts val="2400"/>
              <a:buChar char="▻"/>
              <a:defRPr/>
            </a:lvl9pPr>
          </a:lstStyle>
          <a:p>
            <a:r>
              <a:rPr lang="ar-IQ" b="1" dirty="0"/>
              <a:t>التفاصيل</a:t>
            </a:r>
            <a:endParaRPr lang="ar-SA" b="1" dirty="0"/>
          </a:p>
        </p:txBody>
      </p:sp>
      <p:grpSp>
        <p:nvGrpSpPr>
          <p:cNvPr id="15" name="Group 14">
            <a:extLst>
              <a:ext uri="{FF2B5EF4-FFF2-40B4-BE49-F238E27FC236}">
                <a16:creationId xmlns:a16="http://schemas.microsoft.com/office/drawing/2014/main" xmlns="" id="{66B8A655-DD86-4892-BF52-16BCF5CF8635}"/>
              </a:ext>
            </a:extLst>
          </p:cNvPr>
          <p:cNvGrpSpPr/>
          <p:nvPr userDrawn="1"/>
        </p:nvGrpSpPr>
        <p:grpSpPr>
          <a:xfrm>
            <a:off x="5706933" y="6265210"/>
            <a:ext cx="2174908" cy="380661"/>
            <a:chOff x="3169389" y="4680483"/>
            <a:chExt cx="2174908" cy="383285"/>
          </a:xfrm>
        </p:grpSpPr>
        <p:pic>
          <p:nvPicPr>
            <p:cNvPr id="16" name="Picture 15">
              <a:extLst>
                <a:ext uri="{FF2B5EF4-FFF2-40B4-BE49-F238E27FC236}">
                  <a16:creationId xmlns:a16="http://schemas.microsoft.com/office/drawing/2014/main" xmlns="" id="{487DF495-839D-4469-A05A-62B06DF5E663}"/>
                </a:ext>
              </a:extLst>
            </p:cNvPr>
            <p:cNvPicPr>
              <a:picLocks noChangeAspect="1"/>
            </p:cNvPicPr>
            <p:nvPr userDrawn="1"/>
          </p:nvPicPr>
          <p:blipFill>
            <a:blip r:embed="rId2">
              <a:duotone>
                <a:schemeClr val="accent5">
                  <a:shade val="45000"/>
                  <a:satMod val="135000"/>
                </a:schemeClr>
                <a:prstClr val="white"/>
              </a:duotone>
            </a:blip>
            <a:stretch>
              <a:fillRect/>
            </a:stretch>
          </p:blipFill>
          <p:spPr>
            <a:xfrm>
              <a:off x="4943870" y="4680483"/>
              <a:ext cx="383285" cy="383285"/>
            </a:xfrm>
            <a:prstGeom prst="rect">
              <a:avLst/>
            </a:prstGeom>
          </p:spPr>
        </p:pic>
        <p:grpSp>
          <p:nvGrpSpPr>
            <p:cNvPr id="18" name="Group 17">
              <a:extLst>
                <a:ext uri="{FF2B5EF4-FFF2-40B4-BE49-F238E27FC236}">
                  <a16:creationId xmlns:a16="http://schemas.microsoft.com/office/drawing/2014/main" xmlns="" id="{FFAC5E4D-8A74-4B7A-BC54-8C3B3FDC97E6}"/>
                </a:ext>
              </a:extLst>
            </p:cNvPr>
            <p:cNvGrpSpPr/>
            <p:nvPr userDrawn="1"/>
          </p:nvGrpSpPr>
          <p:grpSpPr>
            <a:xfrm>
              <a:off x="3169389" y="4741323"/>
              <a:ext cx="2174908" cy="263413"/>
              <a:chOff x="6463381" y="4741323"/>
              <a:chExt cx="2174908" cy="263413"/>
            </a:xfrm>
          </p:grpSpPr>
          <p:sp>
            <p:nvSpPr>
              <p:cNvPr id="19" name="TextBox 18">
                <a:extLst>
                  <a:ext uri="{FF2B5EF4-FFF2-40B4-BE49-F238E27FC236}">
                    <a16:creationId xmlns:a16="http://schemas.microsoft.com/office/drawing/2014/main" xmlns="" id="{8400AE3C-6492-4126-84CA-9B14F862593C}"/>
                  </a:ext>
                </a:extLst>
              </p:cNvPr>
              <p:cNvSpPr txBox="1"/>
              <p:nvPr userDrawn="1"/>
            </p:nvSpPr>
            <p:spPr>
              <a:xfrm>
                <a:off x="6463381" y="4741323"/>
                <a:ext cx="2174908"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Email :</a:t>
                </a:r>
                <a:r>
                  <a:rPr lang="en-US" sz="1100" dirty="0">
                    <a:solidFill>
                      <a:schemeClr val="bg1"/>
                    </a:solidFill>
                  </a:rPr>
                  <a:t>info@alkafeel.edu.iq</a:t>
                </a:r>
              </a:p>
            </p:txBody>
          </p:sp>
          <p:sp>
            <p:nvSpPr>
              <p:cNvPr id="20" name="TextBox 19">
                <a:extLst>
                  <a:ext uri="{FF2B5EF4-FFF2-40B4-BE49-F238E27FC236}">
                    <a16:creationId xmlns:a16="http://schemas.microsoft.com/office/drawing/2014/main" xmlns="" id="{2B158153-F695-4B33-8642-1A0EAFE058EB}"/>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grpSp>
        <p:nvGrpSpPr>
          <p:cNvPr id="21" name="Group 20">
            <a:extLst>
              <a:ext uri="{FF2B5EF4-FFF2-40B4-BE49-F238E27FC236}">
                <a16:creationId xmlns:a16="http://schemas.microsoft.com/office/drawing/2014/main" xmlns="" id="{09B456AB-22B2-4FA9-809A-639D9B5FCF70}"/>
              </a:ext>
            </a:extLst>
          </p:cNvPr>
          <p:cNvGrpSpPr/>
          <p:nvPr userDrawn="1"/>
        </p:nvGrpSpPr>
        <p:grpSpPr>
          <a:xfrm>
            <a:off x="7952325" y="6183529"/>
            <a:ext cx="2593481" cy="527788"/>
            <a:chOff x="2845992" y="3408302"/>
            <a:chExt cx="2593481" cy="527788"/>
          </a:xfrm>
        </p:grpSpPr>
        <p:pic>
          <p:nvPicPr>
            <p:cNvPr id="22" name="Picture 21">
              <a:extLst>
                <a:ext uri="{FF2B5EF4-FFF2-40B4-BE49-F238E27FC236}">
                  <a16:creationId xmlns:a16="http://schemas.microsoft.com/office/drawing/2014/main" xmlns="" id="{80EAE3E0-44D0-46B2-937B-EAEE4C7E467C}"/>
                </a:ext>
              </a:extLst>
            </p:cNvPr>
            <p:cNvPicPr>
              <a:picLocks noChangeAspect="1"/>
            </p:cNvPicPr>
            <p:nvPr userDrawn="1"/>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p:blipFill>
          <p:spPr>
            <a:xfrm>
              <a:off x="4703514" y="3408302"/>
              <a:ext cx="735959" cy="527788"/>
            </a:xfrm>
            <a:prstGeom prst="rect">
              <a:avLst/>
            </a:prstGeom>
          </p:spPr>
        </p:pic>
        <p:grpSp>
          <p:nvGrpSpPr>
            <p:cNvPr id="23" name="Group 22">
              <a:extLst>
                <a:ext uri="{FF2B5EF4-FFF2-40B4-BE49-F238E27FC236}">
                  <a16:creationId xmlns:a16="http://schemas.microsoft.com/office/drawing/2014/main" xmlns="" id="{354112FD-5A25-4014-B4FD-C7F661F6110A}"/>
                </a:ext>
              </a:extLst>
            </p:cNvPr>
            <p:cNvGrpSpPr/>
            <p:nvPr userDrawn="1"/>
          </p:nvGrpSpPr>
          <p:grpSpPr>
            <a:xfrm>
              <a:off x="2845992" y="3568276"/>
              <a:ext cx="2234843" cy="261610"/>
              <a:chOff x="6538000" y="4741322"/>
              <a:chExt cx="2234843" cy="263413"/>
            </a:xfrm>
          </p:grpSpPr>
          <p:sp>
            <p:nvSpPr>
              <p:cNvPr id="24" name="TextBox 23">
                <a:extLst>
                  <a:ext uri="{FF2B5EF4-FFF2-40B4-BE49-F238E27FC236}">
                    <a16:creationId xmlns:a16="http://schemas.microsoft.com/office/drawing/2014/main" xmlns="" id="{38EB65AC-D5FB-4AB4-8C39-80DBEDDEF7A8}"/>
                  </a:ext>
                </a:extLst>
              </p:cNvPr>
              <p:cNvSpPr txBox="1"/>
              <p:nvPr userDrawn="1"/>
            </p:nvSpPr>
            <p:spPr>
              <a:xfrm>
                <a:off x="6538000" y="4741322"/>
                <a:ext cx="2234843"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Website :</a:t>
                </a:r>
                <a:r>
                  <a:rPr lang="en-US" sz="1100" dirty="0">
                    <a:solidFill>
                      <a:schemeClr val="bg1"/>
                    </a:solidFill>
                  </a:rPr>
                  <a:t>http://Alkafeel.edu.iq</a:t>
                </a:r>
              </a:p>
            </p:txBody>
          </p:sp>
          <p:sp>
            <p:nvSpPr>
              <p:cNvPr id="25" name="TextBox 24">
                <a:extLst>
                  <a:ext uri="{FF2B5EF4-FFF2-40B4-BE49-F238E27FC236}">
                    <a16:creationId xmlns:a16="http://schemas.microsoft.com/office/drawing/2014/main" xmlns="" id="{3677BC36-AB45-4868-BDB7-56C8683913A3}"/>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sp>
        <p:nvSpPr>
          <p:cNvPr id="27" name="Arrow: Pentagon 26">
            <a:extLst>
              <a:ext uri="{FF2B5EF4-FFF2-40B4-BE49-F238E27FC236}">
                <a16:creationId xmlns:a16="http://schemas.microsoft.com/office/drawing/2014/main" xmlns="" id="{DB1419E4-4C95-4933-9088-533031767AEC}"/>
              </a:ext>
            </a:extLst>
          </p:cNvPr>
          <p:cNvSpPr/>
          <p:nvPr userDrawn="1"/>
        </p:nvSpPr>
        <p:spPr>
          <a:xfrm flipH="1">
            <a:off x="11020425" y="94392"/>
            <a:ext cx="1171574" cy="77909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Google Shape;78;p5">
            <a:extLst>
              <a:ext uri="{FF2B5EF4-FFF2-40B4-BE49-F238E27FC236}">
                <a16:creationId xmlns:a16="http://schemas.microsoft.com/office/drawing/2014/main" xmlns="" id="{D42B2945-53BD-4C9A-802F-AC330CBF3A7D}"/>
              </a:ext>
            </a:extLst>
          </p:cNvPr>
          <p:cNvSpPr txBox="1">
            <a:spLocks noGrp="1"/>
          </p:cNvSpPr>
          <p:nvPr>
            <p:ph type="title" hasCustomPrompt="1"/>
          </p:nvPr>
        </p:nvSpPr>
        <p:spPr>
          <a:xfrm>
            <a:off x="1315947" y="305901"/>
            <a:ext cx="9479505" cy="406736"/>
          </a:xfrm>
          <a:prstGeom prst="rect">
            <a:avLst/>
          </a:prstGeom>
        </p:spPr>
        <p:txBody>
          <a:bodyPr spcFirstLastPara="1" wrap="square" lIns="91425" tIns="91425" rIns="91425" bIns="91425" anchor="ctr" anchorCtr="0"/>
          <a:lstStyle>
            <a:lvl1pPr lvl="0" algn="r" rtl="1">
              <a:spcBef>
                <a:spcPts val="0"/>
              </a:spcBef>
              <a:spcAft>
                <a:spcPts val="0"/>
              </a:spcAft>
              <a:buSzPts val="2000"/>
              <a:buNone/>
              <a:defRPr sz="1800" b="0" i="0" u="none" strike="noStrike" cap="none" dirty="0">
                <a:solidFill>
                  <a:schemeClr val="bg1"/>
                </a:solidFill>
                <a:latin typeface="+mn-lt"/>
                <a:ea typeface="Segoe UI Black" panose="020B0A02040204020203" pitchFamily="34" charset="0"/>
                <a:cs typeface="+mn-cs"/>
                <a:sym typeface="Arial"/>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ar-IQ" dirty="0"/>
              <a:t>العنوان</a:t>
            </a:r>
            <a:endParaRPr dirty="0"/>
          </a:p>
        </p:txBody>
      </p:sp>
      <p:sp>
        <p:nvSpPr>
          <p:cNvPr id="31" name="Arrow: Pentagon 30">
            <a:extLst>
              <a:ext uri="{FF2B5EF4-FFF2-40B4-BE49-F238E27FC236}">
                <a16:creationId xmlns:a16="http://schemas.microsoft.com/office/drawing/2014/main" xmlns="" id="{CF8ACE1E-B011-4A84-8C6B-EC5A84BCC96C}"/>
              </a:ext>
            </a:extLst>
          </p:cNvPr>
          <p:cNvSpPr/>
          <p:nvPr userDrawn="1"/>
        </p:nvSpPr>
        <p:spPr>
          <a:xfrm rot="10800000" flipH="1">
            <a:off x="-896" y="108551"/>
            <a:ext cx="1258196" cy="76493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xmlns="" id="{B48B2958-B7A7-489A-B909-03A008329EB1}"/>
              </a:ext>
            </a:extLst>
          </p:cNvPr>
          <p:cNvSpPr/>
          <p:nvPr userDrawn="1"/>
        </p:nvSpPr>
        <p:spPr>
          <a:xfrm rot="5400000">
            <a:off x="8644259" y="3305240"/>
            <a:ext cx="6928704" cy="17681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xmlns="" id="{D6C16464-CFF8-4E34-B354-25BDA408DB5C}"/>
              </a:ext>
            </a:extLst>
          </p:cNvPr>
          <p:cNvSpPr/>
          <p:nvPr userDrawn="1"/>
        </p:nvSpPr>
        <p:spPr>
          <a:xfrm rot="5400000">
            <a:off x="8517082" y="3308147"/>
            <a:ext cx="6928704" cy="17100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a16="http://schemas.microsoft.com/office/drawing/2014/main" xmlns="" id="{D801F2CC-04D6-48E5-9020-23F53EF72809}"/>
              </a:ext>
            </a:extLst>
          </p:cNvPr>
          <p:cNvSpPr>
            <a:spLocks noGrp="1"/>
          </p:cNvSpPr>
          <p:nvPr>
            <p:ph type="dt" sz="half" idx="10"/>
          </p:nvPr>
        </p:nvSpPr>
        <p:spPr>
          <a:xfrm>
            <a:off x="10669737" y="6267091"/>
            <a:ext cx="1200599" cy="365125"/>
          </a:xfrm>
          <a:prstGeom prst="rect">
            <a:avLst/>
          </a:prstGeom>
          <a:ln>
            <a:noFill/>
          </a:ln>
        </p:spPr>
        <p:txBody>
          <a:bodyPr/>
          <a:lstStyle>
            <a:lvl1pPr>
              <a:defRPr>
                <a:solidFill>
                  <a:srgbClr val="3F5378"/>
                </a:solidFill>
              </a:defRPr>
            </a:lvl1pPr>
          </a:lstStyle>
          <a:p>
            <a:r>
              <a:rPr lang="en-US" dirty="0"/>
              <a:t>2020-2021</a:t>
            </a:r>
          </a:p>
        </p:txBody>
      </p:sp>
      <p:sp>
        <p:nvSpPr>
          <p:cNvPr id="41" name="Slide Number Placeholder 5">
            <a:extLst>
              <a:ext uri="{FF2B5EF4-FFF2-40B4-BE49-F238E27FC236}">
                <a16:creationId xmlns:a16="http://schemas.microsoft.com/office/drawing/2014/main" xmlns="" id="{41CCE111-59C4-4620-A682-7B71FC50DAC9}"/>
              </a:ext>
            </a:extLst>
          </p:cNvPr>
          <p:cNvSpPr>
            <a:spLocks noGrp="1"/>
          </p:cNvSpPr>
          <p:nvPr>
            <p:ph type="sldNum" sz="quarter" idx="12"/>
          </p:nvPr>
        </p:nvSpPr>
        <p:spPr>
          <a:xfrm>
            <a:off x="186305" y="6267091"/>
            <a:ext cx="57569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29" name="صورة 1">
            <a:extLst>
              <a:ext uri="{FF2B5EF4-FFF2-40B4-BE49-F238E27FC236}">
                <a16:creationId xmlns:a16="http://schemas.microsoft.com/office/drawing/2014/main" xmlns="" id="{BF5E8E17-3DFA-41DB-B46D-F4A5C3C3DB5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3222" y="98779"/>
            <a:ext cx="719257" cy="741451"/>
          </a:xfrm>
          <a:prstGeom prst="rect">
            <a:avLst/>
          </a:prstGeom>
        </p:spPr>
      </p:pic>
      <p:grpSp>
        <p:nvGrpSpPr>
          <p:cNvPr id="32" name="Google Shape;239;p16">
            <a:extLst>
              <a:ext uri="{FF2B5EF4-FFF2-40B4-BE49-F238E27FC236}">
                <a16:creationId xmlns:a16="http://schemas.microsoft.com/office/drawing/2014/main" xmlns="" id="{51093C29-0B93-4657-AED3-FDF929FB8F78}"/>
              </a:ext>
            </a:extLst>
          </p:cNvPr>
          <p:cNvGrpSpPr/>
          <p:nvPr userDrawn="1"/>
        </p:nvGrpSpPr>
        <p:grpSpPr>
          <a:xfrm>
            <a:off x="11356372" y="330672"/>
            <a:ext cx="374752" cy="288032"/>
            <a:chOff x="2594050" y="1631825"/>
            <a:chExt cx="439625" cy="439625"/>
          </a:xfrm>
          <a:solidFill>
            <a:schemeClr val="accent5">
              <a:lumMod val="20000"/>
              <a:lumOff val="80000"/>
            </a:schemeClr>
          </a:solidFill>
        </p:grpSpPr>
        <p:sp>
          <p:nvSpPr>
            <p:cNvPr id="33" name="Google Shape;240;p16">
              <a:extLst>
                <a:ext uri="{FF2B5EF4-FFF2-40B4-BE49-F238E27FC236}">
                  <a16:creationId xmlns:a16="http://schemas.microsoft.com/office/drawing/2014/main" xmlns="" id="{D741DFC4-3093-494D-888D-CB021DB886F6}"/>
                </a:ext>
              </a:extLst>
            </p:cNvPr>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34" name="Google Shape;241;p16">
              <a:extLst>
                <a:ext uri="{FF2B5EF4-FFF2-40B4-BE49-F238E27FC236}">
                  <a16:creationId xmlns:a16="http://schemas.microsoft.com/office/drawing/2014/main" xmlns="" id="{67B83C70-8ECE-4716-943D-2F22333E5466}"/>
                </a:ext>
              </a:extLst>
            </p:cNvPr>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2" name="Google Shape;242;p16">
              <a:extLst>
                <a:ext uri="{FF2B5EF4-FFF2-40B4-BE49-F238E27FC236}">
                  <a16:creationId xmlns:a16="http://schemas.microsoft.com/office/drawing/2014/main" xmlns="" id="{78DD374C-E66A-42D5-A2FE-A69BE7181EC7}"/>
                </a:ext>
              </a:extLst>
            </p:cNvPr>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3" name="Google Shape;243;p16">
              <a:extLst>
                <a:ext uri="{FF2B5EF4-FFF2-40B4-BE49-F238E27FC236}">
                  <a16:creationId xmlns:a16="http://schemas.microsoft.com/office/drawing/2014/main" xmlns="" id="{C9117AA7-AA5F-4621-A3D9-FA22B13E47E5}"/>
                </a:ext>
              </a:extLst>
            </p:cNvPr>
            <p:cNvSpPr/>
            <p:nvPr/>
          </p:nvSpPr>
          <p:spPr>
            <a:xfrm>
              <a:off x="2801675" y="1740825"/>
              <a:ext cx="49950" cy="49950"/>
            </a:xfrm>
            <a:custGeom>
              <a:avLst/>
              <a:gdLst/>
              <a:ahLst/>
              <a:cxnLst/>
              <a:rect l="l" t="t" r="r" b="b"/>
              <a:pathLst>
                <a:path w="1998" h="1998" fill="none" extrusionOk="0">
                  <a:moveTo>
                    <a:pt x="1" y="1997"/>
                  </a:moveTo>
                  <a:lnTo>
                    <a:pt x="1998" y="0"/>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grpSp>
    </p:spTree>
    <p:extLst>
      <p:ext uri="{BB962C8B-B14F-4D97-AF65-F5344CB8AC3E}">
        <p14:creationId xmlns:p14="http://schemas.microsoft.com/office/powerpoint/2010/main" val="38299871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7803257"/>
      </p:ext>
    </p:extLst>
  </p:cSld>
  <p:clrMap bg1="lt1" tx1="dk1" bg2="lt2" tx2="dk2" accent1="accent1" accent2="accent2" accent3="accent3" accent4="accent4" accent5="accent5" accent6="accent6" hlink="hlink" folHlink="folHlink"/>
  <p:sldLayoutIdLst>
    <p:sldLayoutId id="2147483649" r:id="rId1"/>
    <p:sldLayoutId id="2147483651" r:id="rId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ar.wikipedia.org/wiki/%D9%85%D8%AC%D9%84%D8%B3_%D8%A7%D9%84%D8%A3%D9%85%D9%86_%D8%A7%D9%84%D8%AA%D8%A7%D8%A8%D8%B9_%D9%84%D9%84%D8%A3%D9%85%D9%85_%D8%A7%D9%84%D9%85%D8%AA%D8%AD%D8%AF%D8%A9" TargetMode="External"/><Relationship Id="rId2" Type="http://schemas.openxmlformats.org/officeDocument/2006/relationships/hyperlink" Target="https://ar.wikipedia.org/wiki/%D8%A7%D9%84%D8%B9%D9%82%D9%88%D8%A8%D8%A7%D8%AA_%D8%A7%D9%84%D9%85%D9%81%D8%B1%D9%88%D8%B6%D8%A9_%D8%B9%D9%84%D9%89_%D8%A5%D9%8A%D8%B1%D8%A7%D9%86"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ar.wikipedia.org/wiki/%D8%A3%D9%84%D9%85%D8%A7%D9%86%D9%8A%D8%A7" TargetMode="External"/><Relationship Id="rId2" Type="http://schemas.openxmlformats.org/officeDocument/2006/relationships/hyperlink" Target="https://ar.wikipedia.org/wiki/%D9%85%D9%8A%D9%83%D9%88%D9%86%D9%88%D8%B3" TargetMode="External"/><Relationship Id="rId1" Type="http://schemas.openxmlformats.org/officeDocument/2006/relationships/slideLayout" Target="../slideLayouts/slideLayout2.xml"/><Relationship Id="rId5" Type="http://schemas.openxmlformats.org/officeDocument/2006/relationships/hyperlink" Target="https://ar.wikipedia.org/wiki/%D8%B7%D8%A7%D9%84%D8%A8%D8%A7%D9%86" TargetMode="External"/><Relationship Id="rId4" Type="http://schemas.openxmlformats.org/officeDocument/2006/relationships/hyperlink" Target="https://ar.wikipedia.org/wiki/%D8%A7%D9%84%D8%A3%D8%B1%D8%AC%D9%86%D8%AA%D9%8A%D9%86"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ar.wikipedia.org/wiki/%D8%AD%D8%B2%D8%A8_%D8%A7%D9%84%D9%84%D9%87" TargetMode="External"/><Relationship Id="rId2" Type="http://schemas.openxmlformats.org/officeDocument/2006/relationships/hyperlink" Target="https://ar.wikipedia.org/wiki/%D8%A7%D9%84%D8%AD%D9%88%D8%AB%D9%8A%D9%8A%D9%86"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ar.wikipedia.org/wiki/8_%D9%85%D8%A7%D9%8A%D9%88" TargetMode="External"/><Relationship Id="rId2" Type="http://schemas.openxmlformats.org/officeDocument/2006/relationships/hyperlink" Target="https://ar.wikipedia.org/wiki/%D8%A7%D9%84%D8%AE%D8%B1%D9%88%D8%AC_%D8%A7%D9%84%D8%A3%D9%85%D8%B1%D9%8A%D9%83%D9%8A_%D9%85%D9%86_%D8%A7%D9%84%D8%A7%D8%AA%D9%81%D8%A7%D9%82_%D8%A7%D9%84%D9%86%D9%88%D9%88%D9%8A_%D9%85%D8%B9_%D8%A5%D9%8A%D8%B1%D8%A7%D9%86" TargetMode="External"/><Relationship Id="rId1" Type="http://schemas.openxmlformats.org/officeDocument/2006/relationships/slideLayout" Target="../slideLayouts/slideLayout2.xml"/><Relationship Id="rId6" Type="http://schemas.openxmlformats.org/officeDocument/2006/relationships/hyperlink" Target="https://ar.wikipedia.org/wiki/%D8%A7%D9%84%D9%86%D9%81%D8%B7_%D9%81%D9%8A_%D8%A5%D9%8A%D8%B1%D8%A7%D9%86" TargetMode="External"/><Relationship Id="rId5" Type="http://schemas.openxmlformats.org/officeDocument/2006/relationships/hyperlink" Target="https://ar.wikipedia.org/wiki/%D8%A7%D8%AA%D9%81%D8%A7%D9%82_%D9%84%D9%88%D8%B2%D8%A7%D9%86_%D8%A7%D9%84%D9%86%D9%88%D9%88%D9%8A" TargetMode="External"/><Relationship Id="rId4" Type="http://schemas.openxmlformats.org/officeDocument/2006/relationships/hyperlink" Target="https://ar.wikipedia.org/wiki/2018"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ar.wikipedia.org/wiki/%D8%B7%D9%87%D8%B1%D8%A7%D9%86" TargetMode="External"/><Relationship Id="rId2" Type="http://schemas.openxmlformats.org/officeDocument/2006/relationships/hyperlink" Target="https://ar.wikipedia.org/wiki/%D8%A3%D8%A8%D8%B1%D9%8A%D9%84" TargetMode="External"/><Relationship Id="rId1" Type="http://schemas.openxmlformats.org/officeDocument/2006/relationships/slideLayout" Target="../slideLayouts/slideLayout2.xml"/><Relationship Id="rId6" Type="http://schemas.openxmlformats.org/officeDocument/2006/relationships/hyperlink" Target="https://ar.wikipedia.org/wiki/%D8%A7%D9%84%D8%AB%D9%88%D8%B1%D8%A9_%D8%A7%D9%84%D8%A5%D8%B3%D9%84%D8%A7%D9%85%D9%8A%D8%A9_%D8%A7%D9%84%D8%A5%D9%8A%D8%B1%D8%A7%D9%86%D9%8A%D8%A9" TargetMode="External"/><Relationship Id="rId5" Type="http://schemas.openxmlformats.org/officeDocument/2006/relationships/hyperlink" Target="https://ar.wikipedia.org/wiki/%D9%85%D8%B3%D9%84%D9%85" TargetMode="External"/><Relationship Id="rId4" Type="http://schemas.openxmlformats.org/officeDocument/2006/relationships/hyperlink" Target="https://ar.wikipedia.org/wiki/%D9%88%D8%A7%D8%B4%D9%86%D8%B7%D9%86_(%D8%AA%D9%88%D8%B6%D9%8A%D8%AD)"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ar.wikipedia.org/wiki/1980" TargetMode="External"/><Relationship Id="rId2" Type="http://schemas.openxmlformats.org/officeDocument/2006/relationships/hyperlink" Target="https://ar.wikipedia.org/wiki/1979" TargetMode="External"/><Relationship Id="rId1" Type="http://schemas.openxmlformats.org/officeDocument/2006/relationships/slideLayout" Target="../slideLayouts/slideLayout2.xml"/><Relationship Id="rId6" Type="http://schemas.openxmlformats.org/officeDocument/2006/relationships/hyperlink" Target="https://ar.wikipedia.org/wiki/%D8%A7%D9%84%D9%88%D9%84%D8%A7%D9%8A%D8%A7%D8%AA_%D8%A7%D9%84%D9%85%D8%AA%D8%AD%D8%AF%D8%A9" TargetMode="External"/><Relationship Id="rId5" Type="http://schemas.openxmlformats.org/officeDocument/2006/relationships/hyperlink" Target="https://ar.wikipedia.org/wiki/%D8%B1%D9%88%D9%86%D8%A7%D9%84%D8%AF_%D8%B1%D9%8A%D8%BA%D8%A7%D9%86" TargetMode="External"/><Relationship Id="rId4" Type="http://schemas.openxmlformats.org/officeDocument/2006/relationships/hyperlink" Target="https://ar.wikipedia.org/wiki/%D8%AC%D9%8A%D9%85%D9%8A_%D9%83%D8%A7%D8%B1%D8%AA%D8%B1"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ar.wikipedia.org/wiki/%D8%AC%D9%88%D8%B1%D8%AC_%D8%A8%D9%88%D8%B4_%D8%A7%D9%84%D8%A3%D8%A8" TargetMode="External"/><Relationship Id="rId2" Type="http://schemas.openxmlformats.org/officeDocument/2006/relationships/hyperlink" Target="https://ar.wikipedia.org/wiki/%D8%B4%D8%B9%D9%88%D8%A8_%D8%A5%D9%8A%D8%B1%D8%A7%D9%86%D9%8A%D8%A9" TargetMode="External"/><Relationship Id="rId1" Type="http://schemas.openxmlformats.org/officeDocument/2006/relationships/slideLayout" Target="../slideLayouts/slideLayout2.xml"/><Relationship Id="rId4" Type="http://schemas.openxmlformats.org/officeDocument/2006/relationships/hyperlink" Target="https://ar.wikipedia.org/wiki/1988"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B12D4DD-26D1-4343-BA14-3802C0A15240}"/>
              </a:ext>
            </a:extLst>
          </p:cNvPr>
          <p:cNvSpPr>
            <a:spLocks noGrp="1"/>
          </p:cNvSpPr>
          <p:nvPr>
            <p:ph type="dt" sz="half" idx="10"/>
          </p:nvPr>
        </p:nvSpPr>
        <p:spPr/>
        <p:txBody>
          <a:bodyPr/>
          <a:lstStyle/>
          <a:p>
            <a:r>
              <a:rPr lang="en-US"/>
              <a:t>2020-2021</a:t>
            </a:r>
            <a:endParaRPr lang="en-US" dirty="0"/>
          </a:p>
        </p:txBody>
      </p:sp>
      <p:sp>
        <p:nvSpPr>
          <p:cNvPr id="3" name="Text Placeholder 2">
            <a:extLst>
              <a:ext uri="{FF2B5EF4-FFF2-40B4-BE49-F238E27FC236}">
                <a16:creationId xmlns:a16="http://schemas.microsoft.com/office/drawing/2014/main" xmlns="" id="{35EAECC2-482F-4411-B5C6-261217649AB7}"/>
              </a:ext>
            </a:extLst>
          </p:cNvPr>
          <p:cNvSpPr>
            <a:spLocks noGrp="1"/>
          </p:cNvSpPr>
          <p:nvPr>
            <p:ph type="body" sz="quarter" idx="13"/>
          </p:nvPr>
        </p:nvSpPr>
        <p:spPr/>
        <p:txBody>
          <a:bodyPr/>
          <a:lstStyle/>
          <a:p>
            <a:pPr rtl="1"/>
            <a:r>
              <a:rPr lang="ar-IQ" sz="3200" b="1" dirty="0">
                <a:solidFill>
                  <a:srgbClr val="C00000"/>
                </a:solidFill>
              </a:rPr>
              <a:t>تقــــيم </a:t>
            </a:r>
          </a:p>
          <a:p>
            <a:pPr rtl="1"/>
            <a:r>
              <a:rPr lang="ar-IQ" sz="3200" b="1" dirty="0">
                <a:solidFill>
                  <a:srgbClr val="00B050"/>
                </a:solidFill>
              </a:rPr>
              <a:t>كلية القانون / جامعة الكفيل</a:t>
            </a:r>
          </a:p>
          <a:p>
            <a:pPr rtl="1"/>
            <a:r>
              <a:rPr lang="ar-IQ" sz="3200" b="1" dirty="0" smtClean="0"/>
              <a:t>ندوة بعنوان</a:t>
            </a:r>
            <a:endParaRPr lang="ar-IQ" sz="3200" dirty="0" smtClean="0"/>
          </a:p>
          <a:p>
            <a:r>
              <a:rPr lang="ar-IQ" sz="4800" dirty="0">
                <a:solidFill>
                  <a:srgbClr val="FF0000"/>
                </a:solidFill>
                <a:cs typeface="PT Bold Heading" panose="02010400000000000000" pitchFamily="2" charset="-78"/>
              </a:rPr>
              <a:t>أ</a:t>
            </a:r>
            <a:r>
              <a:rPr lang="ar-SA" sz="4800" dirty="0" smtClean="0">
                <a:solidFill>
                  <a:srgbClr val="FF0000"/>
                </a:solidFill>
                <a:cs typeface="PT Bold Heading" panose="02010400000000000000" pitchFamily="2" charset="-78"/>
              </a:rPr>
              <a:t>ثر </a:t>
            </a:r>
            <a:r>
              <a:rPr lang="ar-SA" sz="4800" dirty="0" smtClean="0">
                <a:solidFill>
                  <a:srgbClr val="FF0000"/>
                </a:solidFill>
                <a:cs typeface="PT Bold Heading" panose="02010400000000000000" pitchFamily="2" charset="-78"/>
              </a:rPr>
              <a:t>العقوبات </a:t>
            </a:r>
            <a:r>
              <a:rPr lang="ar-SA" sz="4800" dirty="0" smtClean="0">
                <a:solidFill>
                  <a:srgbClr val="FF0000"/>
                </a:solidFill>
                <a:cs typeface="PT Bold Heading" panose="02010400000000000000" pitchFamily="2" charset="-78"/>
              </a:rPr>
              <a:t>ال</a:t>
            </a:r>
            <a:r>
              <a:rPr lang="ar-IQ" sz="4800" dirty="0" smtClean="0">
                <a:solidFill>
                  <a:srgbClr val="FF0000"/>
                </a:solidFill>
                <a:cs typeface="PT Bold Heading" panose="02010400000000000000" pitchFamily="2" charset="-78"/>
              </a:rPr>
              <a:t>أ</a:t>
            </a:r>
            <a:r>
              <a:rPr lang="ar-SA" sz="4800" dirty="0" err="1" smtClean="0">
                <a:solidFill>
                  <a:srgbClr val="FF0000"/>
                </a:solidFill>
                <a:cs typeface="PT Bold Heading" panose="02010400000000000000" pitchFamily="2" charset="-78"/>
              </a:rPr>
              <a:t>مريكية</a:t>
            </a:r>
            <a:r>
              <a:rPr lang="ar-SA" sz="4800" dirty="0" smtClean="0">
                <a:solidFill>
                  <a:srgbClr val="FF0000"/>
                </a:solidFill>
                <a:cs typeface="PT Bold Heading" panose="02010400000000000000" pitchFamily="2" charset="-78"/>
              </a:rPr>
              <a:t> </a:t>
            </a:r>
            <a:r>
              <a:rPr lang="ar-SA" sz="4800" dirty="0" smtClean="0">
                <a:solidFill>
                  <a:srgbClr val="FF0000"/>
                </a:solidFill>
                <a:cs typeface="PT Bold Heading" panose="02010400000000000000" pitchFamily="2" charset="-78"/>
              </a:rPr>
              <a:t>على </a:t>
            </a:r>
            <a:r>
              <a:rPr lang="ar-IQ" sz="4800" dirty="0" smtClean="0">
                <a:solidFill>
                  <a:srgbClr val="FF0000"/>
                </a:solidFill>
                <a:cs typeface="PT Bold Heading" panose="02010400000000000000" pitchFamily="2" charset="-78"/>
              </a:rPr>
              <a:t>إ</a:t>
            </a:r>
            <a:r>
              <a:rPr lang="ar-SA" sz="4800" dirty="0" smtClean="0">
                <a:solidFill>
                  <a:srgbClr val="FF0000"/>
                </a:solidFill>
                <a:cs typeface="PT Bold Heading" panose="02010400000000000000" pitchFamily="2" charset="-78"/>
              </a:rPr>
              <a:t>يران </a:t>
            </a:r>
            <a:r>
              <a:rPr lang="ar-SA" sz="4800" dirty="0" smtClean="0">
                <a:solidFill>
                  <a:srgbClr val="FF0000"/>
                </a:solidFill>
                <a:cs typeface="PT Bold Heading" panose="02010400000000000000" pitchFamily="2" charset="-78"/>
              </a:rPr>
              <a:t>في العلاقات الدولية</a:t>
            </a:r>
            <a:endParaRPr lang="en-US" sz="2800" dirty="0">
              <a:solidFill>
                <a:srgbClr val="FF0000"/>
              </a:solidFill>
              <a:cs typeface="PT Bold Heading" panose="02010400000000000000" pitchFamily="2" charset="-78"/>
            </a:endParaRPr>
          </a:p>
        </p:txBody>
      </p:sp>
      <p:sp>
        <p:nvSpPr>
          <p:cNvPr id="4" name="Text Placeholder 3">
            <a:extLst>
              <a:ext uri="{FF2B5EF4-FFF2-40B4-BE49-F238E27FC236}">
                <a16:creationId xmlns:a16="http://schemas.microsoft.com/office/drawing/2014/main" xmlns="" id="{D2DD65D1-82BE-4F0E-AF8A-B96ED9B60C37}"/>
              </a:ext>
            </a:extLst>
          </p:cNvPr>
          <p:cNvSpPr>
            <a:spLocks noGrp="1"/>
          </p:cNvSpPr>
          <p:nvPr>
            <p:ph type="body" sz="quarter" idx="14"/>
          </p:nvPr>
        </p:nvSpPr>
        <p:spPr>
          <a:xfrm>
            <a:off x="509838" y="3909423"/>
            <a:ext cx="7739385" cy="1844291"/>
          </a:xfrm>
        </p:spPr>
        <p:txBody>
          <a:bodyPr/>
          <a:lstStyle/>
          <a:p>
            <a:endParaRPr lang="ar-IQ" dirty="0" smtClean="0">
              <a:solidFill>
                <a:srgbClr val="FF0000"/>
              </a:solidFill>
            </a:endParaRPr>
          </a:p>
          <a:p>
            <a:r>
              <a:rPr lang="ar-SA" dirty="0" err="1" smtClean="0">
                <a:solidFill>
                  <a:srgbClr val="00B050"/>
                </a:solidFill>
              </a:rPr>
              <a:t>م.د</a:t>
            </a:r>
            <a:r>
              <a:rPr lang="ar-SA" dirty="0" smtClean="0">
                <a:solidFill>
                  <a:srgbClr val="00B050"/>
                </a:solidFill>
              </a:rPr>
              <a:t>. سعد عبد الحسين </a:t>
            </a:r>
            <a:r>
              <a:rPr lang="ar-SA" dirty="0" smtClean="0">
                <a:solidFill>
                  <a:srgbClr val="00B050"/>
                </a:solidFill>
              </a:rPr>
              <a:t>نعمة</a:t>
            </a:r>
            <a:endParaRPr lang="ar-IQ" dirty="0" smtClean="0">
              <a:solidFill>
                <a:srgbClr val="00B050"/>
              </a:solidFill>
            </a:endParaRPr>
          </a:p>
          <a:p>
            <a:pPr rtl="1"/>
            <a:r>
              <a:rPr lang="ar-IQ" sz="3600" b="1" dirty="0">
                <a:solidFill>
                  <a:srgbClr val="C00000"/>
                </a:solidFill>
              </a:rPr>
              <a:t>السبت 2021/5/22             الساعة 10 صباحاً</a:t>
            </a:r>
          </a:p>
          <a:p>
            <a:pPr rtl="1"/>
            <a:r>
              <a:rPr lang="ar-IQ" sz="3600" b="1" dirty="0">
                <a:solidFill>
                  <a:srgbClr val="002060"/>
                </a:solidFill>
              </a:rPr>
              <a:t>على قاعة كلية </a:t>
            </a:r>
            <a:r>
              <a:rPr lang="ar-IQ" sz="3600" b="1" dirty="0" smtClean="0">
                <a:solidFill>
                  <a:srgbClr val="002060"/>
                </a:solidFill>
              </a:rPr>
              <a:t>القانون</a:t>
            </a:r>
            <a:endParaRPr lang="ar-IQ" sz="3600" b="1" dirty="0">
              <a:solidFill>
                <a:srgbClr val="002060"/>
              </a:solidFill>
            </a:endParaRPr>
          </a:p>
        </p:txBody>
      </p:sp>
      <p:sp>
        <p:nvSpPr>
          <p:cNvPr id="5" name="Slide Number Placeholder 4">
            <a:extLst>
              <a:ext uri="{FF2B5EF4-FFF2-40B4-BE49-F238E27FC236}">
                <a16:creationId xmlns:a16="http://schemas.microsoft.com/office/drawing/2014/main" xmlns="" id="{4C68182F-74E9-42E9-A732-944323B2EF4E}"/>
              </a:ext>
            </a:extLst>
          </p:cNvPr>
          <p:cNvSpPr>
            <a:spLocks noGrp="1"/>
          </p:cNvSpPr>
          <p:nvPr>
            <p:ph type="sldNum" sz="quarter" idx="12"/>
          </p:nvPr>
        </p:nvSpPr>
        <p:spPr/>
        <p:txBody>
          <a:bodyPr/>
          <a:lstStyle/>
          <a:p>
            <a:fld id="{A0EDFBC5-9E83-48A9-A20F-CEAD086DBFA3}" type="slidenum">
              <a:rPr lang="en-US" smtClean="0"/>
              <a:pPr/>
              <a:t>1</a:t>
            </a:fld>
            <a:endParaRPr lang="en-US" dirty="0"/>
          </a:p>
        </p:txBody>
      </p:sp>
    </p:spTree>
    <p:extLst>
      <p:ext uri="{BB962C8B-B14F-4D97-AF65-F5344CB8AC3E}">
        <p14:creationId xmlns:p14="http://schemas.microsoft.com/office/powerpoint/2010/main" val="473456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SA" b="1" dirty="0"/>
              <a:t>اسباب التفاوض مع ايران بشأن مشروعها النووي هي:</a:t>
            </a:r>
            <a:endParaRPr lang="en-US" dirty="0"/>
          </a:p>
          <a:p>
            <a:pPr algn="just"/>
            <a:r>
              <a:rPr lang="ar-SA" dirty="0"/>
              <a:t>1_ العقبة التي تعثر هذا المشروع (مشروع الشرق الاوسط الكبير) وتمثل تهديد مباشر لإسرائيل هي  ايران وبالتالي شرعت الولايات المتحدة بالاتفاق النووي مع ايران.</a:t>
            </a:r>
            <a:endParaRPr lang="en-US" dirty="0"/>
          </a:p>
          <a:p>
            <a:pPr algn="just"/>
            <a:r>
              <a:rPr lang="ar-SA" dirty="0"/>
              <a:t>2_ التيار الاسلامي داخل المذهب الشيعي تيار كبير وهو يسعى للوصول الى السلطة والبقاء بها، وبالتالي اذا ما اصبحت ايران دولة نووية سوف يتعزز هذا التقارب. وهنا سيكون الخطر اكبر على الولايات المتحدة.</a:t>
            </a:r>
            <a:endParaRPr lang="en-US" dirty="0"/>
          </a:p>
          <a:p>
            <a:pPr algn="just"/>
            <a:r>
              <a:rPr lang="ar-SA" dirty="0"/>
              <a:t>3_ مع اقرار شعوب المنطقة بدور الولايات المتحدة في التغيرات الحالية الا انها لم تسلم بالتبعية للولايات المتحدة في كل ما تريده ومن ذلك العلاقات المستقبلية مع ايران.</a:t>
            </a:r>
            <a:endParaRPr lang="en-US" dirty="0"/>
          </a:p>
          <a:p>
            <a:pPr algn="just"/>
            <a:r>
              <a:rPr lang="ar-SA" dirty="0"/>
              <a:t>4_ ايران دولة اقليمية تملك القدرة على التأثير في التغيرات الحالية في المنطقة العربية لحماية مصالحها الا انها ستتحول الى قدرة اقليمية ببعد عالمي اذ ما نجح المشروع النووي</a:t>
            </a:r>
            <a:endParaRPr lang="ar-IQ" dirty="0"/>
          </a:p>
        </p:txBody>
      </p:sp>
      <p:sp>
        <p:nvSpPr>
          <p:cNvPr id="3" name="عنوان 2"/>
          <p:cNvSpPr>
            <a:spLocks noGrp="1"/>
          </p:cNvSpPr>
          <p:nvPr>
            <p:ph type="title"/>
          </p:nvPr>
        </p:nvSpPr>
        <p:spPr/>
        <p:txBody>
          <a:bodyPr/>
          <a:lstStyle/>
          <a:p>
            <a:r>
              <a:rPr lang="ar-SA" b="1" dirty="0"/>
              <a:t>أثر العقوبات الامريكية على إيران في العلاقات الدولية</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10</a:t>
            </a:fld>
            <a:endParaRPr lang="en-US" dirty="0"/>
          </a:p>
        </p:txBody>
      </p:sp>
    </p:spTree>
    <p:extLst>
      <p:ext uri="{BB962C8B-B14F-4D97-AF65-F5344CB8AC3E}">
        <p14:creationId xmlns:p14="http://schemas.microsoft.com/office/powerpoint/2010/main" val="790793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r>
              <a:rPr lang="ar-SA" b="1" u="sng" dirty="0"/>
              <a:t>اثار الانسحاب الامريكي </a:t>
            </a:r>
            <a:endParaRPr lang="en-US" dirty="0"/>
          </a:p>
          <a:p>
            <a:r>
              <a:rPr lang="ar-SA" dirty="0"/>
              <a:t>1_فشل الحل الدبلوماسي بسبب اعتقاد امريكا ان ايران لا تتخلى عن برنامجها النووي وانه برنامج غير سلمي يهدد حلفائها بالمنطقة وعلى رأسهم اسرائيل. ويهدد مصالح الولايات المتحدة الامريكية في المنطقة.</a:t>
            </a:r>
            <a:endParaRPr lang="en-US" dirty="0"/>
          </a:p>
          <a:p>
            <a:r>
              <a:rPr lang="ar-SA" dirty="0"/>
              <a:t>2_اعتماد اسلوب الحوار مع الدول والمنظمات الدولية التي تتعاون مع ايران وذات علاقة ببرنامجها النووي بصورة مباشرة او غير مباشرة عن طريق سياستها الخارجية او عن طريق الوكالة الدولية للطاقة الذرية.</a:t>
            </a:r>
            <a:endParaRPr lang="en-US" dirty="0"/>
          </a:p>
          <a:p>
            <a:endParaRPr lang="ar-IQ" dirty="0"/>
          </a:p>
        </p:txBody>
      </p:sp>
      <p:sp>
        <p:nvSpPr>
          <p:cNvPr id="3" name="عنوان 2"/>
          <p:cNvSpPr>
            <a:spLocks noGrp="1"/>
          </p:cNvSpPr>
          <p:nvPr>
            <p:ph type="title"/>
          </p:nvPr>
        </p:nvSpPr>
        <p:spPr/>
        <p:txBody>
          <a:bodyPr/>
          <a:lstStyle/>
          <a:p>
            <a:r>
              <a:rPr lang="ar-SA" b="1" dirty="0"/>
              <a:t>أثر العقوبات الامريكية على إيران في العلاقات الدولية</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11</a:t>
            </a:fld>
            <a:endParaRPr lang="en-US" dirty="0"/>
          </a:p>
        </p:txBody>
      </p:sp>
    </p:spTree>
    <p:extLst>
      <p:ext uri="{BB962C8B-B14F-4D97-AF65-F5344CB8AC3E}">
        <p14:creationId xmlns:p14="http://schemas.microsoft.com/office/powerpoint/2010/main" val="4224198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SA" dirty="0"/>
              <a:t>_اتباع اسلوب العقوبات الاقتصادية بعد اقناع الجانب الاوربي واليابان لأجل محاصرة ايران وفرض عقوبات قاسية.</a:t>
            </a:r>
            <a:endParaRPr lang="en-US" dirty="0"/>
          </a:p>
          <a:p>
            <a:pPr algn="just"/>
            <a:r>
              <a:rPr lang="ar-SA" dirty="0"/>
              <a:t>4_العقوبات التجارية والاستثمارية: أي تقليص التبادلات التجارية والاستثمارية وهو ما يؤثر على ايران في ضل الاقتصادات المنفتحة والمندمجة بالاقتصاد العالمي، وهذا ما يحقق غاية امريكا بسرعة ومصالحها لا سيما ان هناك ضغط شعبي ايراني على النظام بضرورة تغيير سياساته الخارجية.</a:t>
            </a:r>
            <a:endParaRPr lang="en-US" dirty="0"/>
          </a:p>
          <a:p>
            <a:pPr algn="just"/>
            <a:r>
              <a:rPr lang="ar-SA" dirty="0"/>
              <a:t>5_العقوبات الذكية: أي ايقاف تصدير التكنلوجيا والمنتجات المتطورة تكنلوجيا الى ايران بحجة استخدامها لأغراض عسكرية.</a:t>
            </a:r>
            <a:endParaRPr lang="en-US" dirty="0"/>
          </a:p>
          <a:p>
            <a:pPr algn="just"/>
            <a:endParaRPr lang="ar-IQ" dirty="0"/>
          </a:p>
        </p:txBody>
      </p:sp>
      <p:sp>
        <p:nvSpPr>
          <p:cNvPr id="3" name="عنوان 2"/>
          <p:cNvSpPr>
            <a:spLocks noGrp="1"/>
          </p:cNvSpPr>
          <p:nvPr>
            <p:ph type="title"/>
          </p:nvPr>
        </p:nvSpPr>
        <p:spPr/>
        <p:txBody>
          <a:bodyPr/>
          <a:lstStyle/>
          <a:p>
            <a:r>
              <a:rPr lang="ar-SA" b="1" dirty="0"/>
              <a:t>أثر العقوبات الامريكية على إيران في العلاقات الدولية</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12</a:t>
            </a:fld>
            <a:endParaRPr lang="en-US" dirty="0"/>
          </a:p>
        </p:txBody>
      </p:sp>
    </p:spTree>
    <p:extLst>
      <p:ext uri="{BB962C8B-B14F-4D97-AF65-F5344CB8AC3E}">
        <p14:creationId xmlns:p14="http://schemas.microsoft.com/office/powerpoint/2010/main" val="1586248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SA" dirty="0" smtClean="0"/>
              <a:t>العقوبات الامريكية على ايران</a:t>
            </a:r>
          </a:p>
          <a:p>
            <a:pPr algn="just"/>
            <a:r>
              <a:rPr lang="ar-IQ" dirty="0"/>
              <a:t>شير </a:t>
            </a:r>
            <a:r>
              <a:rPr lang="ar-IQ" b="1" dirty="0"/>
              <a:t>العقوبات الأمريكية ضد إيران</a:t>
            </a:r>
            <a:r>
              <a:rPr lang="ar-IQ" dirty="0"/>
              <a:t> إلى </a:t>
            </a:r>
            <a:r>
              <a:rPr lang="ar-IQ" dirty="0">
                <a:hlinkClick r:id="rId2" tooltip="العقوبات المفروضة على إيران"/>
              </a:rPr>
              <a:t>العقوبات الاقتصادية والتجارية والعلمية والعسكرية ضد إيران</a:t>
            </a:r>
            <a:r>
              <a:rPr lang="ar-IQ" dirty="0"/>
              <a:t> التي فرضها المكتب الأمريكي لمراقبة الأصول الأجنبية أو المجتمع الدولي تحت الضغط الأمريكي من خلال </a:t>
            </a:r>
            <a:r>
              <a:rPr lang="ar-IQ" dirty="0">
                <a:hlinkClick r:id="rId3" tooltip="مجلس الأمن التابع للأمم المتحدة"/>
              </a:rPr>
              <a:t>مجلس الأمن الدولي</a:t>
            </a:r>
            <a:r>
              <a:rPr lang="ar-IQ" dirty="0"/>
              <a:t>. وتشمل العقوبات حاليا حظرا على التعامل مع إيران من جانب الولايات المتحدة وحظر بيع طائرات وإصلاح قطع غيار لشركات الطيران الإيرانية.</a:t>
            </a:r>
          </a:p>
        </p:txBody>
      </p:sp>
      <p:sp>
        <p:nvSpPr>
          <p:cNvPr id="3" name="عنوان 2"/>
          <p:cNvSpPr>
            <a:spLocks noGrp="1"/>
          </p:cNvSpPr>
          <p:nvPr>
            <p:ph type="title"/>
          </p:nvPr>
        </p:nvSpPr>
        <p:spPr/>
        <p:txBody>
          <a:bodyPr/>
          <a:lstStyle/>
          <a:p>
            <a:r>
              <a:rPr lang="ar-SA" b="1" dirty="0"/>
              <a:t>أثر العقوبات الامريكية على إيران في العلاقات الدولية</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13</a:t>
            </a:fld>
            <a:endParaRPr lang="en-US" dirty="0"/>
          </a:p>
        </p:txBody>
      </p:sp>
    </p:spTree>
    <p:extLst>
      <p:ext uri="{BB962C8B-B14F-4D97-AF65-F5344CB8AC3E}">
        <p14:creationId xmlns:p14="http://schemas.microsoft.com/office/powerpoint/2010/main" val="3054425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r>
              <a:rPr lang="ar-SA" sz="2400" dirty="0" smtClean="0"/>
              <a:t>اسباب العقوبات بحسب الراي الامريكي:</a:t>
            </a:r>
          </a:p>
          <a:p>
            <a:r>
              <a:rPr lang="ar-IQ" sz="2400" dirty="0" smtClean="0"/>
              <a:t>أخذ </a:t>
            </a:r>
            <a:r>
              <a:rPr lang="ar-IQ" sz="2400" dirty="0"/>
              <a:t>الرهائن في السفارة </a:t>
            </a:r>
            <a:r>
              <a:rPr lang="ar-IQ" sz="2400" dirty="0" smtClean="0"/>
              <a:t>الأمريكية</a:t>
            </a:r>
            <a:endParaRPr lang="ar-IQ" sz="2400" dirty="0"/>
          </a:p>
          <a:p>
            <a:r>
              <a:rPr lang="ar-IQ" sz="2400" dirty="0"/>
              <a:t>العمليات الإرهابية في </a:t>
            </a:r>
            <a:r>
              <a:rPr lang="ar-IQ" sz="2400" dirty="0" smtClean="0"/>
              <a:t>الخارج</a:t>
            </a:r>
            <a:endParaRPr lang="ar-IQ" sz="2400" dirty="0"/>
          </a:p>
          <a:p>
            <a:r>
              <a:rPr lang="ar-IQ" sz="2400" dirty="0"/>
              <a:t>عملية </a:t>
            </a:r>
            <a:r>
              <a:rPr lang="ar-IQ" sz="2400" dirty="0" err="1">
                <a:hlinkClick r:id="rId2"/>
              </a:rPr>
              <a:t>ميكونوس</a:t>
            </a:r>
            <a:r>
              <a:rPr lang="ar-IQ" sz="2400" dirty="0"/>
              <a:t> الإرهابية في </a:t>
            </a:r>
            <a:r>
              <a:rPr lang="ar-IQ" sz="2400" dirty="0" smtClean="0">
                <a:hlinkClick r:id="rId3" tooltip="ألمانيا"/>
              </a:rPr>
              <a:t>ألمانيا</a:t>
            </a:r>
            <a:endParaRPr lang="ar-IQ" sz="2400" dirty="0"/>
          </a:p>
          <a:p>
            <a:r>
              <a:rPr lang="ar-IQ" sz="2400" dirty="0"/>
              <a:t>عملية تفجير أميا الإرهابية في </a:t>
            </a:r>
            <a:r>
              <a:rPr lang="ar-IQ" sz="2400" dirty="0" smtClean="0">
                <a:hlinkClick r:id="rId4" tooltip="الأرجنتين"/>
              </a:rPr>
              <a:t>الأرجنتين</a:t>
            </a:r>
            <a:endParaRPr lang="ar-IQ" sz="2400" dirty="0"/>
          </a:p>
          <a:p>
            <a:r>
              <a:rPr lang="ar-IQ" sz="2400" dirty="0"/>
              <a:t>القتل الجماعي للسجناء الإيرانيين عام </a:t>
            </a:r>
            <a:r>
              <a:rPr lang="ar-IQ" sz="2400" dirty="0" smtClean="0"/>
              <a:t>1988</a:t>
            </a:r>
            <a:endParaRPr lang="ar-IQ" sz="2400" dirty="0"/>
          </a:p>
          <a:p>
            <a:r>
              <a:rPr lang="ar-IQ" sz="2400" dirty="0"/>
              <a:t>الاغتيالات والاغتيالات السياسية في </a:t>
            </a:r>
            <a:r>
              <a:rPr lang="ar-IQ" sz="2400" dirty="0" smtClean="0"/>
              <a:t>السبعينيات</a:t>
            </a:r>
            <a:endParaRPr lang="ar-IQ" sz="2400" dirty="0"/>
          </a:p>
          <a:p>
            <a:r>
              <a:rPr lang="ar-IQ" sz="2400" dirty="0"/>
              <a:t>هجوم على السكن الجامعي عام 1978</a:t>
            </a:r>
          </a:p>
          <a:p>
            <a:r>
              <a:rPr lang="ar-IQ" sz="2400" dirty="0" smtClean="0"/>
              <a:t>برنامج </a:t>
            </a:r>
            <a:r>
              <a:rPr lang="ar-IQ" sz="2400" dirty="0"/>
              <a:t>الصواريخ </a:t>
            </a:r>
            <a:r>
              <a:rPr lang="ar-IQ" sz="2400" dirty="0" smtClean="0"/>
              <a:t>الإيراني</a:t>
            </a:r>
            <a:endParaRPr lang="ar-IQ" sz="2400" dirty="0"/>
          </a:p>
          <a:p>
            <a:r>
              <a:rPr lang="ar-IQ" sz="2400" dirty="0"/>
              <a:t>التعاون مع جماعة القاعدة </a:t>
            </a:r>
            <a:r>
              <a:rPr lang="ar-IQ" sz="2400" dirty="0" smtClean="0"/>
              <a:t>الإرهابية</a:t>
            </a:r>
            <a:endParaRPr lang="ar-IQ" sz="2400" dirty="0"/>
          </a:p>
          <a:p>
            <a:r>
              <a:rPr lang="ar-IQ" sz="2400" dirty="0"/>
              <a:t>التعاون مع حركة </a:t>
            </a:r>
            <a:r>
              <a:rPr lang="ar-IQ" sz="2400" dirty="0">
                <a:hlinkClick r:id="rId5" tooltip="طالبان"/>
              </a:rPr>
              <a:t>طالبان</a:t>
            </a:r>
            <a:r>
              <a:rPr lang="ar-IQ" sz="2400" dirty="0"/>
              <a:t> </a:t>
            </a:r>
            <a:r>
              <a:rPr lang="ar-IQ" sz="2400" dirty="0" smtClean="0"/>
              <a:t>الإرهابية</a:t>
            </a:r>
            <a:endParaRPr lang="ar-IQ" sz="2400" dirty="0"/>
          </a:p>
        </p:txBody>
      </p:sp>
      <p:sp>
        <p:nvSpPr>
          <p:cNvPr id="3" name="عنوان 2"/>
          <p:cNvSpPr>
            <a:spLocks noGrp="1"/>
          </p:cNvSpPr>
          <p:nvPr>
            <p:ph type="title"/>
          </p:nvPr>
        </p:nvSpPr>
        <p:spPr/>
        <p:txBody>
          <a:bodyPr/>
          <a:lstStyle/>
          <a:p>
            <a:r>
              <a:rPr lang="ar-SA" b="1" dirty="0"/>
              <a:t>أثر العقوبات الامريكية على إيران في العلاقات الدولية</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14</a:t>
            </a:fld>
            <a:endParaRPr lang="en-US" dirty="0"/>
          </a:p>
        </p:txBody>
      </p:sp>
    </p:spTree>
    <p:extLst>
      <p:ext uri="{BB962C8B-B14F-4D97-AF65-F5344CB8AC3E}">
        <p14:creationId xmlns:p14="http://schemas.microsoft.com/office/powerpoint/2010/main" val="777566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IQ" dirty="0"/>
              <a:t>التعاون مع نظام بشار الأسد وقتل الشعب السوري</a:t>
            </a:r>
          </a:p>
          <a:p>
            <a:pPr algn="just"/>
            <a:r>
              <a:rPr lang="ar-IQ" dirty="0"/>
              <a:t>برنامج إيران النووي</a:t>
            </a:r>
          </a:p>
          <a:p>
            <a:pPr algn="just"/>
            <a:r>
              <a:rPr lang="ar-IQ" dirty="0"/>
              <a:t>علاقات والتعاون مع كوريا الشمالية بشأن تكنولوجيا الأسلحة النووية</a:t>
            </a:r>
          </a:p>
          <a:p>
            <a:pPr algn="just"/>
            <a:r>
              <a:rPr lang="ar-IQ" dirty="0"/>
              <a:t>التعاون مع </a:t>
            </a:r>
            <a:r>
              <a:rPr lang="ar-IQ" dirty="0">
                <a:hlinkClick r:id="rId2" tooltip="ميكونوس"/>
              </a:rPr>
              <a:t>الحوثيين</a:t>
            </a:r>
            <a:r>
              <a:rPr lang="ar-IQ" dirty="0"/>
              <a:t> في اليمن</a:t>
            </a:r>
          </a:p>
          <a:p>
            <a:pPr algn="just"/>
            <a:r>
              <a:rPr lang="ar-IQ" dirty="0"/>
              <a:t>التعاون مع </a:t>
            </a:r>
            <a:r>
              <a:rPr lang="ar-IQ" dirty="0">
                <a:hlinkClick r:id="rId3"/>
              </a:rPr>
              <a:t>حزب الله</a:t>
            </a:r>
            <a:r>
              <a:rPr lang="ar-IQ" dirty="0"/>
              <a:t> في </a:t>
            </a:r>
            <a:r>
              <a:rPr lang="ar-IQ" dirty="0" smtClean="0"/>
              <a:t>لبنان</a:t>
            </a:r>
            <a:endParaRPr lang="ar-IQ" dirty="0"/>
          </a:p>
          <a:p>
            <a:pPr algn="just"/>
            <a:r>
              <a:rPr lang="ar-IQ" dirty="0" smtClean="0"/>
              <a:t>عدم </a:t>
            </a:r>
            <a:r>
              <a:rPr lang="ar-IQ" dirty="0"/>
              <a:t>الانضمام إلى مجموعة العمل </a:t>
            </a:r>
            <a:r>
              <a:rPr lang="ar-IQ" dirty="0" smtClean="0"/>
              <a:t>المالي</a:t>
            </a:r>
            <a:endParaRPr lang="ar-IQ" baseline="30000" dirty="0"/>
          </a:p>
          <a:p>
            <a:pPr algn="just"/>
            <a:r>
              <a:rPr lang="ar-IQ" dirty="0" smtClean="0"/>
              <a:t>اضطهاد </a:t>
            </a:r>
            <a:r>
              <a:rPr lang="ar-IQ" dirty="0"/>
              <a:t>الأقليات الدينية</a:t>
            </a:r>
          </a:p>
          <a:p>
            <a:pPr algn="just"/>
            <a:r>
              <a:rPr lang="ar-IQ" dirty="0"/>
              <a:t>مجزرة المتظاهرين عام </a:t>
            </a:r>
            <a:r>
              <a:rPr lang="ar-IQ" dirty="0" smtClean="0"/>
              <a:t>2009</a:t>
            </a:r>
            <a:endParaRPr lang="ar-IQ" dirty="0"/>
          </a:p>
        </p:txBody>
      </p:sp>
      <p:sp>
        <p:nvSpPr>
          <p:cNvPr id="3" name="عنوان 2"/>
          <p:cNvSpPr>
            <a:spLocks noGrp="1"/>
          </p:cNvSpPr>
          <p:nvPr>
            <p:ph type="title"/>
          </p:nvPr>
        </p:nvSpPr>
        <p:spPr/>
        <p:txBody>
          <a:bodyPr/>
          <a:lstStyle/>
          <a:p>
            <a:r>
              <a:rPr lang="ar-SA" b="1" dirty="0"/>
              <a:t>أثر العقوبات الامريكية على إيران في العلاقات الدولية</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15</a:t>
            </a:fld>
            <a:endParaRPr lang="en-US" dirty="0"/>
          </a:p>
        </p:txBody>
      </p:sp>
    </p:spTree>
    <p:extLst>
      <p:ext uri="{BB962C8B-B14F-4D97-AF65-F5344CB8AC3E}">
        <p14:creationId xmlns:p14="http://schemas.microsoft.com/office/powerpoint/2010/main" val="1720475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IQ" dirty="0"/>
              <a:t>بعد خروج </a:t>
            </a:r>
            <a:r>
              <a:rPr lang="ar-IQ" dirty="0">
                <a:hlinkClick r:id="rId2" tooltip="الخروج الأمريكي من الاتفاق النووي مع إيران"/>
              </a:rPr>
              <a:t>الولايات المتحدة من الاتفاق النووي مع إيران</a:t>
            </a:r>
            <a:r>
              <a:rPr lang="ar-IQ" dirty="0"/>
              <a:t> في </a:t>
            </a:r>
            <a:r>
              <a:rPr lang="ar-IQ" dirty="0">
                <a:hlinkClick r:id="rId3" tooltip="8 مايو"/>
              </a:rPr>
              <a:t>8 مايو</a:t>
            </a:r>
            <a:r>
              <a:rPr lang="ar-IQ" dirty="0"/>
              <a:t> </a:t>
            </a:r>
            <a:r>
              <a:rPr lang="ar-IQ" dirty="0">
                <a:hlinkClick r:id="rId4" tooltip="2018"/>
              </a:rPr>
              <a:t>2018</a:t>
            </a:r>
            <a:r>
              <a:rPr lang="ar-IQ" dirty="0"/>
              <a:t> عادت العقوبات الأمريكية تدريجيا ضد إيران بعد ما رُفعت وفقاً </a:t>
            </a:r>
            <a:r>
              <a:rPr lang="ar-IQ" dirty="0">
                <a:hlinkClick r:id="rId5" tooltip="اتفاق لوزان النووي"/>
              </a:rPr>
              <a:t>للاتفاق النووي</a:t>
            </a:r>
            <a:r>
              <a:rPr lang="ar-IQ" dirty="0"/>
              <a:t>، الذي تم التوصل إليه عام 2015. في الخامس من نوفمبر 2018 طُبقت العقوبات "الأشد على الإطلاق" بحسب المحللين. تشمل هذه العقوبات </a:t>
            </a:r>
            <a:r>
              <a:rPr lang="ar-IQ" dirty="0">
                <a:hlinkClick r:id="rId6" tooltip="النفط في إيران"/>
              </a:rPr>
              <a:t>صادرات النفط</a:t>
            </a:r>
            <a:r>
              <a:rPr lang="ar-IQ" dirty="0"/>
              <a:t>، والشحن، والمصارف، وكل القطاعات الأساسية في الاقتصاد وستعيد إدارة </a:t>
            </a:r>
            <a:r>
              <a:rPr lang="ar-IQ" dirty="0" err="1"/>
              <a:t>ترامب</a:t>
            </a:r>
            <a:r>
              <a:rPr lang="ar-IQ" dirty="0"/>
              <a:t> تفعيل كل العقوبات. وقال </a:t>
            </a:r>
            <a:r>
              <a:rPr lang="ar-IQ" dirty="0" err="1"/>
              <a:t>ترامب</a:t>
            </a:r>
            <a:r>
              <a:rPr lang="ar-IQ" dirty="0"/>
              <a:t> «العقوبات على إيران شديدة للغاية. إنها أشد عقوبات نفرضها على الإطلاق، وسنرى ماذا سيحدث مع إيران، لكنهم لن يكونوا بخير، يمكنني أن أخبركم بذلك»</a:t>
            </a:r>
          </a:p>
        </p:txBody>
      </p:sp>
      <p:sp>
        <p:nvSpPr>
          <p:cNvPr id="3" name="عنوان 2"/>
          <p:cNvSpPr>
            <a:spLocks noGrp="1"/>
          </p:cNvSpPr>
          <p:nvPr>
            <p:ph type="title"/>
          </p:nvPr>
        </p:nvSpPr>
        <p:spPr/>
        <p:txBody>
          <a:bodyPr/>
          <a:lstStyle/>
          <a:p>
            <a:r>
              <a:rPr lang="ar-SA" b="1" dirty="0"/>
              <a:t>أثر العقوبات الامريكية على إيران في العلاقات الدولية</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16</a:t>
            </a:fld>
            <a:endParaRPr lang="en-US" dirty="0"/>
          </a:p>
        </p:txBody>
      </p:sp>
    </p:spTree>
    <p:extLst>
      <p:ext uri="{BB962C8B-B14F-4D97-AF65-F5344CB8AC3E}">
        <p14:creationId xmlns:p14="http://schemas.microsoft.com/office/powerpoint/2010/main" val="3471421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SA" dirty="0"/>
              <a:t>اذ حددت إدارة الرئيس، دونالد </a:t>
            </a:r>
            <a:r>
              <a:rPr lang="ar-SA" dirty="0" err="1"/>
              <a:t>ترامب</a:t>
            </a:r>
            <a:r>
              <a:rPr lang="ar-SA" dirty="0"/>
              <a:t>، العقوبات الاقتصادية على إيران بمرحلتين، وقد دخلت المرحلة الاولى من العقوبات حيز التنفيذ في آب 2018، تضمنت: حظر التعامل بالدولار الأميركي عبر القنوات المصرفية، ومنع جميع التعاملات بالذهب والمعادن النفيسة، وإيقاف تجارة المعادن الصناعية مثل الحديد والالمنيوم، وحظر صفقات الفحم وجميع أنواع الكربون ومنع بيع وشراء العملة الإيرانية خارج البلاد، وحظر البرمجيات ذات الاستخدامات الصناعية ومنع تعاملات السندات وأدوات الدين الإيراني وحظر صفقات الطيران وصناعة السيارات</a:t>
            </a:r>
            <a:r>
              <a:rPr lang="en-US" dirty="0"/>
              <a:t> . </a:t>
            </a:r>
            <a:r>
              <a:rPr lang="ar-SA" dirty="0"/>
              <a:t>فيما دخلت المرحلة الثانية حيز التطبيق في أيار 2019 والتي تستهدف قطاع الطاقة الايراني بمنع تصدير النفط الإيراني للأسواق العالمي</a:t>
            </a:r>
            <a:endParaRPr lang="en-US" dirty="0"/>
          </a:p>
          <a:p>
            <a:pPr algn="just"/>
            <a:endParaRPr lang="ar-IQ" dirty="0" smtClean="0"/>
          </a:p>
        </p:txBody>
      </p:sp>
      <p:sp>
        <p:nvSpPr>
          <p:cNvPr id="3" name="عنوان 2"/>
          <p:cNvSpPr>
            <a:spLocks noGrp="1"/>
          </p:cNvSpPr>
          <p:nvPr>
            <p:ph type="title"/>
          </p:nvPr>
        </p:nvSpPr>
        <p:spPr/>
        <p:txBody>
          <a:bodyPr/>
          <a:lstStyle/>
          <a:p>
            <a:r>
              <a:rPr lang="ar-SA" b="1" dirty="0"/>
              <a:t>أثر العقوبات الامريكية على إيران في العلاقات الدولية</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17</a:t>
            </a:fld>
            <a:endParaRPr lang="en-US" dirty="0"/>
          </a:p>
        </p:txBody>
      </p:sp>
    </p:spTree>
    <p:extLst>
      <p:ext uri="{BB962C8B-B14F-4D97-AF65-F5344CB8AC3E}">
        <p14:creationId xmlns:p14="http://schemas.microsoft.com/office/powerpoint/2010/main" val="3744951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IQ" dirty="0" smtClean="0"/>
              <a:t>           أ</a:t>
            </a:r>
            <a:r>
              <a:rPr lang="ar-SA" dirty="0" smtClean="0"/>
              <a:t>ما </a:t>
            </a:r>
            <a:r>
              <a:rPr lang="ar-SA" dirty="0"/>
              <a:t>تأثير هذه العقوبات سيكون لتدهور العلاقات الإيرانية-الأميركية في المدى المنظور، تداعيات سلبية، سياسية واقتصادية على غالبية دول منطقة الشرق الاوسط، فضلًا عن انعكاساتها السلبية على أسواق الطاقة العالمية </a:t>
            </a:r>
            <a:r>
              <a:rPr lang="ar-IQ" dirty="0"/>
              <a:t>اذا بادرت ايران بالرد </a:t>
            </a:r>
            <a:r>
              <a:rPr lang="ar-SA" dirty="0"/>
              <a:t>واغلاق مضيق هرمز مما قد يؤدي إلى حدوث أزمة طاقة عالمية</a:t>
            </a:r>
            <a:r>
              <a:rPr lang="en-US" dirty="0"/>
              <a:t>.</a:t>
            </a:r>
          </a:p>
        </p:txBody>
      </p:sp>
      <p:sp>
        <p:nvSpPr>
          <p:cNvPr id="3" name="عنوان 2"/>
          <p:cNvSpPr>
            <a:spLocks noGrp="1"/>
          </p:cNvSpPr>
          <p:nvPr>
            <p:ph type="title"/>
          </p:nvPr>
        </p:nvSpPr>
        <p:spPr/>
        <p:txBody>
          <a:bodyPr/>
          <a:lstStyle/>
          <a:p>
            <a:r>
              <a:rPr lang="ar-SA" b="1" dirty="0"/>
              <a:t>أثر العقوبات الامريكية على إيران في العلاقات الدولية</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18</a:t>
            </a:fld>
            <a:endParaRPr lang="en-US" dirty="0"/>
          </a:p>
        </p:txBody>
      </p:sp>
    </p:spTree>
    <p:extLst>
      <p:ext uri="{BB962C8B-B14F-4D97-AF65-F5344CB8AC3E}">
        <p14:creationId xmlns:p14="http://schemas.microsoft.com/office/powerpoint/2010/main" val="15639354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IQ" dirty="0" smtClean="0"/>
              <a:t>      وأما </a:t>
            </a:r>
            <a:r>
              <a:rPr lang="ar-IQ" dirty="0"/>
              <a:t>عن موقف الدول ومحكمة العدل الدولية عن طبيعة هذه العقوبات فأنها لاقت رفض اغلب الوحدات الدولية المهمة على الصعيد الاوربي والاسيوي وعلى صعيد منظمة الامم المتحدة وتحديداً محكمة العدل الدولية، التي اصدرت حكمها  في 2018 ابان الولايات المتحدة الامريكية اخلت بمعاهدة الصداقة المبرمة بين البلدين، واكد بتخفيف العقوبات لا سيما المتعلقة بالجانب الانساني. </a:t>
            </a:r>
            <a:r>
              <a:rPr lang="ar-SA" dirty="0"/>
              <a:t>الا أن وزير خارجية الولايات المتحدة الأميركية، مايك </a:t>
            </a:r>
            <a:r>
              <a:rPr lang="ar-SA" dirty="0" err="1"/>
              <a:t>بومبيو</a:t>
            </a:r>
            <a:r>
              <a:rPr lang="ar-SA" dirty="0"/>
              <a:t>، وصف الحكم الصادر من محكمة العدل الدولية بتخفيف العقوبات الأميركية على إيران بسبب نشاطها النووي بأنه "عبثي"، معلنًا إلغاء المعاهدة الموقَّعة في عام 1955 بين البلدين.</a:t>
            </a:r>
            <a:endParaRPr lang="ar-IQ" dirty="0"/>
          </a:p>
        </p:txBody>
      </p:sp>
      <p:sp>
        <p:nvSpPr>
          <p:cNvPr id="3" name="عنوان 2"/>
          <p:cNvSpPr>
            <a:spLocks noGrp="1"/>
          </p:cNvSpPr>
          <p:nvPr>
            <p:ph type="title"/>
          </p:nvPr>
        </p:nvSpPr>
        <p:spPr/>
        <p:txBody>
          <a:bodyPr/>
          <a:lstStyle/>
          <a:p>
            <a:r>
              <a:rPr lang="ar-SA" b="1" dirty="0"/>
              <a:t>أثر العقوبات الامريكية على إيران في العلاقات الدولية</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19</a:t>
            </a:fld>
            <a:endParaRPr lang="en-US" dirty="0"/>
          </a:p>
        </p:txBody>
      </p:sp>
    </p:spTree>
    <p:extLst>
      <p:ext uri="{BB962C8B-B14F-4D97-AF65-F5344CB8AC3E}">
        <p14:creationId xmlns:p14="http://schemas.microsoft.com/office/powerpoint/2010/main" val="1652915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SA" b="1" u="sng" dirty="0"/>
              <a:t>العلاقات الامريكية -الايرانية بعد الثورة الاسلامية في ايران</a:t>
            </a:r>
            <a:endParaRPr lang="en-US" dirty="0"/>
          </a:p>
          <a:p>
            <a:pPr algn="just"/>
            <a:r>
              <a:rPr lang="ar-SA" dirty="0"/>
              <a:t>ان نقطة التحول في العلاقات بين البلدين كانت بعد نجاح الثورة الايرانية عام 1979، نتيجة اختلال التوازن الاستراتيجي في المنطقة الذي كانت تعول علية الولايات المتحدة الامريكية في حماية مصالحها في الشرق الاوسط.(القوة العسكرية لنظام الشاة لحماية مصالح الأمريكان)، اذ بسقوط الشاة خسرت امريكا حليفا قوياً.</a:t>
            </a:r>
            <a:endParaRPr lang="en-US" dirty="0"/>
          </a:p>
          <a:p>
            <a:pPr algn="just"/>
            <a:endParaRPr lang="ar-IQ" dirty="0"/>
          </a:p>
        </p:txBody>
      </p:sp>
      <p:sp>
        <p:nvSpPr>
          <p:cNvPr id="3" name="عنوان 2"/>
          <p:cNvSpPr>
            <a:spLocks noGrp="1"/>
          </p:cNvSpPr>
          <p:nvPr>
            <p:ph type="title"/>
          </p:nvPr>
        </p:nvSpPr>
        <p:spPr/>
        <p:txBody>
          <a:bodyPr/>
          <a:lstStyle/>
          <a:p>
            <a:r>
              <a:rPr lang="ar-SA" b="1" dirty="0"/>
              <a:t>أثر العقوبات الامريكية على إيران في العلاقات الدولية</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2</a:t>
            </a:fld>
            <a:endParaRPr lang="en-US" dirty="0"/>
          </a:p>
        </p:txBody>
      </p:sp>
    </p:spTree>
    <p:extLst>
      <p:ext uri="{BB962C8B-B14F-4D97-AF65-F5344CB8AC3E}">
        <p14:creationId xmlns:p14="http://schemas.microsoft.com/office/powerpoint/2010/main" val="29274334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IQ" smtClean="0"/>
              <a:t>شكراً لأصغائكم</a:t>
            </a:r>
            <a:endParaRPr lang="ar-IQ" dirty="0"/>
          </a:p>
        </p:txBody>
      </p:sp>
      <p:sp>
        <p:nvSpPr>
          <p:cNvPr id="3" name="عنوان 2"/>
          <p:cNvSpPr>
            <a:spLocks noGrp="1"/>
          </p:cNvSpPr>
          <p:nvPr>
            <p:ph type="title"/>
          </p:nvPr>
        </p:nvSpPr>
        <p:spPr/>
        <p:txBody>
          <a:bodyPr/>
          <a:lstStyle/>
          <a:p>
            <a:r>
              <a:rPr lang="ar-SA" b="1"/>
              <a:t>أثر العقوبات الامريكية على إيران في العلاقات الدولية</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20</a:t>
            </a:fld>
            <a:endParaRPr lang="en-US" dirty="0"/>
          </a:p>
        </p:txBody>
      </p:sp>
    </p:spTree>
    <p:extLst>
      <p:ext uri="{BB962C8B-B14F-4D97-AF65-F5344CB8AC3E}">
        <p14:creationId xmlns:p14="http://schemas.microsoft.com/office/powerpoint/2010/main" val="1394029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SA" dirty="0"/>
              <a:t>الاحداث المهمة في تغير مسار العلاقات هي:</a:t>
            </a:r>
            <a:endParaRPr lang="en-US" dirty="0"/>
          </a:p>
          <a:p>
            <a:pPr lvl="0" algn="just"/>
            <a:r>
              <a:rPr lang="ar-SA" b="1" dirty="0"/>
              <a:t>الحدث الاول هو تنصيب الامام الخميني على رأس الدولة</a:t>
            </a:r>
            <a:r>
              <a:rPr lang="ar-SA" dirty="0"/>
              <a:t>، بعد استفتاء في الأول من</a:t>
            </a:r>
            <a:r>
              <a:rPr lang="en-US" dirty="0"/>
              <a:t> </a:t>
            </a:r>
            <a:r>
              <a:rPr lang="ar-SA" dirty="0">
                <a:hlinkClick r:id="rId2" tooltip="أبريل"/>
              </a:rPr>
              <a:t>إبريل</a:t>
            </a:r>
            <a:r>
              <a:rPr lang="ar-SA" dirty="0"/>
              <a:t>، وهنا يكمن مسار التحول السياسي بين</a:t>
            </a:r>
            <a:r>
              <a:rPr lang="en-US" dirty="0"/>
              <a:t> </a:t>
            </a:r>
            <a:r>
              <a:rPr lang="ar-SA" u="sng" dirty="0">
                <a:hlinkClick r:id="rId3" tooltip="طهران"/>
              </a:rPr>
              <a:t>طهران</a:t>
            </a:r>
            <a:r>
              <a:rPr lang="en-US" u="sng" dirty="0"/>
              <a:t> </a:t>
            </a:r>
            <a:r>
              <a:rPr lang="ar-SA" dirty="0"/>
              <a:t>و</a:t>
            </a:r>
            <a:r>
              <a:rPr lang="en-US" dirty="0"/>
              <a:t> </a:t>
            </a:r>
            <a:r>
              <a:rPr lang="ar-SA" dirty="0">
                <a:hlinkClick r:id="rId4" tooltip="واشنطن (توضيح)"/>
              </a:rPr>
              <a:t>واشنطن</a:t>
            </a:r>
            <a:r>
              <a:rPr lang="ar-SA" dirty="0"/>
              <a:t>، فأمريكا في نظر الخميني هي العدو الأول للبشرية، وناهبة ثروات العالم وأكبر عدو للإسلام</a:t>
            </a:r>
            <a:r>
              <a:rPr lang="en-US" dirty="0"/>
              <a:t> </a:t>
            </a:r>
            <a:r>
              <a:rPr lang="ar-SA" dirty="0">
                <a:hlinkClick r:id="rId5" tooltip="مسلم"/>
              </a:rPr>
              <a:t>والمسلمين</a:t>
            </a:r>
            <a:r>
              <a:rPr lang="en-US" dirty="0"/>
              <a:t> </a:t>
            </a:r>
            <a:r>
              <a:rPr lang="ar-SA" dirty="0"/>
              <a:t>في شتى أرجاء الأرض، كما رفع شعار (الموت لأمريكا) خلال</a:t>
            </a:r>
            <a:r>
              <a:rPr lang="en-US" dirty="0"/>
              <a:t> </a:t>
            </a:r>
            <a:r>
              <a:rPr lang="ar-SA" dirty="0">
                <a:hlinkClick r:id="rId6" tooltip="الثورة الإسلامية الإيرانية"/>
              </a:rPr>
              <a:t>الثورة الإيرانية الإسلامية</a:t>
            </a:r>
            <a:endParaRPr lang="en-US" dirty="0"/>
          </a:p>
          <a:p>
            <a:pPr algn="just"/>
            <a:endParaRPr lang="ar-IQ" dirty="0"/>
          </a:p>
        </p:txBody>
      </p:sp>
      <p:sp>
        <p:nvSpPr>
          <p:cNvPr id="3" name="عنوان 2"/>
          <p:cNvSpPr>
            <a:spLocks noGrp="1"/>
          </p:cNvSpPr>
          <p:nvPr>
            <p:ph type="title"/>
          </p:nvPr>
        </p:nvSpPr>
        <p:spPr/>
        <p:txBody>
          <a:bodyPr/>
          <a:lstStyle/>
          <a:p>
            <a:r>
              <a:rPr lang="ar-SA" b="1" dirty="0"/>
              <a:t>أثر العقوبات الامريكية على إيران في العلاقات الدولية</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3</a:t>
            </a:fld>
            <a:endParaRPr lang="en-US" dirty="0"/>
          </a:p>
        </p:txBody>
      </p:sp>
    </p:spTree>
    <p:extLst>
      <p:ext uri="{BB962C8B-B14F-4D97-AF65-F5344CB8AC3E}">
        <p14:creationId xmlns:p14="http://schemas.microsoft.com/office/powerpoint/2010/main" val="3195387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lvl="0" algn="just"/>
            <a:r>
              <a:rPr lang="ar-SA" b="1" dirty="0"/>
              <a:t>حادثة السفارة الامريكية</a:t>
            </a:r>
            <a:r>
              <a:rPr lang="ar-SA" dirty="0"/>
              <a:t>: تلخص وتدهورت العلاقات بين إيران وأمريكا، بعد أن وافقت الولايات المتحدة على استقبال الشاه المخلوع بهلوي للعلاج، حيث غضب طلبة الجامعات الإيرانية، وهاجموا سفارة أمريكا في </a:t>
            </a:r>
            <a:r>
              <a:rPr lang="en-US" dirty="0">
                <a:hlinkClick r:id="rId2" tooltip="1979"/>
              </a:rPr>
              <a:t>1979</a:t>
            </a:r>
            <a:r>
              <a:rPr lang="ar-SA" dirty="0"/>
              <a:t>، واحتجزوا 52 موظفًا في السفارة الأمريكية في إيران، ودعوا إلى إعادة الشاه إلى إيران، بعدها قطعت أمريكا علاقاتها الدبلوماسية مع إيران في </a:t>
            </a:r>
            <a:r>
              <a:rPr lang="en-US" dirty="0">
                <a:hlinkClick r:id="rId3" tooltip="1980"/>
              </a:rPr>
              <a:t>1980</a:t>
            </a:r>
            <a:r>
              <a:rPr lang="ar-SA" dirty="0"/>
              <a:t>، بمبادرة من الرئيس الأمريكي الأسبق</a:t>
            </a:r>
            <a:r>
              <a:rPr lang="en-US" dirty="0"/>
              <a:t> </a:t>
            </a:r>
            <a:r>
              <a:rPr lang="ar-SA" dirty="0">
                <a:hlinkClick r:id="rId4" tooltip="جيمي كارتر"/>
              </a:rPr>
              <a:t>جيمي كارتر</a:t>
            </a:r>
            <a:r>
              <a:rPr lang="ar-SA" dirty="0"/>
              <a:t>، وأفرجت إيران عن الرهائن الـ52 يوم تنصيب الرئيس الأمريكي</a:t>
            </a:r>
            <a:r>
              <a:rPr lang="en-US" dirty="0"/>
              <a:t> </a:t>
            </a:r>
            <a:r>
              <a:rPr lang="ar-SA" dirty="0">
                <a:hlinkClick r:id="rId5" tooltip="رونالد ريغان"/>
              </a:rPr>
              <a:t>رونالد ريجان</a:t>
            </a:r>
            <a:r>
              <a:rPr lang="en-US" dirty="0"/>
              <a:t> </a:t>
            </a:r>
            <a:r>
              <a:rPr lang="ar-SA" dirty="0"/>
              <a:t>رئيسًا</a:t>
            </a:r>
            <a:r>
              <a:rPr lang="en-US" dirty="0"/>
              <a:t> </a:t>
            </a:r>
            <a:r>
              <a:rPr lang="ar-SA" dirty="0">
                <a:hlinkClick r:id="rId6" tooltip="الولايات المتحدة"/>
              </a:rPr>
              <a:t>للولايات المتحدة</a:t>
            </a:r>
            <a:r>
              <a:rPr lang="en-US" dirty="0"/>
              <a:t> </a:t>
            </a:r>
            <a:r>
              <a:rPr lang="ar-SA" dirty="0"/>
              <a:t>.</a:t>
            </a:r>
            <a:endParaRPr lang="en-US" dirty="0"/>
          </a:p>
          <a:p>
            <a:pPr algn="just"/>
            <a:endParaRPr lang="ar-IQ" dirty="0"/>
          </a:p>
        </p:txBody>
      </p:sp>
      <p:sp>
        <p:nvSpPr>
          <p:cNvPr id="3" name="عنوان 2"/>
          <p:cNvSpPr>
            <a:spLocks noGrp="1"/>
          </p:cNvSpPr>
          <p:nvPr>
            <p:ph type="title"/>
          </p:nvPr>
        </p:nvSpPr>
        <p:spPr/>
        <p:txBody>
          <a:bodyPr/>
          <a:lstStyle/>
          <a:p>
            <a:r>
              <a:rPr lang="ar-SA" b="1" dirty="0"/>
              <a:t>أثر العقوبات الامريكية على إيران في العلاقات الدولية</a:t>
            </a:r>
            <a:endParaRPr lang="ar-IQ" b="1"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4</a:t>
            </a:fld>
            <a:endParaRPr lang="en-US" dirty="0"/>
          </a:p>
        </p:txBody>
      </p:sp>
    </p:spTree>
    <p:extLst>
      <p:ext uri="{BB962C8B-B14F-4D97-AF65-F5344CB8AC3E}">
        <p14:creationId xmlns:p14="http://schemas.microsoft.com/office/powerpoint/2010/main" val="4108181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lvl="0" algn="just"/>
            <a:r>
              <a:rPr lang="ar-SA" b="1" dirty="0"/>
              <a:t>حادثة الطائرة الايرانية:</a:t>
            </a:r>
            <a:r>
              <a:rPr lang="ar-SA" dirty="0"/>
              <a:t> في 1988 حيث أسقط</a:t>
            </a:r>
            <a:r>
              <a:rPr lang="en-US" dirty="0"/>
              <a:t> </a:t>
            </a:r>
            <a:r>
              <a:rPr lang="ar-SA" dirty="0"/>
              <a:t>الامريكان طائرة تابعة للخطوط الجوية الإيرانية من طراز “إيرباص”، وقتل إثر ذلك 290 من ركابها</a:t>
            </a:r>
            <a:r>
              <a:rPr lang="en-US" dirty="0"/>
              <a:t> </a:t>
            </a:r>
            <a:r>
              <a:rPr lang="ar-SA" dirty="0">
                <a:hlinkClick r:id="rId2" tooltip="شعوب إيرانية"/>
              </a:rPr>
              <a:t>الإيرانيين</a:t>
            </a:r>
            <a:r>
              <a:rPr lang="ar-SA" dirty="0"/>
              <a:t>، وقتها رفض مسؤولون أمريكان تحمل أية مسؤولية قانونية عن الحادث، ولم يقدموا أي اعتذار رسمي، وأعلن</a:t>
            </a:r>
            <a:r>
              <a:rPr lang="en-US" dirty="0"/>
              <a:t> </a:t>
            </a:r>
            <a:r>
              <a:rPr lang="ar-SA" dirty="0">
                <a:hlinkClick r:id="rId3" tooltip="جورج بوش الأب"/>
              </a:rPr>
              <a:t>جورج بوش الأب</a:t>
            </a:r>
            <a:r>
              <a:rPr lang="ar-SA" dirty="0"/>
              <a:t>، الذي كان مرشحًا للرئاسة عام</a:t>
            </a:r>
            <a:r>
              <a:rPr lang="en-US" dirty="0"/>
              <a:t> </a:t>
            </a:r>
            <a:r>
              <a:rPr lang="en-US" dirty="0">
                <a:hlinkClick r:id="rId4" tooltip="1988"/>
              </a:rPr>
              <a:t>1988</a:t>
            </a:r>
            <a:r>
              <a:rPr lang="ar-SA" dirty="0"/>
              <a:t>، بأنه لن يعتذر</a:t>
            </a:r>
            <a:r>
              <a:rPr lang="en-US" dirty="0"/>
              <a:t>.</a:t>
            </a:r>
          </a:p>
          <a:p>
            <a:pPr algn="just"/>
            <a:endParaRPr lang="ar-IQ" dirty="0"/>
          </a:p>
        </p:txBody>
      </p:sp>
      <p:sp>
        <p:nvSpPr>
          <p:cNvPr id="3" name="عنوان 2"/>
          <p:cNvSpPr>
            <a:spLocks noGrp="1"/>
          </p:cNvSpPr>
          <p:nvPr>
            <p:ph type="title"/>
          </p:nvPr>
        </p:nvSpPr>
        <p:spPr/>
        <p:txBody>
          <a:bodyPr/>
          <a:lstStyle/>
          <a:p>
            <a:r>
              <a:rPr lang="ar-SA" b="1" dirty="0"/>
              <a:t>أثر العقوبات الامريكية على إيران في العلاقات الدولية</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5</a:t>
            </a:fld>
            <a:endParaRPr lang="en-US" dirty="0"/>
          </a:p>
        </p:txBody>
      </p:sp>
    </p:spTree>
    <p:extLst>
      <p:ext uri="{BB962C8B-B14F-4D97-AF65-F5344CB8AC3E}">
        <p14:creationId xmlns:p14="http://schemas.microsoft.com/office/powerpoint/2010/main" val="3010840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14C25C56-7963-4ABB-A3A3-10B0F72489CE}"/>
              </a:ext>
            </a:extLst>
          </p:cNvPr>
          <p:cNvSpPr>
            <a:spLocks noGrp="1"/>
          </p:cNvSpPr>
          <p:nvPr>
            <p:ph type="body" idx="1"/>
          </p:nvPr>
        </p:nvSpPr>
        <p:spPr/>
        <p:txBody>
          <a:bodyPr/>
          <a:lstStyle/>
          <a:p>
            <a:r>
              <a:rPr lang="ar-SA" b="1" u="sng" dirty="0"/>
              <a:t>طبيعة العلاقات بعد الحرب العراقية </a:t>
            </a:r>
            <a:r>
              <a:rPr lang="ar-SA" b="1" u="sng" dirty="0" smtClean="0"/>
              <a:t>– الايرانية</a:t>
            </a:r>
          </a:p>
          <a:p>
            <a:endParaRPr lang="en-US" dirty="0"/>
          </a:p>
          <a:p>
            <a:r>
              <a:rPr lang="ar-SA" b="1" dirty="0" smtClean="0"/>
              <a:t>سياسة </a:t>
            </a:r>
            <a:r>
              <a:rPr lang="ar-SA" b="1" dirty="0"/>
              <a:t>الاحتواء المزدوج</a:t>
            </a:r>
            <a:endParaRPr lang="en-US" dirty="0"/>
          </a:p>
        </p:txBody>
      </p:sp>
      <p:sp>
        <p:nvSpPr>
          <p:cNvPr id="3" name="Title 2">
            <a:extLst>
              <a:ext uri="{FF2B5EF4-FFF2-40B4-BE49-F238E27FC236}">
                <a16:creationId xmlns:a16="http://schemas.microsoft.com/office/drawing/2014/main" xmlns="" id="{C5AAC652-CA92-4B39-BA46-09E3A3C9CE9F}"/>
              </a:ext>
            </a:extLst>
          </p:cNvPr>
          <p:cNvSpPr>
            <a:spLocks noGrp="1"/>
          </p:cNvSpPr>
          <p:nvPr>
            <p:ph type="title"/>
          </p:nvPr>
        </p:nvSpPr>
        <p:spPr/>
        <p:txBody>
          <a:bodyPr/>
          <a:lstStyle/>
          <a:p>
            <a:r>
              <a:rPr lang="ar-SA" b="1" dirty="0"/>
              <a:t>أثر العقوبات الامريكية على إيران في العلاقات الدولية</a:t>
            </a:r>
            <a:endParaRPr lang="en-US" dirty="0"/>
          </a:p>
        </p:txBody>
      </p:sp>
      <p:sp>
        <p:nvSpPr>
          <p:cNvPr id="4" name="Date Placeholder 3">
            <a:extLst>
              <a:ext uri="{FF2B5EF4-FFF2-40B4-BE49-F238E27FC236}">
                <a16:creationId xmlns:a16="http://schemas.microsoft.com/office/drawing/2014/main" xmlns="" id="{57086101-70EF-4D25-BB97-D08DB4A4CF4F}"/>
              </a:ext>
            </a:extLst>
          </p:cNvPr>
          <p:cNvSpPr>
            <a:spLocks noGrp="1"/>
          </p:cNvSpPr>
          <p:nvPr>
            <p:ph type="dt" sz="half" idx="10"/>
          </p:nvPr>
        </p:nvSpPr>
        <p:spPr/>
        <p:txBody>
          <a:bodyPr/>
          <a:lstStyle/>
          <a:p>
            <a:r>
              <a:rPr lang="en-US"/>
              <a:t>2020-2021</a:t>
            </a:r>
            <a:endParaRPr lang="en-US" dirty="0"/>
          </a:p>
        </p:txBody>
      </p:sp>
      <p:sp>
        <p:nvSpPr>
          <p:cNvPr id="5" name="Slide Number Placeholder 4">
            <a:extLst>
              <a:ext uri="{FF2B5EF4-FFF2-40B4-BE49-F238E27FC236}">
                <a16:creationId xmlns:a16="http://schemas.microsoft.com/office/drawing/2014/main" xmlns="" id="{3105F4A2-9029-4BFA-B85A-57A6893DD009}"/>
              </a:ext>
            </a:extLst>
          </p:cNvPr>
          <p:cNvSpPr>
            <a:spLocks noGrp="1"/>
          </p:cNvSpPr>
          <p:nvPr>
            <p:ph type="sldNum" sz="quarter" idx="12"/>
          </p:nvPr>
        </p:nvSpPr>
        <p:spPr/>
        <p:txBody>
          <a:bodyPr/>
          <a:lstStyle/>
          <a:p>
            <a:fld id="{A0EDFBC5-9E83-48A9-A20F-CEAD086DBFA3}" type="slidenum">
              <a:rPr lang="en-US" smtClean="0"/>
              <a:pPr/>
              <a:t>6</a:t>
            </a:fld>
            <a:endParaRPr lang="en-US" dirty="0"/>
          </a:p>
        </p:txBody>
      </p:sp>
    </p:spTree>
    <p:extLst>
      <p:ext uri="{BB962C8B-B14F-4D97-AF65-F5344CB8AC3E}">
        <p14:creationId xmlns:p14="http://schemas.microsoft.com/office/powerpoint/2010/main" val="3718962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SA" b="1" u="sng" dirty="0"/>
              <a:t>طبيعة العلاقات احداث 11 ايلول/سبتمبر</a:t>
            </a:r>
            <a:endParaRPr lang="en-US" dirty="0"/>
          </a:p>
          <a:p>
            <a:pPr algn="just"/>
            <a:r>
              <a:rPr lang="ar-SA" dirty="0"/>
              <a:t> استمر الخلاف بين الولايات المتحدة ويران بعد حرب الخليج  وركزت الولايات المتحدة من تواجد قواتها في الخليج بصورة فعلية وعملت على تطبيع العلاقات العربية الاسرائيلية وتخفيف حدة المقاطعة العربية للإسرائيل.</a:t>
            </a:r>
            <a:endParaRPr lang="en-US" dirty="0"/>
          </a:p>
          <a:p>
            <a:pPr algn="just"/>
            <a:r>
              <a:rPr lang="ar-SA" dirty="0"/>
              <a:t>بعد احداث 11 ايلول تغيرت سياسة الولايات المتحدة بشكل جذري واصبحت تهيمن على العالم بشكل فعلي مستغلة ورقة الارهاب الدولي وطرق مكافحته. لكن حدث تفاهم بين البلدين حول ملف افغانستان وحدثت مفاوضات الا ان ايران لم تستفد شيء من التقارب ووصفتها امريكا بانها محور الشر عند اذ اعلنت ايران ان المفاوضات مع امريكا عديمة الفائدة</a:t>
            </a:r>
            <a:endParaRPr lang="ar-IQ" dirty="0"/>
          </a:p>
        </p:txBody>
      </p:sp>
      <p:sp>
        <p:nvSpPr>
          <p:cNvPr id="3" name="عنوان 2"/>
          <p:cNvSpPr>
            <a:spLocks noGrp="1"/>
          </p:cNvSpPr>
          <p:nvPr>
            <p:ph type="title"/>
          </p:nvPr>
        </p:nvSpPr>
        <p:spPr/>
        <p:txBody>
          <a:bodyPr/>
          <a:lstStyle/>
          <a:p>
            <a:r>
              <a:rPr lang="ar-SA" b="1" dirty="0"/>
              <a:t>أثر العقوبات الامريكية على إيران في العلاقات الدولية</a:t>
            </a:r>
            <a:endParaRPr lang="ar-IQ" b="1"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7</a:t>
            </a:fld>
            <a:endParaRPr lang="en-US" dirty="0"/>
          </a:p>
        </p:txBody>
      </p:sp>
    </p:spTree>
    <p:extLst>
      <p:ext uri="{BB962C8B-B14F-4D97-AF65-F5344CB8AC3E}">
        <p14:creationId xmlns:p14="http://schemas.microsoft.com/office/powerpoint/2010/main" val="3644637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r>
              <a:rPr lang="ar-SA" b="1" dirty="0"/>
              <a:t>طبيعة العلاقات بين البلدين بعد  الحرب على العراق عام 2003</a:t>
            </a:r>
            <a:endParaRPr lang="en-US" dirty="0"/>
          </a:p>
          <a:p>
            <a:endParaRPr lang="ar-SA" b="1" dirty="0" smtClean="0"/>
          </a:p>
          <a:p>
            <a:r>
              <a:rPr lang="ar-SA" b="1" dirty="0" smtClean="0"/>
              <a:t>استراتيجية</a:t>
            </a:r>
            <a:r>
              <a:rPr lang="ar-SA" dirty="0" smtClean="0"/>
              <a:t> </a:t>
            </a:r>
            <a:r>
              <a:rPr lang="ar-SA" b="1" u="sng" dirty="0"/>
              <a:t>المساومة او دبلوماسية المناورة </a:t>
            </a:r>
            <a:endParaRPr lang="ar-IQ" dirty="0"/>
          </a:p>
        </p:txBody>
      </p:sp>
      <p:sp>
        <p:nvSpPr>
          <p:cNvPr id="3" name="عنوان 2"/>
          <p:cNvSpPr>
            <a:spLocks noGrp="1"/>
          </p:cNvSpPr>
          <p:nvPr>
            <p:ph type="title"/>
          </p:nvPr>
        </p:nvSpPr>
        <p:spPr/>
        <p:txBody>
          <a:bodyPr/>
          <a:lstStyle/>
          <a:p>
            <a:r>
              <a:rPr lang="ar-SA" b="1" dirty="0"/>
              <a:t>أثر العقوبات الامريكية على إيران في العلاقات الدولية</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8</a:t>
            </a:fld>
            <a:endParaRPr lang="en-US" dirty="0"/>
          </a:p>
        </p:txBody>
      </p:sp>
    </p:spTree>
    <p:extLst>
      <p:ext uri="{BB962C8B-B14F-4D97-AF65-F5344CB8AC3E}">
        <p14:creationId xmlns:p14="http://schemas.microsoft.com/office/powerpoint/2010/main" val="3527029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r>
              <a:rPr lang="ar-SA" b="1" u="sng" dirty="0"/>
              <a:t>الاتفاق النووي الايراني- الامريكي (5+1)</a:t>
            </a:r>
            <a:endParaRPr lang="en-US" dirty="0"/>
          </a:p>
          <a:p>
            <a:r>
              <a:rPr lang="ar-SA" dirty="0" smtClean="0"/>
              <a:t> </a:t>
            </a:r>
          </a:p>
          <a:p>
            <a:endParaRPr lang="ar-SA" dirty="0"/>
          </a:p>
          <a:p>
            <a:r>
              <a:rPr lang="ar-SA" b="1" dirty="0"/>
              <a:t>الاعتمادية المتبادلة </a:t>
            </a:r>
            <a:endParaRPr lang="ar-IQ" dirty="0"/>
          </a:p>
        </p:txBody>
      </p:sp>
      <p:sp>
        <p:nvSpPr>
          <p:cNvPr id="3" name="عنوان 2"/>
          <p:cNvSpPr>
            <a:spLocks noGrp="1"/>
          </p:cNvSpPr>
          <p:nvPr>
            <p:ph type="title"/>
          </p:nvPr>
        </p:nvSpPr>
        <p:spPr/>
        <p:txBody>
          <a:bodyPr/>
          <a:lstStyle/>
          <a:p>
            <a:r>
              <a:rPr lang="ar-SA" b="1" dirty="0"/>
              <a:t>أثر العقوبات الامريكية على إيران في العلاقات الدولية</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9</a:t>
            </a:fld>
            <a:endParaRPr lang="en-US" dirty="0"/>
          </a:p>
        </p:txBody>
      </p:sp>
    </p:spTree>
    <p:extLst>
      <p:ext uri="{BB962C8B-B14F-4D97-AF65-F5344CB8AC3E}">
        <p14:creationId xmlns:p14="http://schemas.microsoft.com/office/powerpoint/2010/main" val="2660392831"/>
      </p:ext>
    </p:extLst>
  </p:cSld>
  <p:clrMapOvr>
    <a:masterClrMapping/>
  </p:clrMapOvr>
</p:sld>
</file>

<file path=ppt/theme/theme1.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488</TotalTime>
  <Words>1066</Words>
  <Application>Microsoft Office PowerPoint</Application>
  <PresentationFormat>ملء الشاشة</PresentationFormat>
  <Paragraphs>123</Paragraphs>
  <Slides>20</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20</vt:i4>
      </vt:variant>
    </vt:vector>
  </HeadingPairs>
  <TitlesOfParts>
    <vt:vector size="25" baseType="lpstr">
      <vt:lpstr>Arial</vt:lpstr>
      <vt:lpstr>Calibri</vt:lpstr>
      <vt:lpstr>PT Bold Heading</vt:lpstr>
      <vt:lpstr>Segoe UI Black</vt:lpstr>
      <vt:lpstr>Office Theme</vt:lpstr>
      <vt:lpstr>عرض تقديمي في PowerPoint</vt:lpstr>
      <vt:lpstr>أثر العقوبات الامريكية على إيران في العلاقات الدولية</vt:lpstr>
      <vt:lpstr>أثر العقوبات الامريكية على إيران في العلاقات الدولية</vt:lpstr>
      <vt:lpstr>أثر العقوبات الامريكية على إيران في العلاقات الدولية</vt:lpstr>
      <vt:lpstr>أثر العقوبات الامريكية على إيران في العلاقات الدولية</vt:lpstr>
      <vt:lpstr>أثر العقوبات الامريكية على إيران في العلاقات الدولية</vt:lpstr>
      <vt:lpstr>أثر العقوبات الامريكية على إيران في العلاقات الدولية</vt:lpstr>
      <vt:lpstr>أثر العقوبات الامريكية على إيران في العلاقات الدولية</vt:lpstr>
      <vt:lpstr>أثر العقوبات الامريكية على إيران في العلاقات الدولية</vt:lpstr>
      <vt:lpstr>أثر العقوبات الامريكية على إيران في العلاقات الدولية</vt:lpstr>
      <vt:lpstr>أثر العقوبات الامريكية على إيران في العلاقات الدولية</vt:lpstr>
      <vt:lpstr>أثر العقوبات الامريكية على إيران في العلاقات الدولية</vt:lpstr>
      <vt:lpstr>أثر العقوبات الامريكية على إيران في العلاقات الدولية</vt:lpstr>
      <vt:lpstr>أثر العقوبات الامريكية على إيران في العلاقات الدولية</vt:lpstr>
      <vt:lpstr>أثر العقوبات الامريكية على إيران في العلاقات الدولية</vt:lpstr>
      <vt:lpstr>أثر العقوبات الامريكية على إيران في العلاقات الدولية</vt:lpstr>
      <vt:lpstr>أثر العقوبات الامريكية على إيران في العلاقات الدولية</vt:lpstr>
      <vt:lpstr>أثر العقوبات الامريكية على إيران في العلاقات الدولية</vt:lpstr>
      <vt:lpstr>أثر العقوبات الامريكية على إيران في العلاقات الدولية</vt:lpstr>
      <vt:lpstr>أثر العقوبات الامريكية على إيران في العلاقات الدولية</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zahraa alkhawaja</dc:creator>
  <cp:lastModifiedBy>AL-AWWAL</cp:lastModifiedBy>
  <cp:revision>36</cp:revision>
  <dcterms:created xsi:type="dcterms:W3CDTF">2020-11-01T11:03:41Z</dcterms:created>
  <dcterms:modified xsi:type="dcterms:W3CDTF">2021-05-28T17:34:16Z</dcterms:modified>
</cp:coreProperties>
</file>