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9"/>
  </p:notesMasterIdLst>
  <p:sldIdLst>
    <p:sldId id="256" r:id="rId2"/>
    <p:sldId id="308" r:id="rId3"/>
    <p:sldId id="262" r:id="rId4"/>
    <p:sldId id="294" r:id="rId5"/>
    <p:sldId id="296" r:id="rId6"/>
    <p:sldId id="265" r:id="rId7"/>
    <p:sldId id="267" r:id="rId8"/>
    <p:sldId id="268" r:id="rId9"/>
    <p:sldId id="320" r:id="rId10"/>
    <p:sldId id="269" r:id="rId11"/>
    <p:sldId id="327" r:id="rId12"/>
    <p:sldId id="328" r:id="rId13"/>
    <p:sldId id="270" r:id="rId14"/>
    <p:sldId id="271" r:id="rId15"/>
    <p:sldId id="273" r:id="rId16"/>
    <p:sldId id="325" r:id="rId17"/>
    <p:sldId id="326" r:id="rId18"/>
    <p:sldId id="309" r:id="rId19"/>
    <p:sldId id="274" r:id="rId20"/>
    <p:sldId id="324" r:id="rId21"/>
    <p:sldId id="275" r:id="rId22"/>
    <p:sldId id="276" r:id="rId23"/>
    <p:sldId id="282" r:id="rId24"/>
    <p:sldId id="300" r:id="rId25"/>
    <p:sldId id="297" r:id="rId26"/>
    <p:sldId id="302" r:id="rId27"/>
    <p:sldId id="298" r:id="rId28"/>
    <p:sldId id="299" r:id="rId29"/>
    <p:sldId id="301" r:id="rId30"/>
    <p:sldId id="283" r:id="rId31"/>
    <p:sldId id="323" r:id="rId32"/>
    <p:sldId id="303" r:id="rId33"/>
    <p:sldId id="319" r:id="rId34"/>
    <p:sldId id="284" r:id="rId35"/>
    <p:sldId id="330" r:id="rId36"/>
    <p:sldId id="305" r:id="rId37"/>
    <p:sldId id="321" r:id="rId38"/>
    <p:sldId id="329" r:id="rId39"/>
    <p:sldId id="306" r:id="rId40"/>
    <p:sldId id="287" r:id="rId41"/>
    <p:sldId id="288" r:id="rId42"/>
    <p:sldId id="307" r:id="rId43"/>
    <p:sldId id="289" r:id="rId44"/>
    <p:sldId id="304" r:id="rId45"/>
    <p:sldId id="290" r:id="rId46"/>
    <p:sldId id="322" r:id="rId47"/>
    <p:sldId id="291" r:id="rId48"/>
    <p:sldId id="258" r:id="rId49"/>
    <p:sldId id="332" r:id="rId50"/>
    <p:sldId id="281" r:id="rId51"/>
    <p:sldId id="293" r:id="rId52"/>
    <p:sldId id="310" r:id="rId53"/>
    <p:sldId id="311" r:id="rId54"/>
    <p:sldId id="312" r:id="rId55"/>
    <p:sldId id="313" r:id="rId56"/>
    <p:sldId id="315" r:id="rId57"/>
    <p:sldId id="31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071" autoAdjust="0"/>
  </p:normalViewPr>
  <p:slideViewPr>
    <p:cSldViewPr>
      <p:cViewPr varScale="1">
        <p:scale>
          <a:sx n="58" d="100"/>
          <a:sy n="58" d="100"/>
        </p:scale>
        <p:origin x="-1158" y="-90"/>
      </p:cViewPr>
      <p:guideLst>
        <p:guide orient="horz" pos="2160"/>
        <p:guide pos="2880"/>
      </p:guideLst>
    </p:cSldViewPr>
  </p:slideViewPr>
  <p:outlineViewPr>
    <p:cViewPr>
      <p:scale>
        <a:sx n="33" d="100"/>
        <a:sy n="33" d="100"/>
      </p:scale>
      <p:origin x="0" y="555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29C01-BD9C-492D-A181-2F23E125F863}" type="doc">
      <dgm:prSet loTypeId="urn:microsoft.com/office/officeart/2005/8/layout/chart3" loCatId="cycle" qsTypeId="urn:microsoft.com/office/officeart/2005/8/quickstyle/simple3" qsCatId="simple" csTypeId="urn:microsoft.com/office/officeart/2005/8/colors/colorful2" csCatId="colorful" phldr="1"/>
      <dgm:spPr/>
      <dgm:t>
        <a:bodyPr/>
        <a:lstStyle/>
        <a:p>
          <a:pPr rtl="1"/>
          <a:endParaRPr lang="ar-IQ"/>
        </a:p>
      </dgm:t>
    </dgm:pt>
    <dgm:pt modelId="{87EB2FB0-DBB6-4CB7-9250-30C73FB2E19F}">
      <dgm:prSet custT="1"/>
      <dgm:spPr/>
      <dgm:t>
        <a:bodyPr/>
        <a:lstStyle/>
        <a:p>
          <a:pPr rtl="1"/>
          <a:r>
            <a:rPr lang="ar-SA" sz="2000" dirty="0" smtClean="0">
              <a:solidFill>
                <a:srgbClr val="0070C0"/>
              </a:solidFill>
            </a:rPr>
            <a:t>- التهاب في المخ وتحطيم وتآكل ملايين الخلايا العصبية التي تكوّن المخ مما يؤدي إلى فقدان الذاكرة </a:t>
          </a:r>
          <a:r>
            <a:rPr lang="ar-SA" sz="2000" dirty="0" err="1" smtClean="0">
              <a:solidFill>
                <a:srgbClr val="0070C0"/>
              </a:solidFill>
            </a:rPr>
            <a:t>والهلاوس</a:t>
          </a:r>
          <a:r>
            <a:rPr lang="ar-SA" sz="2000" dirty="0" smtClean="0">
              <a:solidFill>
                <a:srgbClr val="0070C0"/>
              </a:solidFill>
            </a:rPr>
            <a:t> السمعية والبصرية والفكري</a:t>
          </a:r>
          <a:endParaRPr lang="ar-IQ" sz="2000" dirty="0">
            <a:solidFill>
              <a:srgbClr val="0070C0"/>
            </a:solidFill>
          </a:endParaRPr>
        </a:p>
      </dgm:t>
    </dgm:pt>
    <dgm:pt modelId="{6BC079FD-FED2-41E1-AAEA-40AD3B716171}" type="parTrans" cxnId="{D9276E4D-F482-4B03-90BC-DE0D83A76091}">
      <dgm:prSet/>
      <dgm:spPr/>
      <dgm:t>
        <a:bodyPr/>
        <a:lstStyle/>
        <a:p>
          <a:pPr rtl="1"/>
          <a:endParaRPr lang="ar-IQ"/>
        </a:p>
      </dgm:t>
    </dgm:pt>
    <dgm:pt modelId="{81B98376-9AC6-4197-8F74-995130C98D9C}" type="sibTrans" cxnId="{D9276E4D-F482-4B03-90BC-DE0D83A76091}">
      <dgm:prSet/>
      <dgm:spPr/>
      <dgm:t>
        <a:bodyPr/>
        <a:lstStyle/>
        <a:p>
          <a:pPr rtl="1"/>
          <a:endParaRPr lang="ar-IQ"/>
        </a:p>
      </dgm:t>
    </dgm:pt>
    <dgm:pt modelId="{C69A1439-CFEE-4306-BEA3-E4E987C2A9BE}">
      <dgm:prSet custT="1"/>
      <dgm:spPr/>
      <dgm:t>
        <a:bodyPr/>
        <a:lstStyle/>
        <a:p>
          <a:pPr rtl="1"/>
          <a:r>
            <a:rPr lang="ar-SA" sz="2400" dirty="0" smtClean="0">
              <a:solidFill>
                <a:srgbClr val="FF0000"/>
              </a:solidFill>
            </a:rPr>
            <a:t>اضطراب في الجهاز الهضمي </a:t>
          </a:r>
          <a:endParaRPr lang="ar-IQ" sz="2400" dirty="0">
            <a:solidFill>
              <a:srgbClr val="FF0000"/>
            </a:solidFill>
          </a:endParaRPr>
        </a:p>
      </dgm:t>
    </dgm:pt>
    <dgm:pt modelId="{C26F85E9-C7D2-4963-A772-FEF15316E70E}" type="parTrans" cxnId="{80DC03BD-E410-47A5-9535-2B8C641C63C6}">
      <dgm:prSet/>
      <dgm:spPr/>
      <dgm:t>
        <a:bodyPr/>
        <a:lstStyle/>
        <a:p>
          <a:pPr rtl="1"/>
          <a:endParaRPr lang="ar-IQ"/>
        </a:p>
      </dgm:t>
    </dgm:pt>
    <dgm:pt modelId="{C361897F-37AD-446E-9C7F-FC3A3F2C6069}" type="sibTrans" cxnId="{80DC03BD-E410-47A5-9535-2B8C641C63C6}">
      <dgm:prSet/>
      <dgm:spPr/>
      <dgm:t>
        <a:bodyPr/>
        <a:lstStyle/>
        <a:p>
          <a:pPr rtl="1"/>
          <a:endParaRPr lang="ar-IQ"/>
        </a:p>
      </dgm:t>
    </dgm:pt>
    <dgm:pt modelId="{0FE6F75A-AC8D-427B-AE9C-1CC5E030D02C}">
      <dgm:prSet custT="1"/>
      <dgm:spPr/>
      <dgm:t>
        <a:bodyPr/>
        <a:lstStyle/>
        <a:p>
          <a:pPr rtl="1"/>
          <a:r>
            <a:rPr lang="ar-SA" sz="2400" dirty="0" smtClean="0">
              <a:solidFill>
                <a:srgbClr val="002060"/>
              </a:solidFill>
            </a:rPr>
            <a:t>التهاب وتضخم في الكبد</a:t>
          </a:r>
          <a:r>
            <a:rPr lang="en-US" sz="2400" dirty="0" smtClean="0">
              <a:solidFill>
                <a:srgbClr val="002060"/>
              </a:solidFill>
            </a:rPr>
            <a:t> </a:t>
          </a:r>
          <a:r>
            <a:rPr lang="ar-SA" sz="2400" dirty="0" smtClean="0">
              <a:solidFill>
                <a:srgbClr val="002060"/>
              </a:solidFill>
            </a:rPr>
            <a:t>وتليفه </a:t>
          </a:r>
          <a:endParaRPr lang="ar-IQ" sz="2400" dirty="0">
            <a:solidFill>
              <a:srgbClr val="002060"/>
            </a:solidFill>
          </a:endParaRPr>
        </a:p>
      </dgm:t>
    </dgm:pt>
    <dgm:pt modelId="{2DDB76E2-1BF3-494F-85F0-79567DA08EDA}" type="parTrans" cxnId="{BC4ED5E2-7585-4234-8EF6-1333BD9B1C19}">
      <dgm:prSet/>
      <dgm:spPr/>
      <dgm:t>
        <a:bodyPr/>
        <a:lstStyle/>
        <a:p>
          <a:pPr rtl="1"/>
          <a:endParaRPr lang="ar-IQ"/>
        </a:p>
      </dgm:t>
    </dgm:pt>
    <dgm:pt modelId="{F3F3760D-953B-4D33-8527-FE0B56EE26E2}" type="sibTrans" cxnId="{BC4ED5E2-7585-4234-8EF6-1333BD9B1C19}">
      <dgm:prSet/>
      <dgm:spPr/>
      <dgm:t>
        <a:bodyPr/>
        <a:lstStyle/>
        <a:p>
          <a:pPr rtl="1"/>
          <a:endParaRPr lang="ar-IQ"/>
        </a:p>
      </dgm:t>
    </dgm:pt>
    <dgm:pt modelId="{B9BBB552-FE19-4C80-95D6-2E4E7D5E7355}">
      <dgm:prSet custT="1"/>
      <dgm:spPr/>
      <dgm:t>
        <a:bodyPr/>
        <a:lstStyle/>
        <a:p>
          <a:pPr rtl="1"/>
          <a:r>
            <a:rPr lang="ar-SA" sz="2400" dirty="0" smtClean="0">
              <a:solidFill>
                <a:srgbClr val="0070C0"/>
              </a:solidFill>
            </a:rPr>
            <a:t>اضطرابات في القلب ، والذبحة الصدرية ، وارتفاع في ضغط الدم ، وانفجار الشرايين </a:t>
          </a:r>
          <a:endParaRPr lang="ar-IQ" sz="2400" dirty="0">
            <a:solidFill>
              <a:srgbClr val="0070C0"/>
            </a:solidFill>
          </a:endParaRPr>
        </a:p>
      </dgm:t>
    </dgm:pt>
    <dgm:pt modelId="{504E1BC5-89F5-496B-B9C4-85E4D49402D7}" type="parTrans" cxnId="{A3BC32D7-DFE6-48D7-A1B1-469962C7B901}">
      <dgm:prSet/>
      <dgm:spPr/>
      <dgm:t>
        <a:bodyPr/>
        <a:lstStyle/>
        <a:p>
          <a:pPr rtl="1"/>
          <a:endParaRPr lang="ar-IQ"/>
        </a:p>
      </dgm:t>
    </dgm:pt>
    <dgm:pt modelId="{53452273-63A7-4132-B4F0-7161E4E9A141}" type="sibTrans" cxnId="{A3BC32D7-DFE6-48D7-A1B1-469962C7B901}">
      <dgm:prSet/>
      <dgm:spPr/>
      <dgm:t>
        <a:bodyPr/>
        <a:lstStyle/>
        <a:p>
          <a:pPr rtl="1"/>
          <a:endParaRPr lang="ar-IQ"/>
        </a:p>
      </dgm:t>
    </dgm:pt>
    <dgm:pt modelId="{B968F6D8-A825-4F59-A794-A0F288F741DB}">
      <dgm:prSet custT="1"/>
      <dgm:spPr/>
      <dgm:t>
        <a:bodyPr/>
        <a:lstStyle/>
        <a:p>
          <a:pPr rtl="1"/>
          <a:r>
            <a:rPr lang="ar-SA" sz="2400" dirty="0" smtClean="0">
              <a:solidFill>
                <a:srgbClr val="FF0000"/>
              </a:solidFill>
            </a:rPr>
            <a:t>فقر الدم الشديد </a:t>
          </a:r>
          <a:r>
            <a:rPr lang="ar-IQ" sz="2400" dirty="0" smtClean="0">
              <a:solidFill>
                <a:srgbClr val="FF0000"/>
              </a:solidFill>
            </a:rPr>
            <a:t>و </a:t>
          </a:r>
          <a:r>
            <a:rPr lang="ar-SA" sz="2400" dirty="0" smtClean="0">
              <a:solidFill>
                <a:srgbClr val="FF0000"/>
              </a:solidFill>
            </a:rPr>
            <a:t>تكسر كرات الدم الحمراء ، وتسمم نخاع العظام الذي ي</a:t>
          </a:r>
          <a:r>
            <a:rPr lang="ar-JO" sz="2400" dirty="0" smtClean="0">
              <a:solidFill>
                <a:srgbClr val="FF0000"/>
              </a:solidFill>
            </a:rPr>
            <a:t>صن</a:t>
          </a:r>
          <a:r>
            <a:rPr lang="ar-SA" sz="2400" dirty="0" smtClean="0">
              <a:solidFill>
                <a:srgbClr val="FF0000"/>
              </a:solidFill>
            </a:rPr>
            <a:t>ع كر</a:t>
          </a:r>
          <a:r>
            <a:rPr lang="ar-JO" sz="2400" dirty="0" smtClean="0">
              <a:solidFill>
                <a:srgbClr val="FF0000"/>
              </a:solidFill>
            </a:rPr>
            <a:t>ي</a:t>
          </a:r>
          <a:r>
            <a:rPr lang="ar-SA" sz="2400" dirty="0" smtClean="0">
              <a:solidFill>
                <a:srgbClr val="FF0000"/>
              </a:solidFill>
            </a:rPr>
            <a:t>ات الدم الحمراء. </a:t>
          </a:r>
          <a:br>
            <a:rPr lang="ar-SA" sz="2400" dirty="0" smtClean="0">
              <a:solidFill>
                <a:srgbClr val="FF0000"/>
              </a:solidFill>
            </a:rPr>
          </a:br>
          <a:endParaRPr lang="ar-IQ" sz="2400" dirty="0">
            <a:solidFill>
              <a:srgbClr val="FF0000"/>
            </a:solidFill>
          </a:endParaRPr>
        </a:p>
      </dgm:t>
    </dgm:pt>
    <dgm:pt modelId="{05E2F62D-D37F-464E-8FAE-2083990A4F96}" type="parTrans" cxnId="{701C6D27-42CE-4C50-AA86-DB9E2F20E378}">
      <dgm:prSet/>
      <dgm:spPr/>
      <dgm:t>
        <a:bodyPr/>
        <a:lstStyle/>
        <a:p>
          <a:pPr rtl="1"/>
          <a:endParaRPr lang="ar-IQ"/>
        </a:p>
      </dgm:t>
    </dgm:pt>
    <dgm:pt modelId="{AD75B806-0374-4D35-8750-3BD68307B73E}" type="sibTrans" cxnId="{701C6D27-42CE-4C50-AA86-DB9E2F20E378}">
      <dgm:prSet/>
      <dgm:spPr/>
      <dgm:t>
        <a:bodyPr/>
        <a:lstStyle/>
        <a:p>
          <a:pPr rtl="1"/>
          <a:endParaRPr lang="ar-IQ"/>
        </a:p>
      </dgm:t>
    </dgm:pt>
    <dgm:pt modelId="{79A3459B-FE07-4B43-A933-CCAE5B51BE55}" type="pres">
      <dgm:prSet presAssocID="{D3B29C01-BD9C-492D-A181-2F23E125F863}" presName="compositeShape" presStyleCnt="0">
        <dgm:presLayoutVars>
          <dgm:chMax val="7"/>
          <dgm:dir/>
          <dgm:resizeHandles val="exact"/>
        </dgm:presLayoutVars>
      </dgm:prSet>
      <dgm:spPr/>
      <dgm:t>
        <a:bodyPr/>
        <a:lstStyle/>
        <a:p>
          <a:pPr rtl="1"/>
          <a:endParaRPr lang="ar-IQ"/>
        </a:p>
      </dgm:t>
    </dgm:pt>
    <dgm:pt modelId="{481CF1E3-869A-427C-98F5-96681C2189AA}" type="pres">
      <dgm:prSet presAssocID="{D3B29C01-BD9C-492D-A181-2F23E125F863}" presName="wedge1" presStyleLbl="node1" presStyleIdx="0" presStyleCnt="5"/>
      <dgm:spPr/>
      <dgm:t>
        <a:bodyPr/>
        <a:lstStyle/>
        <a:p>
          <a:pPr rtl="1"/>
          <a:endParaRPr lang="ar-IQ"/>
        </a:p>
      </dgm:t>
    </dgm:pt>
    <dgm:pt modelId="{2D9AFCDB-4D4F-4BB5-9B13-1F4056B45931}" type="pres">
      <dgm:prSet presAssocID="{D3B29C01-BD9C-492D-A181-2F23E125F863}" presName="wedge1Tx" presStyleLbl="node1" presStyleIdx="0" presStyleCnt="5">
        <dgm:presLayoutVars>
          <dgm:chMax val="0"/>
          <dgm:chPref val="0"/>
          <dgm:bulletEnabled val="1"/>
        </dgm:presLayoutVars>
      </dgm:prSet>
      <dgm:spPr/>
      <dgm:t>
        <a:bodyPr/>
        <a:lstStyle/>
        <a:p>
          <a:pPr rtl="1"/>
          <a:endParaRPr lang="ar-IQ"/>
        </a:p>
      </dgm:t>
    </dgm:pt>
    <dgm:pt modelId="{2E2A269B-72E7-461C-A3C3-ABF25721DE70}" type="pres">
      <dgm:prSet presAssocID="{D3B29C01-BD9C-492D-A181-2F23E125F863}" presName="wedge2" presStyleLbl="node1" presStyleIdx="1" presStyleCnt="5"/>
      <dgm:spPr/>
      <dgm:t>
        <a:bodyPr/>
        <a:lstStyle/>
        <a:p>
          <a:pPr rtl="1"/>
          <a:endParaRPr lang="ar-IQ"/>
        </a:p>
      </dgm:t>
    </dgm:pt>
    <dgm:pt modelId="{552C9333-9481-4A39-889E-3A306D3EDA58}" type="pres">
      <dgm:prSet presAssocID="{D3B29C01-BD9C-492D-A181-2F23E125F863}" presName="wedge2Tx" presStyleLbl="node1" presStyleIdx="1" presStyleCnt="5">
        <dgm:presLayoutVars>
          <dgm:chMax val="0"/>
          <dgm:chPref val="0"/>
          <dgm:bulletEnabled val="1"/>
        </dgm:presLayoutVars>
      </dgm:prSet>
      <dgm:spPr/>
      <dgm:t>
        <a:bodyPr/>
        <a:lstStyle/>
        <a:p>
          <a:pPr rtl="1"/>
          <a:endParaRPr lang="ar-IQ"/>
        </a:p>
      </dgm:t>
    </dgm:pt>
    <dgm:pt modelId="{526B9ABF-2896-44C1-B720-7E2796634DE9}" type="pres">
      <dgm:prSet presAssocID="{D3B29C01-BD9C-492D-A181-2F23E125F863}" presName="wedge3" presStyleLbl="node1" presStyleIdx="2" presStyleCnt="5"/>
      <dgm:spPr/>
      <dgm:t>
        <a:bodyPr/>
        <a:lstStyle/>
        <a:p>
          <a:pPr rtl="1"/>
          <a:endParaRPr lang="ar-IQ"/>
        </a:p>
      </dgm:t>
    </dgm:pt>
    <dgm:pt modelId="{D4A3FE8F-4FC6-4D83-90ED-5056C02ABC62}" type="pres">
      <dgm:prSet presAssocID="{D3B29C01-BD9C-492D-A181-2F23E125F863}" presName="wedge3Tx" presStyleLbl="node1" presStyleIdx="2" presStyleCnt="5">
        <dgm:presLayoutVars>
          <dgm:chMax val="0"/>
          <dgm:chPref val="0"/>
          <dgm:bulletEnabled val="1"/>
        </dgm:presLayoutVars>
      </dgm:prSet>
      <dgm:spPr/>
      <dgm:t>
        <a:bodyPr/>
        <a:lstStyle/>
        <a:p>
          <a:pPr rtl="1"/>
          <a:endParaRPr lang="ar-IQ"/>
        </a:p>
      </dgm:t>
    </dgm:pt>
    <dgm:pt modelId="{79BFFD95-B6EA-4FEC-AEE3-B2641D5AE267}" type="pres">
      <dgm:prSet presAssocID="{D3B29C01-BD9C-492D-A181-2F23E125F863}" presName="wedge4" presStyleLbl="node1" presStyleIdx="3" presStyleCnt="5"/>
      <dgm:spPr/>
      <dgm:t>
        <a:bodyPr/>
        <a:lstStyle/>
        <a:p>
          <a:pPr rtl="1"/>
          <a:endParaRPr lang="ar-IQ"/>
        </a:p>
      </dgm:t>
    </dgm:pt>
    <dgm:pt modelId="{3BCA9853-70CC-45EA-B435-964641641432}" type="pres">
      <dgm:prSet presAssocID="{D3B29C01-BD9C-492D-A181-2F23E125F863}" presName="wedge4Tx" presStyleLbl="node1" presStyleIdx="3" presStyleCnt="5">
        <dgm:presLayoutVars>
          <dgm:chMax val="0"/>
          <dgm:chPref val="0"/>
          <dgm:bulletEnabled val="1"/>
        </dgm:presLayoutVars>
      </dgm:prSet>
      <dgm:spPr/>
      <dgm:t>
        <a:bodyPr/>
        <a:lstStyle/>
        <a:p>
          <a:pPr rtl="1"/>
          <a:endParaRPr lang="ar-IQ"/>
        </a:p>
      </dgm:t>
    </dgm:pt>
    <dgm:pt modelId="{32F282DB-D7C5-4B49-880C-5A23EE662CCE}" type="pres">
      <dgm:prSet presAssocID="{D3B29C01-BD9C-492D-A181-2F23E125F863}" presName="wedge5" presStyleLbl="node1" presStyleIdx="4" presStyleCnt="5"/>
      <dgm:spPr/>
      <dgm:t>
        <a:bodyPr/>
        <a:lstStyle/>
        <a:p>
          <a:pPr rtl="1"/>
          <a:endParaRPr lang="ar-IQ"/>
        </a:p>
      </dgm:t>
    </dgm:pt>
    <dgm:pt modelId="{E59F6EB7-F63A-4FAC-9AA5-5671CCAF54C4}" type="pres">
      <dgm:prSet presAssocID="{D3B29C01-BD9C-492D-A181-2F23E125F863}" presName="wedge5Tx" presStyleLbl="node1" presStyleIdx="4" presStyleCnt="5">
        <dgm:presLayoutVars>
          <dgm:chMax val="0"/>
          <dgm:chPref val="0"/>
          <dgm:bulletEnabled val="1"/>
        </dgm:presLayoutVars>
      </dgm:prSet>
      <dgm:spPr/>
      <dgm:t>
        <a:bodyPr/>
        <a:lstStyle/>
        <a:p>
          <a:pPr rtl="1"/>
          <a:endParaRPr lang="ar-IQ"/>
        </a:p>
      </dgm:t>
    </dgm:pt>
  </dgm:ptLst>
  <dgm:cxnLst>
    <dgm:cxn modelId="{1E3C5FD8-3B35-449A-9D3F-6BEFB5F39C73}" type="presOf" srcId="{0FE6F75A-AC8D-427B-AE9C-1CC5E030D02C}" destId="{D4A3FE8F-4FC6-4D83-90ED-5056C02ABC62}" srcOrd="1" destOrd="0" presId="urn:microsoft.com/office/officeart/2005/8/layout/chart3"/>
    <dgm:cxn modelId="{DE345739-2DFF-4864-9E3B-DEA7C6223E19}" type="presOf" srcId="{B9BBB552-FE19-4C80-95D6-2E4E7D5E7355}" destId="{3BCA9853-70CC-45EA-B435-964641641432}" srcOrd="1" destOrd="0" presId="urn:microsoft.com/office/officeart/2005/8/layout/chart3"/>
    <dgm:cxn modelId="{1529040B-A1A8-4117-BC19-9A979E4CD18E}" type="presOf" srcId="{0FE6F75A-AC8D-427B-AE9C-1CC5E030D02C}" destId="{526B9ABF-2896-44C1-B720-7E2796634DE9}" srcOrd="0" destOrd="0" presId="urn:microsoft.com/office/officeart/2005/8/layout/chart3"/>
    <dgm:cxn modelId="{BC4ED5E2-7585-4234-8EF6-1333BD9B1C19}" srcId="{D3B29C01-BD9C-492D-A181-2F23E125F863}" destId="{0FE6F75A-AC8D-427B-AE9C-1CC5E030D02C}" srcOrd="2" destOrd="0" parTransId="{2DDB76E2-1BF3-494F-85F0-79567DA08EDA}" sibTransId="{F3F3760D-953B-4D33-8527-FE0B56EE26E2}"/>
    <dgm:cxn modelId="{4F7008E3-59C0-4A1A-8047-C5C9B96D5E71}" type="presOf" srcId="{C69A1439-CFEE-4306-BEA3-E4E987C2A9BE}" destId="{2E2A269B-72E7-461C-A3C3-ABF25721DE70}" srcOrd="0" destOrd="0" presId="urn:microsoft.com/office/officeart/2005/8/layout/chart3"/>
    <dgm:cxn modelId="{701C6D27-42CE-4C50-AA86-DB9E2F20E378}" srcId="{D3B29C01-BD9C-492D-A181-2F23E125F863}" destId="{B968F6D8-A825-4F59-A794-A0F288F741DB}" srcOrd="4" destOrd="0" parTransId="{05E2F62D-D37F-464E-8FAE-2083990A4F96}" sibTransId="{AD75B806-0374-4D35-8750-3BD68307B73E}"/>
    <dgm:cxn modelId="{9F6CE0F1-6AFB-4918-A667-63DAAF080F7C}" type="presOf" srcId="{B968F6D8-A825-4F59-A794-A0F288F741DB}" destId="{E59F6EB7-F63A-4FAC-9AA5-5671CCAF54C4}" srcOrd="1" destOrd="0" presId="urn:microsoft.com/office/officeart/2005/8/layout/chart3"/>
    <dgm:cxn modelId="{CCB438D3-2266-4228-947B-DDC6B95EB163}" type="presOf" srcId="{B9BBB552-FE19-4C80-95D6-2E4E7D5E7355}" destId="{79BFFD95-B6EA-4FEC-AEE3-B2641D5AE267}" srcOrd="0" destOrd="0" presId="urn:microsoft.com/office/officeart/2005/8/layout/chart3"/>
    <dgm:cxn modelId="{D9276E4D-F482-4B03-90BC-DE0D83A76091}" srcId="{D3B29C01-BD9C-492D-A181-2F23E125F863}" destId="{87EB2FB0-DBB6-4CB7-9250-30C73FB2E19F}" srcOrd="0" destOrd="0" parTransId="{6BC079FD-FED2-41E1-AAEA-40AD3B716171}" sibTransId="{81B98376-9AC6-4197-8F74-995130C98D9C}"/>
    <dgm:cxn modelId="{3EBFC77A-132A-46E5-B3DA-EAA61DFAAB9B}" type="presOf" srcId="{D3B29C01-BD9C-492D-A181-2F23E125F863}" destId="{79A3459B-FE07-4B43-A933-CCAE5B51BE55}" srcOrd="0" destOrd="0" presId="urn:microsoft.com/office/officeart/2005/8/layout/chart3"/>
    <dgm:cxn modelId="{80DC03BD-E410-47A5-9535-2B8C641C63C6}" srcId="{D3B29C01-BD9C-492D-A181-2F23E125F863}" destId="{C69A1439-CFEE-4306-BEA3-E4E987C2A9BE}" srcOrd="1" destOrd="0" parTransId="{C26F85E9-C7D2-4963-A772-FEF15316E70E}" sibTransId="{C361897F-37AD-446E-9C7F-FC3A3F2C6069}"/>
    <dgm:cxn modelId="{3A96B358-748A-46F5-B172-7625819B419C}" type="presOf" srcId="{87EB2FB0-DBB6-4CB7-9250-30C73FB2E19F}" destId="{481CF1E3-869A-427C-98F5-96681C2189AA}" srcOrd="0" destOrd="0" presId="urn:microsoft.com/office/officeart/2005/8/layout/chart3"/>
    <dgm:cxn modelId="{886E3894-F65D-49BB-BBC3-D2E850831252}" type="presOf" srcId="{B968F6D8-A825-4F59-A794-A0F288F741DB}" destId="{32F282DB-D7C5-4B49-880C-5A23EE662CCE}" srcOrd="0" destOrd="0" presId="urn:microsoft.com/office/officeart/2005/8/layout/chart3"/>
    <dgm:cxn modelId="{A3BC32D7-DFE6-48D7-A1B1-469962C7B901}" srcId="{D3B29C01-BD9C-492D-A181-2F23E125F863}" destId="{B9BBB552-FE19-4C80-95D6-2E4E7D5E7355}" srcOrd="3" destOrd="0" parTransId="{504E1BC5-89F5-496B-B9C4-85E4D49402D7}" sibTransId="{53452273-63A7-4132-B4F0-7161E4E9A141}"/>
    <dgm:cxn modelId="{5267D414-924F-44F3-B51B-E4813275DD62}" type="presOf" srcId="{87EB2FB0-DBB6-4CB7-9250-30C73FB2E19F}" destId="{2D9AFCDB-4D4F-4BB5-9B13-1F4056B45931}" srcOrd="1" destOrd="0" presId="urn:microsoft.com/office/officeart/2005/8/layout/chart3"/>
    <dgm:cxn modelId="{20C4EAE5-3F95-4A2D-AFFD-BD5C9ECE9D10}" type="presOf" srcId="{C69A1439-CFEE-4306-BEA3-E4E987C2A9BE}" destId="{552C9333-9481-4A39-889E-3A306D3EDA58}" srcOrd="1" destOrd="0" presId="urn:microsoft.com/office/officeart/2005/8/layout/chart3"/>
    <dgm:cxn modelId="{822E2FFE-C906-41E3-9405-E495DB051251}" type="presParOf" srcId="{79A3459B-FE07-4B43-A933-CCAE5B51BE55}" destId="{481CF1E3-869A-427C-98F5-96681C2189AA}" srcOrd="0" destOrd="0" presId="urn:microsoft.com/office/officeart/2005/8/layout/chart3"/>
    <dgm:cxn modelId="{B44E0FDC-3E68-43B2-8891-0AE20BF65B5E}" type="presParOf" srcId="{79A3459B-FE07-4B43-A933-CCAE5B51BE55}" destId="{2D9AFCDB-4D4F-4BB5-9B13-1F4056B45931}" srcOrd="1" destOrd="0" presId="urn:microsoft.com/office/officeart/2005/8/layout/chart3"/>
    <dgm:cxn modelId="{BE5D8FD0-252E-4DE9-950B-0BB27A085BA8}" type="presParOf" srcId="{79A3459B-FE07-4B43-A933-CCAE5B51BE55}" destId="{2E2A269B-72E7-461C-A3C3-ABF25721DE70}" srcOrd="2" destOrd="0" presId="urn:microsoft.com/office/officeart/2005/8/layout/chart3"/>
    <dgm:cxn modelId="{32318767-192F-4790-9AE5-8A12BCB844E6}" type="presParOf" srcId="{79A3459B-FE07-4B43-A933-CCAE5B51BE55}" destId="{552C9333-9481-4A39-889E-3A306D3EDA58}" srcOrd="3" destOrd="0" presId="urn:microsoft.com/office/officeart/2005/8/layout/chart3"/>
    <dgm:cxn modelId="{670B3045-A06D-49A0-9377-C6FB33A3CC52}" type="presParOf" srcId="{79A3459B-FE07-4B43-A933-CCAE5B51BE55}" destId="{526B9ABF-2896-44C1-B720-7E2796634DE9}" srcOrd="4" destOrd="0" presId="urn:microsoft.com/office/officeart/2005/8/layout/chart3"/>
    <dgm:cxn modelId="{16AA18CA-DE88-4BBE-9664-621F22BB68D1}" type="presParOf" srcId="{79A3459B-FE07-4B43-A933-CCAE5B51BE55}" destId="{D4A3FE8F-4FC6-4D83-90ED-5056C02ABC62}" srcOrd="5" destOrd="0" presId="urn:microsoft.com/office/officeart/2005/8/layout/chart3"/>
    <dgm:cxn modelId="{52B1A00E-FD2F-4C45-B470-0AC8BE8CB583}" type="presParOf" srcId="{79A3459B-FE07-4B43-A933-CCAE5B51BE55}" destId="{79BFFD95-B6EA-4FEC-AEE3-B2641D5AE267}" srcOrd="6" destOrd="0" presId="urn:microsoft.com/office/officeart/2005/8/layout/chart3"/>
    <dgm:cxn modelId="{226BCA96-4CC1-4934-84FD-04B7FA12E95F}" type="presParOf" srcId="{79A3459B-FE07-4B43-A933-CCAE5B51BE55}" destId="{3BCA9853-70CC-45EA-B435-964641641432}" srcOrd="7" destOrd="0" presId="urn:microsoft.com/office/officeart/2005/8/layout/chart3"/>
    <dgm:cxn modelId="{B07431A8-E1EC-4226-81BD-565DEB91FF3A}" type="presParOf" srcId="{79A3459B-FE07-4B43-A933-CCAE5B51BE55}" destId="{32F282DB-D7C5-4B49-880C-5A23EE662CCE}" srcOrd="8" destOrd="0" presId="urn:microsoft.com/office/officeart/2005/8/layout/chart3"/>
    <dgm:cxn modelId="{665C97A5-2F42-4152-AFFE-D07629373F59}" type="presParOf" srcId="{79A3459B-FE07-4B43-A933-CCAE5B51BE55}" destId="{E59F6EB7-F63A-4FAC-9AA5-5671CCAF54C4}"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4A648-BA84-4DE6-9728-A1702561B52B}" type="doc">
      <dgm:prSet loTypeId="urn:microsoft.com/office/officeart/2005/8/layout/cycle4" loCatId="cycle" qsTypeId="urn:microsoft.com/office/officeart/2005/8/quickstyle/3d4" qsCatId="3D" csTypeId="urn:microsoft.com/office/officeart/2005/8/colors/colorful3" csCatId="colorful" phldr="1"/>
      <dgm:spPr/>
      <dgm:t>
        <a:bodyPr/>
        <a:lstStyle/>
        <a:p>
          <a:pPr rtl="1"/>
          <a:endParaRPr lang="ar-IQ"/>
        </a:p>
      </dgm:t>
    </dgm:pt>
    <dgm:pt modelId="{6638B197-D068-4364-9779-D65EC62F1739}">
      <dgm:prSet custT="1"/>
      <dgm:spPr/>
      <dgm:t>
        <a:bodyPr/>
        <a:lstStyle/>
        <a:p>
          <a:pPr rtl="1"/>
          <a:endParaRPr lang="ar-IQ"/>
        </a:p>
      </dgm:t>
    </dgm:pt>
    <dgm:pt modelId="{75D8E328-38AD-4EB2-83DD-1F379FB85670}" type="sibTrans" cxnId="{A3929451-2210-4EA1-A39A-54EC310BCD25}">
      <dgm:prSet/>
      <dgm:spPr/>
      <dgm:t>
        <a:bodyPr/>
        <a:lstStyle/>
        <a:p>
          <a:pPr rtl="1"/>
          <a:endParaRPr lang="ar-IQ"/>
        </a:p>
      </dgm:t>
    </dgm:pt>
    <dgm:pt modelId="{D37242CF-7572-405B-B769-D1617B4E73EE}" type="parTrans" cxnId="{A3929451-2210-4EA1-A39A-54EC310BCD25}">
      <dgm:prSet/>
      <dgm:spPr/>
      <dgm:t>
        <a:bodyPr/>
        <a:lstStyle/>
        <a:p>
          <a:pPr rtl="1"/>
          <a:endParaRPr lang="ar-IQ"/>
        </a:p>
      </dgm:t>
    </dgm:pt>
    <dgm:pt modelId="{345FD24A-210D-403B-974B-D453F7F9BF31}">
      <dgm:prSet custT="1"/>
      <dgm:spPr/>
      <dgm:t>
        <a:bodyPr/>
        <a:lstStyle/>
        <a:p>
          <a:pPr rtl="1"/>
          <a:r>
            <a:rPr lang="ar-IQ" sz="2800" dirty="0" err="1" smtClean="0">
              <a:solidFill>
                <a:srgbClr val="FF0000"/>
              </a:solidFill>
            </a:rPr>
            <a:t>التاثير</a:t>
          </a:r>
          <a:r>
            <a:rPr lang="ar-IQ" sz="2800" dirty="0" smtClean="0">
              <a:solidFill>
                <a:srgbClr val="FF0000"/>
              </a:solidFill>
            </a:rPr>
            <a:t> النفسي </a:t>
          </a:r>
          <a:endParaRPr lang="ar-IQ" sz="2800" dirty="0">
            <a:solidFill>
              <a:srgbClr val="FF0000"/>
            </a:solidFill>
          </a:endParaRPr>
        </a:p>
      </dgm:t>
    </dgm:pt>
    <dgm:pt modelId="{C9AE5693-B078-4D98-AEC0-21509DC4BCBC}">
      <dgm:prSet custT="1"/>
      <dgm:spPr/>
      <dgm:t>
        <a:bodyPr/>
        <a:lstStyle/>
        <a:p>
          <a:pPr rtl="1"/>
          <a:r>
            <a:rPr lang="ar-SA" sz="2400" dirty="0" smtClean="0">
              <a:solidFill>
                <a:schemeClr val="tx2">
                  <a:lumMod val="75000"/>
                </a:schemeClr>
              </a:solidFill>
            </a:rPr>
            <a:t>الانطواء والعزلة – الاكتئاب</a:t>
          </a:r>
          <a:r>
            <a:rPr lang="ar-IQ" sz="2400" dirty="0" smtClean="0">
              <a:solidFill>
                <a:schemeClr val="tx2">
                  <a:lumMod val="75000"/>
                </a:schemeClr>
              </a:solidFill>
            </a:rPr>
            <a:t> </a:t>
          </a:r>
          <a:r>
            <a:rPr lang="ar-SA" sz="2400" dirty="0" smtClean="0">
              <a:solidFill>
                <a:schemeClr val="tx2">
                  <a:lumMod val="75000"/>
                </a:schemeClr>
              </a:solidFill>
            </a:rPr>
            <a:t>الشعور الزائف بالاضطهاد </a:t>
          </a:r>
          <a:endParaRPr lang="ar-IQ" sz="2400" dirty="0">
            <a:solidFill>
              <a:schemeClr val="tx2">
                <a:lumMod val="75000"/>
              </a:schemeClr>
            </a:solidFill>
          </a:endParaRPr>
        </a:p>
      </dgm:t>
    </dgm:pt>
    <dgm:pt modelId="{0EDCEBA8-11CB-419B-B0EF-884220DD6A7B}" type="sibTrans" cxnId="{861CDF92-4D79-4BB8-8F14-A49F624F22B3}">
      <dgm:prSet/>
      <dgm:spPr/>
      <dgm:t>
        <a:bodyPr/>
        <a:lstStyle/>
        <a:p>
          <a:pPr rtl="1"/>
          <a:endParaRPr lang="ar-IQ"/>
        </a:p>
      </dgm:t>
    </dgm:pt>
    <dgm:pt modelId="{4A219924-F665-4CFC-A135-916C4E52453D}" type="parTrans" cxnId="{861CDF92-4D79-4BB8-8F14-A49F624F22B3}">
      <dgm:prSet/>
      <dgm:spPr/>
      <dgm:t>
        <a:bodyPr/>
        <a:lstStyle/>
        <a:p>
          <a:pPr rtl="1"/>
          <a:endParaRPr lang="ar-IQ"/>
        </a:p>
      </dgm:t>
    </dgm:pt>
    <dgm:pt modelId="{757ED478-679C-40B0-8BFA-D1B4A734ABF6}" type="sibTrans" cxnId="{E1380171-D1A4-452E-97C6-10B70395774C}">
      <dgm:prSet/>
      <dgm:spPr/>
      <dgm:t>
        <a:bodyPr/>
        <a:lstStyle/>
        <a:p>
          <a:pPr rtl="1"/>
          <a:endParaRPr lang="ar-IQ"/>
        </a:p>
      </dgm:t>
    </dgm:pt>
    <dgm:pt modelId="{743B1B7E-E656-42E1-8255-02E6DFA61CAC}" type="parTrans" cxnId="{E1380171-D1A4-452E-97C6-10B70395774C}">
      <dgm:prSet/>
      <dgm:spPr/>
      <dgm:t>
        <a:bodyPr/>
        <a:lstStyle/>
        <a:p>
          <a:pPr rtl="1"/>
          <a:endParaRPr lang="ar-IQ"/>
        </a:p>
      </dgm:t>
    </dgm:pt>
    <dgm:pt modelId="{23CD7FDD-0F95-4704-BED7-EC5763298CC3}">
      <dgm:prSet custT="1"/>
      <dgm:spPr/>
      <dgm:t>
        <a:bodyPr/>
        <a:lstStyle/>
        <a:p>
          <a:pPr rtl="1"/>
          <a:r>
            <a:rPr lang="ar-IQ" sz="2400" dirty="0" smtClean="0">
              <a:solidFill>
                <a:srgbClr val="FF0000"/>
              </a:solidFill>
            </a:rPr>
            <a:t>اهمال كل </a:t>
          </a:r>
          <a:r>
            <a:rPr lang="ar-IQ" sz="2400" dirty="0" err="1" smtClean="0">
              <a:solidFill>
                <a:srgbClr val="FF0000"/>
              </a:solidFill>
            </a:rPr>
            <a:t>شئ</a:t>
          </a:r>
          <a:r>
            <a:rPr lang="ar-IQ" sz="2400" dirty="0" smtClean="0">
              <a:solidFill>
                <a:srgbClr val="FF0000"/>
              </a:solidFill>
            </a:rPr>
            <a:t> و البحث عن المخدر فقط </a:t>
          </a:r>
          <a:endParaRPr lang="ar-IQ" sz="2400" dirty="0">
            <a:solidFill>
              <a:srgbClr val="FF0000"/>
            </a:solidFill>
          </a:endParaRPr>
        </a:p>
      </dgm:t>
    </dgm:pt>
    <dgm:pt modelId="{B55C08DD-4411-4734-9ED5-B29E0562DCA8}" type="sibTrans" cxnId="{29DFA12A-8691-4E6F-9387-48CB41C221FC}">
      <dgm:prSet/>
      <dgm:spPr/>
      <dgm:t>
        <a:bodyPr/>
        <a:lstStyle/>
        <a:p>
          <a:pPr rtl="1"/>
          <a:endParaRPr lang="ar-IQ"/>
        </a:p>
      </dgm:t>
    </dgm:pt>
    <dgm:pt modelId="{A2A93390-F732-44BF-A9AF-A88A16BA3D59}" type="parTrans" cxnId="{29DFA12A-8691-4E6F-9387-48CB41C221FC}">
      <dgm:prSet/>
      <dgm:spPr/>
      <dgm:t>
        <a:bodyPr/>
        <a:lstStyle/>
        <a:p>
          <a:pPr rtl="1"/>
          <a:endParaRPr lang="ar-IQ"/>
        </a:p>
      </dgm:t>
    </dgm:pt>
    <dgm:pt modelId="{5332694D-7923-49FD-8E06-EA3047218B5A}">
      <dgm:prSet custT="1"/>
      <dgm:spPr/>
      <dgm:t>
        <a:bodyPr/>
        <a:lstStyle/>
        <a:p>
          <a:pPr rtl="1"/>
          <a:r>
            <a:rPr lang="ar-SA" sz="2400" dirty="0" smtClean="0">
              <a:solidFill>
                <a:srgbClr val="FF0000"/>
              </a:solidFill>
            </a:rPr>
            <a:t>السلوك العدواني </a:t>
          </a:r>
          <a:endParaRPr lang="ar-IQ" sz="2400" dirty="0" smtClean="0">
            <a:solidFill>
              <a:srgbClr val="FF0000"/>
            </a:solidFill>
          </a:endParaRPr>
        </a:p>
        <a:p>
          <a:pPr rtl="1"/>
          <a:r>
            <a:rPr lang="ar-SA" sz="2400" dirty="0" smtClean="0">
              <a:solidFill>
                <a:schemeClr val="tx2">
                  <a:lumMod val="75000"/>
                </a:schemeClr>
              </a:solidFill>
            </a:rPr>
            <a:t>عدم مراعاة مشاعر الأخرين</a:t>
          </a:r>
          <a:endParaRPr lang="ar-IQ" sz="2400" dirty="0">
            <a:solidFill>
              <a:schemeClr val="tx2">
                <a:lumMod val="75000"/>
              </a:schemeClr>
            </a:solidFill>
          </a:endParaRPr>
        </a:p>
      </dgm:t>
    </dgm:pt>
    <dgm:pt modelId="{834141B6-0C52-4C81-BCD6-094DAC508F90}" type="sibTrans" cxnId="{094007F4-0220-45D9-89E9-BC5DF036FF7B}">
      <dgm:prSet/>
      <dgm:spPr/>
      <dgm:t>
        <a:bodyPr/>
        <a:lstStyle/>
        <a:p>
          <a:pPr rtl="1"/>
          <a:endParaRPr lang="ar-IQ"/>
        </a:p>
      </dgm:t>
    </dgm:pt>
    <dgm:pt modelId="{EB21E0F4-D861-43FE-8E0D-07012B2E6DE7}" type="parTrans" cxnId="{094007F4-0220-45D9-89E9-BC5DF036FF7B}">
      <dgm:prSet/>
      <dgm:spPr/>
      <dgm:t>
        <a:bodyPr/>
        <a:lstStyle/>
        <a:p>
          <a:pPr rtl="1"/>
          <a:endParaRPr lang="ar-IQ"/>
        </a:p>
      </dgm:t>
    </dgm:pt>
    <dgm:pt modelId="{B5AB50BF-6F3C-48FD-B5AF-432A39C3AE02}">
      <dgm:prSet custT="1"/>
      <dgm:spPr/>
      <dgm:t>
        <a:bodyPr/>
        <a:lstStyle/>
        <a:p>
          <a:pPr rtl="1"/>
          <a:r>
            <a:rPr lang="ar-SA" sz="2200" dirty="0" smtClean="0">
              <a:solidFill>
                <a:srgbClr val="FF0000"/>
              </a:solidFill>
            </a:rPr>
            <a:t>العصبية الزائدة والتوتر الانفعالي الدائم</a:t>
          </a:r>
          <a:r>
            <a:rPr lang="en-US" sz="2200" dirty="0" smtClean="0">
              <a:solidFill>
                <a:srgbClr val="FF0000"/>
              </a:solidFill>
            </a:rPr>
            <a:t> , </a:t>
          </a:r>
          <a:r>
            <a:rPr lang="ar-SA" sz="2200" dirty="0" smtClean="0">
              <a:solidFill>
                <a:srgbClr val="FF0000"/>
              </a:solidFill>
            </a:rPr>
            <a:t>القلق النفسي وزيادة الانفعال و الخوف و الاضطراب</a:t>
          </a:r>
          <a:endParaRPr lang="ar-IQ" sz="2200" dirty="0">
            <a:solidFill>
              <a:srgbClr val="FF0000"/>
            </a:solidFill>
          </a:endParaRPr>
        </a:p>
      </dgm:t>
    </dgm:pt>
    <dgm:pt modelId="{002D941E-39BA-4EC9-8416-B1285F03B7FF}" type="sibTrans" cxnId="{6871EDAF-4C69-421B-A869-32F11A89943D}">
      <dgm:prSet/>
      <dgm:spPr/>
      <dgm:t>
        <a:bodyPr/>
        <a:lstStyle/>
        <a:p>
          <a:pPr rtl="1"/>
          <a:endParaRPr lang="ar-IQ"/>
        </a:p>
      </dgm:t>
    </dgm:pt>
    <dgm:pt modelId="{CBC1EB07-5791-4A82-9AA5-A4B1BE577429}" type="parTrans" cxnId="{6871EDAF-4C69-421B-A869-32F11A89943D}">
      <dgm:prSet/>
      <dgm:spPr/>
      <dgm:t>
        <a:bodyPr/>
        <a:lstStyle/>
        <a:p>
          <a:pPr rtl="1"/>
          <a:endParaRPr lang="ar-IQ"/>
        </a:p>
      </dgm:t>
    </dgm:pt>
    <dgm:pt modelId="{2FB099AF-6FA1-4385-A980-0788CB87B279}" type="pres">
      <dgm:prSet presAssocID="{97C4A648-BA84-4DE6-9728-A1702561B52B}" presName="cycleMatrixDiagram" presStyleCnt="0">
        <dgm:presLayoutVars>
          <dgm:chMax val="1"/>
          <dgm:dir/>
          <dgm:animLvl val="lvl"/>
          <dgm:resizeHandles val="exact"/>
        </dgm:presLayoutVars>
      </dgm:prSet>
      <dgm:spPr/>
      <dgm:t>
        <a:bodyPr/>
        <a:lstStyle/>
        <a:p>
          <a:pPr rtl="1"/>
          <a:endParaRPr lang="ar-IQ"/>
        </a:p>
      </dgm:t>
    </dgm:pt>
    <dgm:pt modelId="{4D34991C-9383-4876-970A-64DD49B272F9}" type="pres">
      <dgm:prSet presAssocID="{97C4A648-BA84-4DE6-9728-A1702561B52B}" presName="children" presStyleCnt="0"/>
      <dgm:spPr/>
    </dgm:pt>
    <dgm:pt modelId="{34B2A83E-F97A-4B32-B3E2-AE544A4F217F}" type="pres">
      <dgm:prSet presAssocID="{97C4A648-BA84-4DE6-9728-A1702561B52B}" presName="child4group" presStyleCnt="0"/>
      <dgm:spPr/>
    </dgm:pt>
    <dgm:pt modelId="{6254EB32-4F7F-4351-A9A1-96A568FCC373}" type="pres">
      <dgm:prSet presAssocID="{97C4A648-BA84-4DE6-9728-A1702561B52B}" presName="child4" presStyleLbl="bgAcc1" presStyleIdx="0" presStyleCnt="1" custScaleX="64524" custScaleY="100001" custLinFactX="100000" custLinFactY="-100000" custLinFactNeighborX="127202" custLinFactNeighborY="-131194"/>
      <dgm:spPr/>
      <dgm:t>
        <a:bodyPr/>
        <a:lstStyle/>
        <a:p>
          <a:pPr rtl="1"/>
          <a:endParaRPr lang="ar-IQ"/>
        </a:p>
      </dgm:t>
    </dgm:pt>
    <dgm:pt modelId="{11773FB6-F8AD-485B-8850-D9CB4E2705AD}" type="pres">
      <dgm:prSet presAssocID="{97C4A648-BA84-4DE6-9728-A1702561B52B}" presName="child4Text" presStyleLbl="bgAcc1" presStyleIdx="0" presStyleCnt="1">
        <dgm:presLayoutVars>
          <dgm:bulletEnabled val="1"/>
        </dgm:presLayoutVars>
      </dgm:prSet>
      <dgm:spPr/>
      <dgm:t>
        <a:bodyPr/>
        <a:lstStyle/>
        <a:p>
          <a:pPr rtl="1"/>
          <a:endParaRPr lang="ar-IQ"/>
        </a:p>
      </dgm:t>
    </dgm:pt>
    <dgm:pt modelId="{6C936A9F-546A-4445-ABE8-61EE2140CDA1}" type="pres">
      <dgm:prSet presAssocID="{97C4A648-BA84-4DE6-9728-A1702561B52B}" presName="childPlaceholder" presStyleCnt="0"/>
      <dgm:spPr/>
    </dgm:pt>
    <dgm:pt modelId="{1DEECA84-FB61-407D-B4D3-C4A2244416AD}" type="pres">
      <dgm:prSet presAssocID="{97C4A648-BA84-4DE6-9728-A1702561B52B}" presName="circle" presStyleCnt="0"/>
      <dgm:spPr/>
    </dgm:pt>
    <dgm:pt modelId="{3D8B4645-2E40-43CB-AF6A-F7743662C411}" type="pres">
      <dgm:prSet presAssocID="{97C4A648-BA84-4DE6-9728-A1702561B52B}" presName="quadrant1" presStyleLbl="node1" presStyleIdx="0" presStyleCnt="4">
        <dgm:presLayoutVars>
          <dgm:chMax val="1"/>
          <dgm:bulletEnabled val="1"/>
        </dgm:presLayoutVars>
      </dgm:prSet>
      <dgm:spPr/>
      <dgm:t>
        <a:bodyPr/>
        <a:lstStyle/>
        <a:p>
          <a:pPr rtl="1"/>
          <a:endParaRPr lang="ar-IQ"/>
        </a:p>
      </dgm:t>
    </dgm:pt>
    <dgm:pt modelId="{48C804B2-F785-4B94-B303-9D823B524FBA}" type="pres">
      <dgm:prSet presAssocID="{97C4A648-BA84-4DE6-9728-A1702561B52B}" presName="quadrant2" presStyleLbl="node1" presStyleIdx="1" presStyleCnt="4">
        <dgm:presLayoutVars>
          <dgm:chMax val="1"/>
          <dgm:bulletEnabled val="1"/>
        </dgm:presLayoutVars>
      </dgm:prSet>
      <dgm:spPr/>
      <dgm:t>
        <a:bodyPr/>
        <a:lstStyle/>
        <a:p>
          <a:pPr rtl="1"/>
          <a:endParaRPr lang="ar-IQ"/>
        </a:p>
      </dgm:t>
    </dgm:pt>
    <dgm:pt modelId="{2DF629E1-58EB-4502-90F3-4CE743EA0F00}" type="pres">
      <dgm:prSet presAssocID="{97C4A648-BA84-4DE6-9728-A1702561B52B}" presName="quadrant3" presStyleLbl="node1" presStyleIdx="2" presStyleCnt="4">
        <dgm:presLayoutVars>
          <dgm:chMax val="1"/>
          <dgm:bulletEnabled val="1"/>
        </dgm:presLayoutVars>
      </dgm:prSet>
      <dgm:spPr/>
      <dgm:t>
        <a:bodyPr/>
        <a:lstStyle/>
        <a:p>
          <a:pPr rtl="1"/>
          <a:endParaRPr lang="ar-IQ"/>
        </a:p>
      </dgm:t>
    </dgm:pt>
    <dgm:pt modelId="{E7CEEB7A-11D0-49B6-9707-7395D62A8942}" type="pres">
      <dgm:prSet presAssocID="{97C4A648-BA84-4DE6-9728-A1702561B52B}" presName="quadrant4" presStyleLbl="node1" presStyleIdx="3" presStyleCnt="4">
        <dgm:presLayoutVars>
          <dgm:chMax val="1"/>
          <dgm:bulletEnabled val="1"/>
        </dgm:presLayoutVars>
      </dgm:prSet>
      <dgm:spPr/>
      <dgm:t>
        <a:bodyPr/>
        <a:lstStyle/>
        <a:p>
          <a:pPr rtl="1"/>
          <a:endParaRPr lang="ar-IQ"/>
        </a:p>
      </dgm:t>
    </dgm:pt>
    <dgm:pt modelId="{61D78EDA-D2AA-432E-8C0E-77420062D0A1}" type="pres">
      <dgm:prSet presAssocID="{97C4A648-BA84-4DE6-9728-A1702561B52B}" presName="quadrantPlaceholder" presStyleCnt="0"/>
      <dgm:spPr/>
    </dgm:pt>
    <dgm:pt modelId="{2684FE3A-8971-4A8C-9A77-8CA7D44C47D0}" type="pres">
      <dgm:prSet presAssocID="{97C4A648-BA84-4DE6-9728-A1702561B52B}" presName="center1" presStyleLbl="fgShp" presStyleIdx="0" presStyleCnt="2"/>
      <dgm:spPr/>
    </dgm:pt>
    <dgm:pt modelId="{965D7BE8-1BEC-46E2-BE6D-0119E5D1A855}" type="pres">
      <dgm:prSet presAssocID="{97C4A648-BA84-4DE6-9728-A1702561B52B}" presName="center2" presStyleLbl="fgShp" presStyleIdx="1" presStyleCnt="2"/>
      <dgm:spPr/>
    </dgm:pt>
  </dgm:ptLst>
  <dgm:cxnLst>
    <dgm:cxn modelId="{6871EDAF-4C69-421B-A869-32F11A89943D}" srcId="{97C4A648-BA84-4DE6-9728-A1702561B52B}" destId="{B5AB50BF-6F3C-48FD-B5AF-432A39C3AE02}" srcOrd="0" destOrd="0" parTransId="{CBC1EB07-5791-4A82-9AA5-A4B1BE577429}" sibTransId="{002D941E-39BA-4EC9-8416-B1285F03B7FF}"/>
    <dgm:cxn modelId="{A3929451-2210-4EA1-A39A-54EC310BCD25}" srcId="{97C4A648-BA84-4DE6-9728-A1702561B52B}" destId="{6638B197-D068-4364-9779-D65EC62F1739}" srcOrd="4" destOrd="0" parTransId="{D37242CF-7572-405B-B769-D1617B4E73EE}" sibTransId="{75D8E328-38AD-4EB2-83DD-1F379FB85670}"/>
    <dgm:cxn modelId="{7F94EDE3-FC10-45B5-9FE9-3A000C0E8C2C}" type="presOf" srcId="{345FD24A-210D-403B-974B-D453F7F9BF31}" destId="{6254EB32-4F7F-4351-A9A1-96A568FCC373}" srcOrd="0" destOrd="0" presId="urn:microsoft.com/office/officeart/2005/8/layout/cycle4"/>
    <dgm:cxn modelId="{819AACDE-8616-4D68-A5EC-3715B02B8E53}" type="presOf" srcId="{345FD24A-210D-403B-974B-D453F7F9BF31}" destId="{11773FB6-F8AD-485B-8850-D9CB4E2705AD}" srcOrd="1" destOrd="0" presId="urn:microsoft.com/office/officeart/2005/8/layout/cycle4"/>
    <dgm:cxn modelId="{56421C20-3A6D-4B65-9FFC-E7F3FF63C058}" type="presOf" srcId="{97C4A648-BA84-4DE6-9728-A1702561B52B}" destId="{2FB099AF-6FA1-4385-A980-0788CB87B279}" srcOrd="0" destOrd="0" presId="urn:microsoft.com/office/officeart/2005/8/layout/cycle4"/>
    <dgm:cxn modelId="{29DFA12A-8691-4E6F-9387-48CB41C221FC}" srcId="{97C4A648-BA84-4DE6-9728-A1702561B52B}" destId="{23CD7FDD-0F95-4704-BED7-EC5763298CC3}" srcOrd="2" destOrd="0" parTransId="{A2A93390-F732-44BF-A9AF-A88A16BA3D59}" sibTransId="{B55C08DD-4411-4734-9ED5-B29E0562DCA8}"/>
    <dgm:cxn modelId="{E8160886-BD44-4691-9D0B-C85D2BE88E50}" type="presOf" srcId="{5332694D-7923-49FD-8E06-EA3047218B5A}" destId="{48C804B2-F785-4B94-B303-9D823B524FBA}" srcOrd="0" destOrd="0" presId="urn:microsoft.com/office/officeart/2005/8/layout/cycle4"/>
    <dgm:cxn modelId="{094007F4-0220-45D9-89E9-BC5DF036FF7B}" srcId="{97C4A648-BA84-4DE6-9728-A1702561B52B}" destId="{5332694D-7923-49FD-8E06-EA3047218B5A}" srcOrd="1" destOrd="0" parTransId="{EB21E0F4-D861-43FE-8E0D-07012B2E6DE7}" sibTransId="{834141B6-0C52-4C81-BCD6-094DAC508F90}"/>
    <dgm:cxn modelId="{861CDF92-4D79-4BB8-8F14-A49F624F22B3}" srcId="{97C4A648-BA84-4DE6-9728-A1702561B52B}" destId="{C9AE5693-B078-4D98-AEC0-21509DC4BCBC}" srcOrd="3" destOrd="0" parTransId="{4A219924-F665-4CFC-A135-916C4E52453D}" sibTransId="{0EDCEBA8-11CB-419B-B0EF-884220DD6A7B}"/>
    <dgm:cxn modelId="{9DF51359-40FA-4AA8-8047-7D3CE465218C}" type="presOf" srcId="{23CD7FDD-0F95-4704-BED7-EC5763298CC3}" destId="{2DF629E1-58EB-4502-90F3-4CE743EA0F00}" srcOrd="0" destOrd="0" presId="urn:microsoft.com/office/officeart/2005/8/layout/cycle4"/>
    <dgm:cxn modelId="{E1380171-D1A4-452E-97C6-10B70395774C}" srcId="{C9AE5693-B078-4D98-AEC0-21509DC4BCBC}" destId="{345FD24A-210D-403B-974B-D453F7F9BF31}" srcOrd="0" destOrd="0" parTransId="{743B1B7E-E656-42E1-8255-02E6DFA61CAC}" sibTransId="{757ED478-679C-40B0-8BFA-D1B4A734ABF6}"/>
    <dgm:cxn modelId="{A793B87C-6101-4E92-B404-19E7C2296C51}" type="presOf" srcId="{C9AE5693-B078-4D98-AEC0-21509DC4BCBC}" destId="{E7CEEB7A-11D0-49B6-9707-7395D62A8942}" srcOrd="0" destOrd="0" presId="urn:microsoft.com/office/officeart/2005/8/layout/cycle4"/>
    <dgm:cxn modelId="{F7FFB1E9-1BB6-4E56-A6EF-14828B34949C}" type="presOf" srcId="{B5AB50BF-6F3C-48FD-B5AF-432A39C3AE02}" destId="{3D8B4645-2E40-43CB-AF6A-F7743662C411}" srcOrd="0" destOrd="0" presId="urn:microsoft.com/office/officeart/2005/8/layout/cycle4"/>
    <dgm:cxn modelId="{94F9D81C-E4A5-4071-9017-A85E1F60BD19}" type="presParOf" srcId="{2FB099AF-6FA1-4385-A980-0788CB87B279}" destId="{4D34991C-9383-4876-970A-64DD49B272F9}" srcOrd="0" destOrd="0" presId="urn:microsoft.com/office/officeart/2005/8/layout/cycle4"/>
    <dgm:cxn modelId="{55E94D12-1BB8-4793-A3AD-8668CAEA90FF}" type="presParOf" srcId="{4D34991C-9383-4876-970A-64DD49B272F9}" destId="{34B2A83E-F97A-4B32-B3E2-AE544A4F217F}" srcOrd="0" destOrd="0" presId="urn:microsoft.com/office/officeart/2005/8/layout/cycle4"/>
    <dgm:cxn modelId="{F5B730F9-1A0A-472D-BEC2-10D057924851}" type="presParOf" srcId="{34B2A83E-F97A-4B32-B3E2-AE544A4F217F}" destId="{6254EB32-4F7F-4351-A9A1-96A568FCC373}" srcOrd="0" destOrd="0" presId="urn:microsoft.com/office/officeart/2005/8/layout/cycle4"/>
    <dgm:cxn modelId="{6CFE05D3-8431-4652-B0BB-C9CC7C8D3FF2}" type="presParOf" srcId="{34B2A83E-F97A-4B32-B3E2-AE544A4F217F}" destId="{11773FB6-F8AD-485B-8850-D9CB4E2705AD}" srcOrd="1" destOrd="0" presId="urn:microsoft.com/office/officeart/2005/8/layout/cycle4"/>
    <dgm:cxn modelId="{13DBB503-BF81-4C79-8ACE-E356AD48FDE0}" type="presParOf" srcId="{4D34991C-9383-4876-970A-64DD49B272F9}" destId="{6C936A9F-546A-4445-ABE8-61EE2140CDA1}" srcOrd="1" destOrd="0" presId="urn:microsoft.com/office/officeart/2005/8/layout/cycle4"/>
    <dgm:cxn modelId="{CC663337-A895-42A3-808F-A00522E69B7F}" type="presParOf" srcId="{2FB099AF-6FA1-4385-A980-0788CB87B279}" destId="{1DEECA84-FB61-407D-B4D3-C4A2244416AD}" srcOrd="1" destOrd="0" presId="urn:microsoft.com/office/officeart/2005/8/layout/cycle4"/>
    <dgm:cxn modelId="{D2926A47-48F2-44A2-B5F1-D76DFB4189EE}" type="presParOf" srcId="{1DEECA84-FB61-407D-B4D3-C4A2244416AD}" destId="{3D8B4645-2E40-43CB-AF6A-F7743662C411}" srcOrd="0" destOrd="0" presId="urn:microsoft.com/office/officeart/2005/8/layout/cycle4"/>
    <dgm:cxn modelId="{52D8E00F-8BA3-4FD3-9600-74534AC2331D}" type="presParOf" srcId="{1DEECA84-FB61-407D-B4D3-C4A2244416AD}" destId="{48C804B2-F785-4B94-B303-9D823B524FBA}" srcOrd="1" destOrd="0" presId="urn:microsoft.com/office/officeart/2005/8/layout/cycle4"/>
    <dgm:cxn modelId="{339070D7-7629-4A95-9C5A-E40BC7056206}" type="presParOf" srcId="{1DEECA84-FB61-407D-B4D3-C4A2244416AD}" destId="{2DF629E1-58EB-4502-90F3-4CE743EA0F00}" srcOrd="2" destOrd="0" presId="urn:microsoft.com/office/officeart/2005/8/layout/cycle4"/>
    <dgm:cxn modelId="{EDBB3DE6-308F-407A-A928-E5F5DECFDE6C}" type="presParOf" srcId="{1DEECA84-FB61-407D-B4D3-C4A2244416AD}" destId="{E7CEEB7A-11D0-49B6-9707-7395D62A8942}" srcOrd="3" destOrd="0" presId="urn:microsoft.com/office/officeart/2005/8/layout/cycle4"/>
    <dgm:cxn modelId="{D4118C9E-B414-45F0-8370-F59C070F0F0F}" type="presParOf" srcId="{1DEECA84-FB61-407D-B4D3-C4A2244416AD}" destId="{61D78EDA-D2AA-432E-8C0E-77420062D0A1}" srcOrd="4" destOrd="0" presId="urn:microsoft.com/office/officeart/2005/8/layout/cycle4"/>
    <dgm:cxn modelId="{29C0C850-84ED-4A5C-A8A5-ECA7ED14F631}" type="presParOf" srcId="{2FB099AF-6FA1-4385-A980-0788CB87B279}" destId="{2684FE3A-8971-4A8C-9A77-8CA7D44C47D0}" srcOrd="2" destOrd="0" presId="urn:microsoft.com/office/officeart/2005/8/layout/cycle4"/>
    <dgm:cxn modelId="{6BB5DE0C-2658-4A0A-ACC6-D62D7ED0F38C}" type="presParOf" srcId="{2FB099AF-6FA1-4385-A980-0788CB87B279}" destId="{965D7BE8-1BEC-46E2-BE6D-0119E5D1A85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7AECF-DF4E-47B7-8260-7B1FDC4C380F}" type="doc">
      <dgm:prSet loTypeId="urn:microsoft.com/office/officeart/2008/layout/HexagonCluster" loCatId="relationship" qsTypeId="urn:microsoft.com/office/officeart/2005/8/quickstyle/simple3" qsCatId="simple" csTypeId="urn:microsoft.com/office/officeart/2005/8/colors/colorful2" csCatId="colorful" phldr="1"/>
      <dgm:spPr/>
      <dgm:t>
        <a:bodyPr/>
        <a:lstStyle/>
        <a:p>
          <a:pPr rtl="1"/>
          <a:endParaRPr lang="ar-IQ"/>
        </a:p>
      </dgm:t>
    </dgm:pt>
    <dgm:pt modelId="{A6678A37-077D-41A2-9F52-5F16F4CD6B03}">
      <dgm:prSet custT="1"/>
      <dgm:spPr/>
      <dgm:t>
        <a:bodyPr/>
        <a:lstStyle/>
        <a:p>
          <a:pPr rtl="1"/>
          <a:r>
            <a:rPr lang="ar-IQ" sz="1600" b="0" dirty="0" smtClean="0">
              <a:solidFill>
                <a:srgbClr val="FF0000"/>
              </a:solidFill>
            </a:rPr>
            <a:t>ال</a:t>
          </a:r>
          <a:r>
            <a:rPr lang="ar-SA" sz="1600" b="0" dirty="0" smtClean="0">
              <a:solidFill>
                <a:srgbClr val="FF0000"/>
              </a:solidFill>
            </a:rPr>
            <a:t>هلوسـة الحسية والسمعية و البصرية كرؤية الأشباح الوهمية </a:t>
          </a:r>
          <a:endParaRPr lang="ar-IQ" sz="1600" b="0" dirty="0">
            <a:solidFill>
              <a:srgbClr val="FF0000"/>
            </a:solidFill>
          </a:endParaRPr>
        </a:p>
      </dgm:t>
    </dgm:pt>
    <dgm:pt modelId="{0D177F4B-AFF9-4D97-A5E0-47DBC9613724}" type="parTrans" cxnId="{05B36954-A647-45E7-9FD6-8D7EBF3E64AD}">
      <dgm:prSet/>
      <dgm:spPr/>
      <dgm:t>
        <a:bodyPr/>
        <a:lstStyle/>
        <a:p>
          <a:pPr rtl="1"/>
          <a:endParaRPr lang="ar-IQ"/>
        </a:p>
      </dgm:t>
    </dgm:pt>
    <dgm:pt modelId="{2615CD35-C542-4D04-B8AB-7FEE171A3AEC}" type="sibTrans" cxnId="{05B36954-A647-45E7-9FD6-8D7EBF3E64AD}">
      <dgm:prSet/>
      <dgm:spPr/>
      <dgm:t>
        <a:bodyPr/>
        <a:lstStyle/>
        <a:p>
          <a:pPr rtl="1"/>
          <a:endParaRPr lang="ar-IQ"/>
        </a:p>
      </dgm:t>
    </dgm:pt>
    <dgm:pt modelId="{E809D46A-B2E7-44DE-82C0-F7DBA82C694C}">
      <dgm:prSet custT="1"/>
      <dgm:spPr/>
      <dgm:t>
        <a:bodyPr/>
        <a:lstStyle/>
        <a:p>
          <a:pPr rtl="1"/>
          <a:r>
            <a:rPr lang="ar-SA" sz="1800" dirty="0" smtClean="0"/>
            <a:t>الاضطرابات العقلية كالجنون </a:t>
          </a:r>
          <a:br>
            <a:rPr lang="ar-SA" sz="1800" dirty="0" smtClean="0"/>
          </a:br>
          <a:endParaRPr lang="ar-IQ" sz="1800" dirty="0"/>
        </a:p>
      </dgm:t>
    </dgm:pt>
    <dgm:pt modelId="{86BEF017-2FC3-428D-B8EF-D11AF5474D73}" type="parTrans" cxnId="{DDEDDB02-1B00-40CA-94BB-99A442D83E68}">
      <dgm:prSet/>
      <dgm:spPr/>
      <dgm:t>
        <a:bodyPr/>
        <a:lstStyle/>
        <a:p>
          <a:pPr rtl="1"/>
          <a:endParaRPr lang="ar-IQ"/>
        </a:p>
      </dgm:t>
    </dgm:pt>
    <dgm:pt modelId="{E95D7679-E92B-47CE-8117-F3F423B51404}" type="sibTrans" cxnId="{DDEDDB02-1B00-40CA-94BB-99A442D83E68}">
      <dgm:prSet/>
      <dgm:spPr/>
      <dgm:t>
        <a:bodyPr/>
        <a:lstStyle/>
        <a:p>
          <a:pPr rtl="1"/>
          <a:endParaRPr lang="ar-IQ"/>
        </a:p>
      </dgm:t>
    </dgm:pt>
    <dgm:pt modelId="{2A72DDFC-EC61-4678-BD40-56EA88B3AC87}">
      <dgm:prSet custT="1"/>
      <dgm:spPr/>
      <dgm:t>
        <a:bodyPr/>
        <a:lstStyle/>
        <a:p>
          <a:pPr rtl="1"/>
          <a:r>
            <a:rPr lang="ar-SA" sz="1800" dirty="0" smtClean="0"/>
            <a:t>البلادة والنسيان و الضياع</a:t>
          </a:r>
          <a:endParaRPr lang="ar-IQ" sz="1800" dirty="0"/>
        </a:p>
      </dgm:t>
    </dgm:pt>
    <dgm:pt modelId="{30272E29-2D41-4348-BB64-3F8426EC728C}" type="parTrans" cxnId="{F4BB915E-C9B1-4687-B75E-04B079603792}">
      <dgm:prSet/>
      <dgm:spPr/>
      <dgm:t>
        <a:bodyPr/>
        <a:lstStyle/>
        <a:p>
          <a:pPr rtl="1"/>
          <a:endParaRPr lang="ar-IQ"/>
        </a:p>
      </dgm:t>
    </dgm:pt>
    <dgm:pt modelId="{BA5CDC20-7663-4E04-B2CF-BCD93B6A89BC}" type="sibTrans" cxnId="{F4BB915E-C9B1-4687-B75E-04B079603792}">
      <dgm:prSet/>
      <dgm:spPr/>
      <dgm:t>
        <a:bodyPr/>
        <a:lstStyle/>
        <a:p>
          <a:pPr rtl="1"/>
          <a:endParaRPr lang="ar-IQ"/>
        </a:p>
      </dgm:t>
    </dgm:pt>
    <dgm:pt modelId="{73C731A4-17BF-4423-AB11-60247772F71C}">
      <dgm:prSet custT="1"/>
      <dgm:spPr/>
      <dgm:t>
        <a:bodyPr/>
        <a:lstStyle/>
        <a:p>
          <a:pPr rtl="1"/>
          <a:r>
            <a:rPr lang="ar-SA" sz="1800" dirty="0" smtClean="0"/>
            <a:t>اختلال أحجام وأشكال المرئيات والمسافات</a:t>
          </a:r>
          <a:endParaRPr lang="ar-IQ" sz="1800" dirty="0"/>
        </a:p>
      </dgm:t>
    </dgm:pt>
    <dgm:pt modelId="{7568FF1D-471E-4CD2-B024-FA8DA6C00ED2}" type="parTrans" cxnId="{B4B31507-E8BA-4B94-B496-5EFDCD625BCA}">
      <dgm:prSet/>
      <dgm:spPr/>
      <dgm:t>
        <a:bodyPr/>
        <a:lstStyle/>
        <a:p>
          <a:endParaRPr lang="en-US"/>
        </a:p>
      </dgm:t>
    </dgm:pt>
    <dgm:pt modelId="{6A0F9D4A-545C-4780-A436-3608891DF110}" type="sibTrans" cxnId="{B4B31507-E8BA-4B94-B496-5EFDCD625BCA}">
      <dgm:prSet/>
      <dgm:spPr/>
      <dgm:t>
        <a:bodyPr/>
        <a:lstStyle/>
        <a:p>
          <a:endParaRPr lang="en-US"/>
        </a:p>
      </dgm:t>
    </dgm:pt>
    <dgm:pt modelId="{08172FE8-6014-4D4A-9E6B-9B79E08A9AE1}">
      <dgm:prSet custT="1"/>
      <dgm:spPr/>
      <dgm:t>
        <a:bodyPr/>
        <a:lstStyle/>
        <a:p>
          <a:pPr rtl="1"/>
          <a:r>
            <a:rPr lang="ar-SA" sz="1800" smtClean="0"/>
            <a:t>الخاطئ </a:t>
          </a:r>
          <a:r>
            <a:rPr lang="ar-SA" sz="1800" dirty="0" smtClean="0"/>
            <a:t>على الأشياء </a:t>
          </a:r>
          <a:br>
            <a:rPr lang="ar-SA" sz="1800" dirty="0" smtClean="0"/>
          </a:br>
          <a:r>
            <a:rPr lang="ar-SA" sz="1800" dirty="0" smtClean="0"/>
            <a:t>ضعف التركيز والذاكرة </a:t>
          </a:r>
          <a:endParaRPr lang="ar-IQ" sz="1800" dirty="0"/>
        </a:p>
      </dgm:t>
    </dgm:pt>
    <dgm:pt modelId="{25F9EF35-E8B7-4D00-B0E2-E05B2D4FDD1B}" type="parTrans" cxnId="{F0F3DBF5-4B6A-4F7A-8C6C-ACFA985B6D42}">
      <dgm:prSet/>
      <dgm:spPr/>
      <dgm:t>
        <a:bodyPr/>
        <a:lstStyle/>
        <a:p>
          <a:endParaRPr lang="en-US"/>
        </a:p>
      </dgm:t>
    </dgm:pt>
    <dgm:pt modelId="{A486A550-06E8-4CCF-9F50-A999E35A2B6E}" type="sibTrans" cxnId="{F0F3DBF5-4B6A-4F7A-8C6C-ACFA985B6D42}">
      <dgm:prSet/>
      <dgm:spPr/>
      <dgm:t>
        <a:bodyPr/>
        <a:lstStyle/>
        <a:p>
          <a:endParaRPr lang="en-US"/>
        </a:p>
      </dgm:t>
    </dgm:pt>
    <dgm:pt modelId="{CE7AA860-4421-424D-8630-8EDE47AA250B}">
      <dgm:prSet custT="1"/>
      <dgm:spPr/>
      <dgm:t>
        <a:bodyPr/>
        <a:lstStyle/>
        <a:p>
          <a:pPr rtl="1"/>
          <a:r>
            <a:rPr lang="ar-IQ" sz="1800" dirty="0" smtClean="0"/>
            <a:t>و</a:t>
          </a:r>
          <a:r>
            <a:rPr lang="ar-SA" sz="1800" dirty="0" smtClean="0"/>
            <a:t> ارتعاش وتغير الصوت</a:t>
          </a:r>
          <a:endParaRPr lang="ar-IQ" sz="1800" dirty="0"/>
        </a:p>
      </dgm:t>
    </dgm:pt>
    <dgm:pt modelId="{D5A7DB0A-4C21-4CD4-91D0-AED3DFE8D8D3}" type="parTrans" cxnId="{29125230-A9C4-4343-BEE9-CFB68D9A57B1}">
      <dgm:prSet/>
      <dgm:spPr/>
      <dgm:t>
        <a:bodyPr/>
        <a:lstStyle/>
        <a:p>
          <a:endParaRPr lang="en-US"/>
        </a:p>
      </dgm:t>
    </dgm:pt>
    <dgm:pt modelId="{39584A9E-7355-484B-A14E-ECC73F7DCA3B}" type="sibTrans" cxnId="{29125230-A9C4-4343-BEE9-CFB68D9A57B1}">
      <dgm:prSet/>
      <dgm:spPr/>
      <dgm:t>
        <a:bodyPr/>
        <a:lstStyle/>
        <a:p>
          <a:endParaRPr lang="en-US"/>
        </a:p>
      </dgm:t>
    </dgm:pt>
    <dgm:pt modelId="{0014652B-04B0-45D1-A5E6-3F6497663BCA}">
      <dgm:prSet custT="1"/>
      <dgm:spPr/>
      <dgm:t>
        <a:bodyPr/>
        <a:lstStyle/>
        <a:p>
          <a:pPr rtl="1"/>
          <a:r>
            <a:rPr lang="ar-SA" sz="1800" dirty="0" smtClean="0"/>
            <a:t>التعب والإرهاق عند بذل أقل مجهود بدني</a:t>
          </a:r>
          <a:endParaRPr lang="ar-IQ" sz="1800" dirty="0"/>
        </a:p>
      </dgm:t>
    </dgm:pt>
    <dgm:pt modelId="{BC4B84F2-FA99-48D3-8EDD-4604B52DA46F}" type="parTrans" cxnId="{9C3E58D0-CF29-4323-9AD1-C1EA0AA18644}">
      <dgm:prSet/>
      <dgm:spPr/>
      <dgm:t>
        <a:bodyPr/>
        <a:lstStyle/>
        <a:p>
          <a:endParaRPr lang="en-US"/>
        </a:p>
      </dgm:t>
    </dgm:pt>
    <dgm:pt modelId="{6872AED4-2F7F-444A-A1CD-FFA1C678E4A7}" type="sibTrans" cxnId="{9C3E58D0-CF29-4323-9AD1-C1EA0AA18644}">
      <dgm:prSet/>
      <dgm:spPr/>
      <dgm:t>
        <a:bodyPr/>
        <a:lstStyle/>
        <a:p>
          <a:endParaRPr lang="en-US"/>
        </a:p>
      </dgm:t>
    </dgm:pt>
    <dgm:pt modelId="{BE3DED38-9818-4719-B4B6-C19F5821645F}">
      <dgm:prSet custT="1"/>
      <dgm:spPr/>
      <dgm:t>
        <a:bodyPr/>
        <a:lstStyle/>
        <a:p>
          <a:pPr rtl="1"/>
          <a:r>
            <a:rPr lang="ar-SA" sz="1800" smtClean="0"/>
            <a:t>الضعف </a:t>
          </a:r>
          <a:r>
            <a:rPr lang="ar-SA" sz="1800" dirty="0" smtClean="0"/>
            <a:t>والخمول وشحوب الوجه</a:t>
          </a:r>
          <a:endParaRPr lang="ar-IQ" sz="1800" dirty="0"/>
        </a:p>
      </dgm:t>
    </dgm:pt>
    <dgm:pt modelId="{125EE108-5C8E-48A2-BE71-5C715F0215E0}" type="parTrans" cxnId="{0B0782DB-81B2-4274-9F05-12BEE49D1FFA}">
      <dgm:prSet/>
      <dgm:spPr/>
      <dgm:t>
        <a:bodyPr/>
        <a:lstStyle/>
        <a:p>
          <a:endParaRPr lang="en-US"/>
        </a:p>
      </dgm:t>
    </dgm:pt>
    <dgm:pt modelId="{3DD70033-CBBF-42EB-8318-63CE26AFF9A6}" type="sibTrans" cxnId="{0B0782DB-81B2-4274-9F05-12BEE49D1FFA}">
      <dgm:prSet/>
      <dgm:spPr/>
      <dgm:t>
        <a:bodyPr/>
        <a:lstStyle/>
        <a:p>
          <a:endParaRPr lang="en-US"/>
        </a:p>
      </dgm:t>
    </dgm:pt>
    <dgm:pt modelId="{874ACF7C-6936-4E2F-AEB0-1731CC4B3904}">
      <dgm:prSet custT="1"/>
      <dgm:spPr/>
      <dgm:t>
        <a:bodyPr/>
        <a:lstStyle/>
        <a:p>
          <a:pPr rtl="1"/>
          <a:r>
            <a:rPr lang="ar-IQ" sz="1800" smtClean="0"/>
            <a:t>   </a:t>
          </a:r>
          <a:r>
            <a:rPr lang="ar-SA" sz="1800" dirty="0" smtClean="0"/>
            <a:t>اضطراب في تقدير المكان والزمان الحكم</a:t>
          </a:r>
          <a:endParaRPr lang="ar-IQ" sz="1800" dirty="0"/>
        </a:p>
      </dgm:t>
    </dgm:pt>
    <dgm:pt modelId="{8FBDC026-27DD-44FE-BAE2-0E97E4F321AC}" type="parTrans" cxnId="{FC00141C-E3DC-44E9-B253-9ACCEE01AC7F}">
      <dgm:prSet/>
      <dgm:spPr/>
      <dgm:t>
        <a:bodyPr/>
        <a:lstStyle/>
        <a:p>
          <a:endParaRPr lang="en-US"/>
        </a:p>
      </dgm:t>
    </dgm:pt>
    <dgm:pt modelId="{C93E548B-4D11-4C7B-8FCE-43090D130AA2}" type="sibTrans" cxnId="{FC00141C-E3DC-44E9-B253-9ACCEE01AC7F}">
      <dgm:prSet/>
      <dgm:spPr/>
      <dgm:t>
        <a:bodyPr/>
        <a:lstStyle/>
        <a:p>
          <a:endParaRPr lang="en-US"/>
        </a:p>
      </dgm:t>
    </dgm:pt>
    <dgm:pt modelId="{3383FA05-E47B-4A47-AC58-3B85570037C7}" type="pres">
      <dgm:prSet presAssocID="{B077AECF-DF4E-47B7-8260-7B1FDC4C380F}" presName="Name0" presStyleCnt="0">
        <dgm:presLayoutVars>
          <dgm:chMax val="21"/>
          <dgm:chPref val="21"/>
        </dgm:presLayoutVars>
      </dgm:prSet>
      <dgm:spPr/>
      <dgm:t>
        <a:bodyPr/>
        <a:lstStyle/>
        <a:p>
          <a:endParaRPr lang="en-US"/>
        </a:p>
      </dgm:t>
    </dgm:pt>
    <dgm:pt modelId="{7E0201B1-E80B-43C9-AEC5-8C6BF68245FD}" type="pres">
      <dgm:prSet presAssocID="{A6678A37-077D-41A2-9F52-5F16F4CD6B03}" presName="text1" presStyleCnt="0"/>
      <dgm:spPr/>
    </dgm:pt>
    <dgm:pt modelId="{16A271FE-BA18-4BF9-87CA-FC026EBE953E}" type="pres">
      <dgm:prSet presAssocID="{A6678A37-077D-41A2-9F52-5F16F4CD6B03}" presName="textRepeatNode" presStyleLbl="alignNode1" presStyleIdx="0" presStyleCnt="9">
        <dgm:presLayoutVars>
          <dgm:chMax val="0"/>
          <dgm:chPref val="0"/>
          <dgm:bulletEnabled val="1"/>
        </dgm:presLayoutVars>
      </dgm:prSet>
      <dgm:spPr/>
      <dgm:t>
        <a:bodyPr/>
        <a:lstStyle/>
        <a:p>
          <a:endParaRPr lang="en-US"/>
        </a:p>
      </dgm:t>
    </dgm:pt>
    <dgm:pt modelId="{1F0C4699-79D9-498A-BE5B-7AD7A596E858}" type="pres">
      <dgm:prSet presAssocID="{A6678A37-077D-41A2-9F52-5F16F4CD6B03}" presName="textaccent1" presStyleCnt="0"/>
      <dgm:spPr/>
    </dgm:pt>
    <dgm:pt modelId="{9D2AF020-66DC-40DB-A7DC-7BA8E9EA96CD}" type="pres">
      <dgm:prSet presAssocID="{A6678A37-077D-41A2-9F52-5F16F4CD6B03}" presName="accentRepeatNode" presStyleLbl="solidAlignAcc1" presStyleIdx="0" presStyleCnt="18"/>
      <dgm:spPr/>
    </dgm:pt>
    <dgm:pt modelId="{05983FFC-9E59-41D7-947B-BEFA38F328B3}" type="pres">
      <dgm:prSet presAssocID="{2615CD35-C542-4D04-B8AB-7FEE171A3AEC}" presName="image1" presStyleCnt="0"/>
      <dgm:spPr/>
    </dgm:pt>
    <dgm:pt modelId="{1D4A6344-7C3B-4B51-8D03-3906F65A3AC3}" type="pres">
      <dgm:prSet presAssocID="{2615CD35-C542-4D04-B8AB-7FEE171A3AEC}" presName="imageRepeatNode" presStyleLbl="alignAcc1" presStyleIdx="0" presStyleCnt="9"/>
      <dgm:spPr/>
      <dgm:t>
        <a:bodyPr/>
        <a:lstStyle/>
        <a:p>
          <a:endParaRPr lang="en-US"/>
        </a:p>
      </dgm:t>
    </dgm:pt>
    <dgm:pt modelId="{BA9C5079-A0FF-4342-A0DF-E7A3EBE3581A}" type="pres">
      <dgm:prSet presAssocID="{2615CD35-C542-4D04-B8AB-7FEE171A3AEC}" presName="imageaccent1" presStyleCnt="0"/>
      <dgm:spPr/>
    </dgm:pt>
    <dgm:pt modelId="{88A5BF5F-20F1-45BC-9E75-1EC0E9FDA5F0}" type="pres">
      <dgm:prSet presAssocID="{2615CD35-C542-4D04-B8AB-7FEE171A3AEC}" presName="accentRepeatNode" presStyleLbl="solidAlignAcc1" presStyleIdx="1" presStyleCnt="18"/>
      <dgm:spPr/>
    </dgm:pt>
    <dgm:pt modelId="{D28D4746-9512-4019-A539-E1AF49432F3A}" type="pres">
      <dgm:prSet presAssocID="{E809D46A-B2E7-44DE-82C0-F7DBA82C694C}" presName="text2" presStyleCnt="0"/>
      <dgm:spPr/>
    </dgm:pt>
    <dgm:pt modelId="{4B851FA2-1367-4A44-9E2A-B774A0C35652}" type="pres">
      <dgm:prSet presAssocID="{E809D46A-B2E7-44DE-82C0-F7DBA82C694C}" presName="textRepeatNode" presStyleLbl="alignNode1" presStyleIdx="1" presStyleCnt="9">
        <dgm:presLayoutVars>
          <dgm:chMax val="0"/>
          <dgm:chPref val="0"/>
          <dgm:bulletEnabled val="1"/>
        </dgm:presLayoutVars>
      </dgm:prSet>
      <dgm:spPr/>
      <dgm:t>
        <a:bodyPr/>
        <a:lstStyle/>
        <a:p>
          <a:endParaRPr lang="en-US"/>
        </a:p>
      </dgm:t>
    </dgm:pt>
    <dgm:pt modelId="{D35DA8A4-0D50-420D-9B49-60B28EBFF214}" type="pres">
      <dgm:prSet presAssocID="{E809D46A-B2E7-44DE-82C0-F7DBA82C694C}" presName="textaccent2" presStyleCnt="0"/>
      <dgm:spPr/>
    </dgm:pt>
    <dgm:pt modelId="{342F7278-45DD-497D-A5FA-97743AF28F6E}" type="pres">
      <dgm:prSet presAssocID="{E809D46A-B2E7-44DE-82C0-F7DBA82C694C}" presName="accentRepeatNode" presStyleLbl="solidAlignAcc1" presStyleIdx="2" presStyleCnt="18"/>
      <dgm:spPr/>
    </dgm:pt>
    <dgm:pt modelId="{E2471910-9F97-4C02-A34C-62B4AD4FE04A}" type="pres">
      <dgm:prSet presAssocID="{E95D7679-E92B-47CE-8117-F3F423B51404}" presName="image2" presStyleCnt="0"/>
      <dgm:spPr/>
    </dgm:pt>
    <dgm:pt modelId="{CB539BF4-4135-456C-A2EF-6990B2D4B508}" type="pres">
      <dgm:prSet presAssocID="{E95D7679-E92B-47CE-8117-F3F423B51404}" presName="imageRepeatNode" presStyleLbl="alignAcc1" presStyleIdx="1" presStyleCnt="9"/>
      <dgm:spPr/>
      <dgm:t>
        <a:bodyPr/>
        <a:lstStyle/>
        <a:p>
          <a:endParaRPr lang="en-US"/>
        </a:p>
      </dgm:t>
    </dgm:pt>
    <dgm:pt modelId="{D93A765C-AF3B-471E-B147-4513FDBCD222}" type="pres">
      <dgm:prSet presAssocID="{E95D7679-E92B-47CE-8117-F3F423B51404}" presName="imageaccent2" presStyleCnt="0"/>
      <dgm:spPr/>
    </dgm:pt>
    <dgm:pt modelId="{0B7974E4-FA0E-4F46-88CD-E5539E86A401}" type="pres">
      <dgm:prSet presAssocID="{E95D7679-E92B-47CE-8117-F3F423B51404}" presName="accentRepeatNode" presStyleLbl="solidAlignAcc1" presStyleIdx="3" presStyleCnt="18"/>
      <dgm:spPr/>
    </dgm:pt>
    <dgm:pt modelId="{5D165041-A3DD-454A-9184-9560DE2D14C7}" type="pres">
      <dgm:prSet presAssocID="{73C731A4-17BF-4423-AB11-60247772F71C}" presName="text3" presStyleCnt="0"/>
      <dgm:spPr/>
    </dgm:pt>
    <dgm:pt modelId="{4B4F3B75-BF81-44DF-AB41-B4799BAD01DD}" type="pres">
      <dgm:prSet presAssocID="{73C731A4-17BF-4423-AB11-60247772F71C}" presName="textRepeatNode" presStyleLbl="alignNode1" presStyleIdx="2" presStyleCnt="9">
        <dgm:presLayoutVars>
          <dgm:chMax val="0"/>
          <dgm:chPref val="0"/>
          <dgm:bulletEnabled val="1"/>
        </dgm:presLayoutVars>
      </dgm:prSet>
      <dgm:spPr/>
      <dgm:t>
        <a:bodyPr/>
        <a:lstStyle/>
        <a:p>
          <a:endParaRPr lang="en-US"/>
        </a:p>
      </dgm:t>
    </dgm:pt>
    <dgm:pt modelId="{B70C4BD3-B0A4-4F51-90CC-CF3BF77C02EA}" type="pres">
      <dgm:prSet presAssocID="{73C731A4-17BF-4423-AB11-60247772F71C}" presName="textaccent3" presStyleCnt="0"/>
      <dgm:spPr/>
    </dgm:pt>
    <dgm:pt modelId="{1F2C45DE-2477-4197-80BC-2D8EF68F5CC9}" type="pres">
      <dgm:prSet presAssocID="{73C731A4-17BF-4423-AB11-60247772F71C}" presName="accentRepeatNode" presStyleLbl="solidAlignAcc1" presStyleIdx="4" presStyleCnt="18"/>
      <dgm:spPr/>
    </dgm:pt>
    <dgm:pt modelId="{98D372E1-42B6-4D0D-A275-42988E7E09E0}" type="pres">
      <dgm:prSet presAssocID="{6A0F9D4A-545C-4780-A436-3608891DF110}" presName="image3" presStyleCnt="0"/>
      <dgm:spPr/>
    </dgm:pt>
    <dgm:pt modelId="{72321EDA-2EB2-41F7-BDFA-8E13443E50FD}" type="pres">
      <dgm:prSet presAssocID="{6A0F9D4A-545C-4780-A436-3608891DF110}" presName="imageRepeatNode" presStyleLbl="alignAcc1" presStyleIdx="2" presStyleCnt="9"/>
      <dgm:spPr/>
      <dgm:t>
        <a:bodyPr/>
        <a:lstStyle/>
        <a:p>
          <a:endParaRPr lang="en-US"/>
        </a:p>
      </dgm:t>
    </dgm:pt>
    <dgm:pt modelId="{73B031E9-A8BB-4AAE-8805-EF01D1899883}" type="pres">
      <dgm:prSet presAssocID="{6A0F9D4A-545C-4780-A436-3608891DF110}" presName="imageaccent3" presStyleCnt="0"/>
      <dgm:spPr/>
    </dgm:pt>
    <dgm:pt modelId="{EF0C1A11-D51A-4B6C-8EBF-55A751F66797}" type="pres">
      <dgm:prSet presAssocID="{6A0F9D4A-545C-4780-A436-3608891DF110}" presName="accentRepeatNode" presStyleLbl="solidAlignAcc1" presStyleIdx="5" presStyleCnt="18"/>
      <dgm:spPr/>
    </dgm:pt>
    <dgm:pt modelId="{818D07A5-2D00-4BC9-A72C-B010204153F2}" type="pres">
      <dgm:prSet presAssocID="{874ACF7C-6936-4E2F-AEB0-1731CC4B3904}" presName="text4" presStyleCnt="0"/>
      <dgm:spPr/>
    </dgm:pt>
    <dgm:pt modelId="{C8635982-E66E-492E-B43D-B2E557CEECD6}" type="pres">
      <dgm:prSet presAssocID="{874ACF7C-6936-4E2F-AEB0-1731CC4B3904}" presName="textRepeatNode" presStyleLbl="alignNode1" presStyleIdx="3" presStyleCnt="9">
        <dgm:presLayoutVars>
          <dgm:chMax val="0"/>
          <dgm:chPref val="0"/>
          <dgm:bulletEnabled val="1"/>
        </dgm:presLayoutVars>
      </dgm:prSet>
      <dgm:spPr/>
      <dgm:t>
        <a:bodyPr/>
        <a:lstStyle/>
        <a:p>
          <a:endParaRPr lang="en-US"/>
        </a:p>
      </dgm:t>
    </dgm:pt>
    <dgm:pt modelId="{7432C1D7-BE77-4AF3-898B-F12CDE2466AD}" type="pres">
      <dgm:prSet presAssocID="{874ACF7C-6936-4E2F-AEB0-1731CC4B3904}" presName="textaccent4" presStyleCnt="0"/>
      <dgm:spPr/>
    </dgm:pt>
    <dgm:pt modelId="{3A386BEA-DC65-4858-AA6D-34EA8ED4EC7F}" type="pres">
      <dgm:prSet presAssocID="{874ACF7C-6936-4E2F-AEB0-1731CC4B3904}" presName="accentRepeatNode" presStyleLbl="solidAlignAcc1" presStyleIdx="6" presStyleCnt="18"/>
      <dgm:spPr/>
    </dgm:pt>
    <dgm:pt modelId="{5F0D0BD6-618D-4E85-8B6C-20EB632E53A4}" type="pres">
      <dgm:prSet presAssocID="{C93E548B-4D11-4C7B-8FCE-43090D130AA2}" presName="image4" presStyleCnt="0"/>
      <dgm:spPr/>
    </dgm:pt>
    <dgm:pt modelId="{6BAAB444-DF37-4CF3-A980-06AD1F61AAF8}" type="pres">
      <dgm:prSet presAssocID="{C93E548B-4D11-4C7B-8FCE-43090D130AA2}" presName="imageRepeatNode" presStyleLbl="alignAcc1" presStyleIdx="3" presStyleCnt="9"/>
      <dgm:spPr/>
      <dgm:t>
        <a:bodyPr/>
        <a:lstStyle/>
        <a:p>
          <a:endParaRPr lang="en-US"/>
        </a:p>
      </dgm:t>
    </dgm:pt>
    <dgm:pt modelId="{72052886-97B4-419A-8FC7-6B68711D9FBC}" type="pres">
      <dgm:prSet presAssocID="{C93E548B-4D11-4C7B-8FCE-43090D130AA2}" presName="imageaccent4" presStyleCnt="0"/>
      <dgm:spPr/>
    </dgm:pt>
    <dgm:pt modelId="{3237B03A-D1FC-43B2-BB75-BAA570A4F9AB}" type="pres">
      <dgm:prSet presAssocID="{C93E548B-4D11-4C7B-8FCE-43090D130AA2}" presName="accentRepeatNode" presStyleLbl="solidAlignAcc1" presStyleIdx="7" presStyleCnt="18"/>
      <dgm:spPr/>
    </dgm:pt>
    <dgm:pt modelId="{5B3C851C-B6CD-460D-BA11-1C836ED006AD}" type="pres">
      <dgm:prSet presAssocID="{08172FE8-6014-4D4A-9E6B-9B79E08A9AE1}" presName="text5" presStyleCnt="0"/>
      <dgm:spPr/>
    </dgm:pt>
    <dgm:pt modelId="{067B0153-DD72-48F1-919B-5D39EC92399F}" type="pres">
      <dgm:prSet presAssocID="{08172FE8-6014-4D4A-9E6B-9B79E08A9AE1}" presName="textRepeatNode" presStyleLbl="alignNode1" presStyleIdx="4" presStyleCnt="9">
        <dgm:presLayoutVars>
          <dgm:chMax val="0"/>
          <dgm:chPref val="0"/>
          <dgm:bulletEnabled val="1"/>
        </dgm:presLayoutVars>
      </dgm:prSet>
      <dgm:spPr/>
      <dgm:t>
        <a:bodyPr/>
        <a:lstStyle/>
        <a:p>
          <a:endParaRPr lang="en-US"/>
        </a:p>
      </dgm:t>
    </dgm:pt>
    <dgm:pt modelId="{0690450E-B132-411B-94AB-6AD697FC83C5}" type="pres">
      <dgm:prSet presAssocID="{08172FE8-6014-4D4A-9E6B-9B79E08A9AE1}" presName="textaccent5" presStyleCnt="0"/>
      <dgm:spPr/>
    </dgm:pt>
    <dgm:pt modelId="{D0D5A6BA-246B-4AD9-8DEE-D2B6C1EFFF2D}" type="pres">
      <dgm:prSet presAssocID="{08172FE8-6014-4D4A-9E6B-9B79E08A9AE1}" presName="accentRepeatNode" presStyleLbl="solidAlignAcc1" presStyleIdx="8" presStyleCnt="18"/>
      <dgm:spPr/>
    </dgm:pt>
    <dgm:pt modelId="{EE069496-C63F-44BC-B7BC-B1040C587401}" type="pres">
      <dgm:prSet presAssocID="{A486A550-06E8-4CCF-9F50-A999E35A2B6E}" presName="image5" presStyleCnt="0"/>
      <dgm:spPr/>
    </dgm:pt>
    <dgm:pt modelId="{61932BF6-B306-4E29-8D35-C72F3DBD7BDD}" type="pres">
      <dgm:prSet presAssocID="{A486A550-06E8-4CCF-9F50-A999E35A2B6E}" presName="imageRepeatNode" presStyleLbl="alignAcc1" presStyleIdx="4" presStyleCnt="9"/>
      <dgm:spPr/>
      <dgm:t>
        <a:bodyPr/>
        <a:lstStyle/>
        <a:p>
          <a:endParaRPr lang="en-US"/>
        </a:p>
      </dgm:t>
    </dgm:pt>
    <dgm:pt modelId="{E7C1DB16-E384-466B-9E4A-3C04703B6082}" type="pres">
      <dgm:prSet presAssocID="{A486A550-06E8-4CCF-9F50-A999E35A2B6E}" presName="imageaccent5" presStyleCnt="0"/>
      <dgm:spPr/>
    </dgm:pt>
    <dgm:pt modelId="{AAE5B078-485D-4E5B-B54E-927CBF9AF397}" type="pres">
      <dgm:prSet presAssocID="{A486A550-06E8-4CCF-9F50-A999E35A2B6E}" presName="accentRepeatNode" presStyleLbl="solidAlignAcc1" presStyleIdx="9" presStyleCnt="18"/>
      <dgm:spPr/>
    </dgm:pt>
    <dgm:pt modelId="{3EA26E4E-7BD4-4DC9-8EC0-BDDCA5B79611}" type="pres">
      <dgm:prSet presAssocID="{2A72DDFC-EC61-4678-BD40-56EA88B3AC87}" presName="text6" presStyleCnt="0"/>
      <dgm:spPr/>
    </dgm:pt>
    <dgm:pt modelId="{D200D5C8-E5A2-48A9-A858-7D8D44B7B4F0}" type="pres">
      <dgm:prSet presAssocID="{2A72DDFC-EC61-4678-BD40-56EA88B3AC87}" presName="textRepeatNode" presStyleLbl="alignNode1" presStyleIdx="5" presStyleCnt="9">
        <dgm:presLayoutVars>
          <dgm:chMax val="0"/>
          <dgm:chPref val="0"/>
          <dgm:bulletEnabled val="1"/>
        </dgm:presLayoutVars>
      </dgm:prSet>
      <dgm:spPr/>
      <dgm:t>
        <a:bodyPr/>
        <a:lstStyle/>
        <a:p>
          <a:endParaRPr lang="en-US"/>
        </a:p>
      </dgm:t>
    </dgm:pt>
    <dgm:pt modelId="{F5E592AD-43DD-4C27-9B09-BE4E7D9492ED}" type="pres">
      <dgm:prSet presAssocID="{2A72DDFC-EC61-4678-BD40-56EA88B3AC87}" presName="textaccent6" presStyleCnt="0"/>
      <dgm:spPr/>
    </dgm:pt>
    <dgm:pt modelId="{2E2025F4-5324-41E8-90E5-C21669D54599}" type="pres">
      <dgm:prSet presAssocID="{2A72DDFC-EC61-4678-BD40-56EA88B3AC87}" presName="accentRepeatNode" presStyleLbl="solidAlignAcc1" presStyleIdx="10" presStyleCnt="18"/>
      <dgm:spPr/>
    </dgm:pt>
    <dgm:pt modelId="{FF93F74C-8821-4E96-97C9-7A62AE3DAD44}" type="pres">
      <dgm:prSet presAssocID="{BA5CDC20-7663-4E04-B2CF-BCD93B6A89BC}" presName="image6" presStyleCnt="0"/>
      <dgm:spPr/>
    </dgm:pt>
    <dgm:pt modelId="{22E33C49-80F0-4AD6-925A-3B7127723F7B}" type="pres">
      <dgm:prSet presAssocID="{BA5CDC20-7663-4E04-B2CF-BCD93B6A89BC}" presName="imageRepeatNode" presStyleLbl="alignAcc1" presStyleIdx="5" presStyleCnt="9"/>
      <dgm:spPr/>
      <dgm:t>
        <a:bodyPr/>
        <a:lstStyle/>
        <a:p>
          <a:endParaRPr lang="en-US"/>
        </a:p>
      </dgm:t>
    </dgm:pt>
    <dgm:pt modelId="{22F25AFF-4915-4872-B44A-C20742FDF0A7}" type="pres">
      <dgm:prSet presAssocID="{BA5CDC20-7663-4E04-B2CF-BCD93B6A89BC}" presName="imageaccent6" presStyleCnt="0"/>
      <dgm:spPr/>
    </dgm:pt>
    <dgm:pt modelId="{62D1916D-52A6-4464-B1A6-443BB64FB1C5}" type="pres">
      <dgm:prSet presAssocID="{BA5CDC20-7663-4E04-B2CF-BCD93B6A89BC}" presName="accentRepeatNode" presStyleLbl="solidAlignAcc1" presStyleIdx="11" presStyleCnt="18"/>
      <dgm:spPr/>
    </dgm:pt>
    <dgm:pt modelId="{DC3DC8D9-96AE-4A7A-90FD-24A5F4C9924A}" type="pres">
      <dgm:prSet presAssocID="{CE7AA860-4421-424D-8630-8EDE47AA250B}" presName="text7" presStyleCnt="0"/>
      <dgm:spPr/>
    </dgm:pt>
    <dgm:pt modelId="{F049AA47-18E1-4E4D-9965-9E9B20F97C1E}" type="pres">
      <dgm:prSet presAssocID="{CE7AA860-4421-424D-8630-8EDE47AA250B}" presName="textRepeatNode" presStyleLbl="alignNode1" presStyleIdx="6" presStyleCnt="9">
        <dgm:presLayoutVars>
          <dgm:chMax val="0"/>
          <dgm:chPref val="0"/>
          <dgm:bulletEnabled val="1"/>
        </dgm:presLayoutVars>
      </dgm:prSet>
      <dgm:spPr/>
      <dgm:t>
        <a:bodyPr/>
        <a:lstStyle/>
        <a:p>
          <a:endParaRPr lang="en-US"/>
        </a:p>
      </dgm:t>
    </dgm:pt>
    <dgm:pt modelId="{A435899A-91F7-4EF2-A2B9-D93CC080AEA4}" type="pres">
      <dgm:prSet presAssocID="{CE7AA860-4421-424D-8630-8EDE47AA250B}" presName="textaccent7" presStyleCnt="0"/>
      <dgm:spPr/>
    </dgm:pt>
    <dgm:pt modelId="{7CB5425F-F62C-4B6E-BA7D-F0D430F63481}" type="pres">
      <dgm:prSet presAssocID="{CE7AA860-4421-424D-8630-8EDE47AA250B}" presName="accentRepeatNode" presStyleLbl="solidAlignAcc1" presStyleIdx="12" presStyleCnt="18"/>
      <dgm:spPr/>
    </dgm:pt>
    <dgm:pt modelId="{FEB22D4D-7EC0-44EC-AACC-B56447864424}" type="pres">
      <dgm:prSet presAssocID="{39584A9E-7355-484B-A14E-ECC73F7DCA3B}" presName="image7" presStyleCnt="0"/>
      <dgm:spPr/>
    </dgm:pt>
    <dgm:pt modelId="{4FC19C62-CE87-41B4-8967-90B9A2FCC737}" type="pres">
      <dgm:prSet presAssocID="{39584A9E-7355-484B-A14E-ECC73F7DCA3B}" presName="imageRepeatNode" presStyleLbl="alignAcc1" presStyleIdx="6" presStyleCnt="9"/>
      <dgm:spPr/>
      <dgm:t>
        <a:bodyPr/>
        <a:lstStyle/>
        <a:p>
          <a:endParaRPr lang="en-US"/>
        </a:p>
      </dgm:t>
    </dgm:pt>
    <dgm:pt modelId="{0FD32E9B-EAC3-405A-88C7-C1B83F80AEAB}" type="pres">
      <dgm:prSet presAssocID="{39584A9E-7355-484B-A14E-ECC73F7DCA3B}" presName="imageaccent7" presStyleCnt="0"/>
      <dgm:spPr/>
    </dgm:pt>
    <dgm:pt modelId="{AA27A96F-ED30-441B-8442-CF0AD3CACFD8}" type="pres">
      <dgm:prSet presAssocID="{39584A9E-7355-484B-A14E-ECC73F7DCA3B}" presName="accentRepeatNode" presStyleLbl="solidAlignAcc1" presStyleIdx="13" presStyleCnt="18"/>
      <dgm:spPr/>
    </dgm:pt>
    <dgm:pt modelId="{1B22A54D-66B8-4FA4-8FD4-3EA4E795420C}" type="pres">
      <dgm:prSet presAssocID="{0014652B-04B0-45D1-A5E6-3F6497663BCA}" presName="text8" presStyleCnt="0"/>
      <dgm:spPr/>
    </dgm:pt>
    <dgm:pt modelId="{C1D489E8-F61D-467C-9293-1E88CEECF1FD}" type="pres">
      <dgm:prSet presAssocID="{0014652B-04B0-45D1-A5E6-3F6497663BCA}" presName="textRepeatNode" presStyleLbl="alignNode1" presStyleIdx="7" presStyleCnt="9">
        <dgm:presLayoutVars>
          <dgm:chMax val="0"/>
          <dgm:chPref val="0"/>
          <dgm:bulletEnabled val="1"/>
        </dgm:presLayoutVars>
      </dgm:prSet>
      <dgm:spPr/>
      <dgm:t>
        <a:bodyPr/>
        <a:lstStyle/>
        <a:p>
          <a:endParaRPr lang="en-US"/>
        </a:p>
      </dgm:t>
    </dgm:pt>
    <dgm:pt modelId="{3E6CF177-F472-4139-9D4A-72DE67140F9A}" type="pres">
      <dgm:prSet presAssocID="{0014652B-04B0-45D1-A5E6-3F6497663BCA}" presName="textaccent8" presStyleCnt="0"/>
      <dgm:spPr/>
    </dgm:pt>
    <dgm:pt modelId="{532C1608-22B7-4896-85C4-73BB1C21A625}" type="pres">
      <dgm:prSet presAssocID="{0014652B-04B0-45D1-A5E6-3F6497663BCA}" presName="accentRepeatNode" presStyleLbl="solidAlignAcc1" presStyleIdx="14" presStyleCnt="18"/>
      <dgm:spPr/>
    </dgm:pt>
    <dgm:pt modelId="{43A6457E-1F6A-4836-B37E-75E24EA572F0}" type="pres">
      <dgm:prSet presAssocID="{6872AED4-2F7F-444A-A1CD-FFA1C678E4A7}" presName="image8" presStyleCnt="0"/>
      <dgm:spPr/>
    </dgm:pt>
    <dgm:pt modelId="{2FD6F013-69B6-46F3-81E1-40112F3122A0}" type="pres">
      <dgm:prSet presAssocID="{6872AED4-2F7F-444A-A1CD-FFA1C678E4A7}" presName="imageRepeatNode" presStyleLbl="alignAcc1" presStyleIdx="7" presStyleCnt="9"/>
      <dgm:spPr/>
      <dgm:t>
        <a:bodyPr/>
        <a:lstStyle/>
        <a:p>
          <a:endParaRPr lang="en-US"/>
        </a:p>
      </dgm:t>
    </dgm:pt>
    <dgm:pt modelId="{B146F68E-8A4D-4562-8480-05123BFA2DB2}" type="pres">
      <dgm:prSet presAssocID="{6872AED4-2F7F-444A-A1CD-FFA1C678E4A7}" presName="imageaccent8" presStyleCnt="0"/>
      <dgm:spPr/>
    </dgm:pt>
    <dgm:pt modelId="{AFDDBC7B-A2F7-448D-B70B-2B1D81E70970}" type="pres">
      <dgm:prSet presAssocID="{6872AED4-2F7F-444A-A1CD-FFA1C678E4A7}" presName="accentRepeatNode" presStyleLbl="solidAlignAcc1" presStyleIdx="15" presStyleCnt="18"/>
      <dgm:spPr/>
    </dgm:pt>
    <dgm:pt modelId="{8E39DF7F-4C92-4CCC-BC0B-2FB975A1782E}" type="pres">
      <dgm:prSet presAssocID="{BE3DED38-9818-4719-B4B6-C19F5821645F}" presName="text9" presStyleCnt="0"/>
      <dgm:spPr/>
    </dgm:pt>
    <dgm:pt modelId="{C038765B-A1CB-4658-84F1-19F27369AF12}" type="pres">
      <dgm:prSet presAssocID="{BE3DED38-9818-4719-B4B6-C19F5821645F}" presName="textRepeatNode" presStyleLbl="alignNode1" presStyleIdx="8" presStyleCnt="9">
        <dgm:presLayoutVars>
          <dgm:chMax val="0"/>
          <dgm:chPref val="0"/>
          <dgm:bulletEnabled val="1"/>
        </dgm:presLayoutVars>
      </dgm:prSet>
      <dgm:spPr/>
      <dgm:t>
        <a:bodyPr/>
        <a:lstStyle/>
        <a:p>
          <a:endParaRPr lang="en-US"/>
        </a:p>
      </dgm:t>
    </dgm:pt>
    <dgm:pt modelId="{21B571D4-ED68-46E0-97CB-F284C016DF35}" type="pres">
      <dgm:prSet presAssocID="{BE3DED38-9818-4719-B4B6-C19F5821645F}" presName="textaccent9" presStyleCnt="0"/>
      <dgm:spPr/>
    </dgm:pt>
    <dgm:pt modelId="{E84AFD6E-2C2F-4214-A847-5698402BAD52}" type="pres">
      <dgm:prSet presAssocID="{BE3DED38-9818-4719-B4B6-C19F5821645F}" presName="accentRepeatNode" presStyleLbl="solidAlignAcc1" presStyleIdx="16" presStyleCnt="18"/>
      <dgm:spPr/>
    </dgm:pt>
    <dgm:pt modelId="{38C43D85-7F38-4E4A-BA46-6F3625563DAF}" type="pres">
      <dgm:prSet presAssocID="{3DD70033-CBBF-42EB-8318-63CE26AFF9A6}" presName="image9" presStyleCnt="0"/>
      <dgm:spPr/>
    </dgm:pt>
    <dgm:pt modelId="{47AC63FE-1D32-445B-92C1-08F72451BE10}" type="pres">
      <dgm:prSet presAssocID="{3DD70033-CBBF-42EB-8318-63CE26AFF9A6}" presName="imageRepeatNode" presStyleLbl="alignAcc1" presStyleIdx="8" presStyleCnt="9"/>
      <dgm:spPr/>
      <dgm:t>
        <a:bodyPr/>
        <a:lstStyle/>
        <a:p>
          <a:endParaRPr lang="en-US"/>
        </a:p>
      </dgm:t>
    </dgm:pt>
    <dgm:pt modelId="{7DB8BEFE-0FE0-4D84-AF5D-F633918C43F3}" type="pres">
      <dgm:prSet presAssocID="{3DD70033-CBBF-42EB-8318-63CE26AFF9A6}" presName="imageaccent9" presStyleCnt="0"/>
      <dgm:spPr/>
    </dgm:pt>
    <dgm:pt modelId="{13DBE1B1-F1D9-4128-8A0D-CCD70EE1FA8F}" type="pres">
      <dgm:prSet presAssocID="{3DD70033-CBBF-42EB-8318-63CE26AFF9A6}" presName="accentRepeatNode" presStyleLbl="solidAlignAcc1" presStyleIdx="17" presStyleCnt="18"/>
      <dgm:spPr/>
    </dgm:pt>
  </dgm:ptLst>
  <dgm:cxnLst>
    <dgm:cxn modelId="{0B0782DB-81B2-4274-9F05-12BEE49D1FFA}" srcId="{B077AECF-DF4E-47B7-8260-7B1FDC4C380F}" destId="{BE3DED38-9818-4719-B4B6-C19F5821645F}" srcOrd="8" destOrd="0" parTransId="{125EE108-5C8E-48A2-BE71-5C715F0215E0}" sibTransId="{3DD70033-CBBF-42EB-8318-63CE26AFF9A6}"/>
    <dgm:cxn modelId="{F4BB915E-C9B1-4687-B75E-04B079603792}" srcId="{B077AECF-DF4E-47B7-8260-7B1FDC4C380F}" destId="{2A72DDFC-EC61-4678-BD40-56EA88B3AC87}" srcOrd="5" destOrd="0" parTransId="{30272E29-2D41-4348-BB64-3F8426EC728C}" sibTransId="{BA5CDC20-7663-4E04-B2CF-BCD93B6A89BC}"/>
    <dgm:cxn modelId="{F0F3DBF5-4B6A-4F7A-8C6C-ACFA985B6D42}" srcId="{B077AECF-DF4E-47B7-8260-7B1FDC4C380F}" destId="{08172FE8-6014-4D4A-9E6B-9B79E08A9AE1}" srcOrd="4" destOrd="0" parTransId="{25F9EF35-E8B7-4D00-B0E2-E05B2D4FDD1B}" sibTransId="{A486A550-06E8-4CCF-9F50-A999E35A2B6E}"/>
    <dgm:cxn modelId="{DDEDDB02-1B00-40CA-94BB-99A442D83E68}" srcId="{B077AECF-DF4E-47B7-8260-7B1FDC4C380F}" destId="{E809D46A-B2E7-44DE-82C0-F7DBA82C694C}" srcOrd="1" destOrd="0" parTransId="{86BEF017-2FC3-428D-B8EF-D11AF5474D73}" sibTransId="{E95D7679-E92B-47CE-8117-F3F423B51404}"/>
    <dgm:cxn modelId="{05B36954-A647-45E7-9FD6-8D7EBF3E64AD}" srcId="{B077AECF-DF4E-47B7-8260-7B1FDC4C380F}" destId="{A6678A37-077D-41A2-9F52-5F16F4CD6B03}" srcOrd="0" destOrd="0" parTransId="{0D177F4B-AFF9-4D97-A5E0-47DBC9613724}" sibTransId="{2615CD35-C542-4D04-B8AB-7FEE171A3AEC}"/>
    <dgm:cxn modelId="{4CB024E5-BC59-47F5-B9F5-75952E0D2423}" type="presOf" srcId="{A486A550-06E8-4CCF-9F50-A999E35A2B6E}" destId="{61932BF6-B306-4E29-8D35-C72F3DBD7BDD}" srcOrd="0" destOrd="0" presId="urn:microsoft.com/office/officeart/2008/layout/HexagonCluster"/>
    <dgm:cxn modelId="{41DEA765-CC0E-4106-B4F1-46EF8E68F247}" type="presOf" srcId="{C93E548B-4D11-4C7B-8FCE-43090D130AA2}" destId="{6BAAB444-DF37-4CF3-A980-06AD1F61AAF8}" srcOrd="0" destOrd="0" presId="urn:microsoft.com/office/officeart/2008/layout/HexagonCluster"/>
    <dgm:cxn modelId="{29125230-A9C4-4343-BEE9-CFB68D9A57B1}" srcId="{B077AECF-DF4E-47B7-8260-7B1FDC4C380F}" destId="{CE7AA860-4421-424D-8630-8EDE47AA250B}" srcOrd="6" destOrd="0" parTransId="{D5A7DB0A-4C21-4CD4-91D0-AED3DFE8D8D3}" sibTransId="{39584A9E-7355-484B-A14E-ECC73F7DCA3B}"/>
    <dgm:cxn modelId="{04F25045-76FB-487C-A641-01B76AA92262}" type="presOf" srcId="{874ACF7C-6936-4E2F-AEB0-1731CC4B3904}" destId="{C8635982-E66E-492E-B43D-B2E557CEECD6}" srcOrd="0" destOrd="0" presId="urn:microsoft.com/office/officeart/2008/layout/HexagonCluster"/>
    <dgm:cxn modelId="{B4B31507-E8BA-4B94-B496-5EFDCD625BCA}" srcId="{B077AECF-DF4E-47B7-8260-7B1FDC4C380F}" destId="{73C731A4-17BF-4423-AB11-60247772F71C}" srcOrd="2" destOrd="0" parTransId="{7568FF1D-471E-4CD2-B024-FA8DA6C00ED2}" sibTransId="{6A0F9D4A-545C-4780-A436-3608891DF110}"/>
    <dgm:cxn modelId="{D5452760-BF8A-40ED-8BCD-FC28D90158D1}" type="presOf" srcId="{E809D46A-B2E7-44DE-82C0-F7DBA82C694C}" destId="{4B851FA2-1367-4A44-9E2A-B774A0C35652}" srcOrd="0" destOrd="0" presId="urn:microsoft.com/office/officeart/2008/layout/HexagonCluster"/>
    <dgm:cxn modelId="{CEEDC438-B309-4E08-84E1-583AA63946B2}" type="presOf" srcId="{E95D7679-E92B-47CE-8117-F3F423B51404}" destId="{CB539BF4-4135-456C-A2EF-6990B2D4B508}" srcOrd="0" destOrd="0" presId="urn:microsoft.com/office/officeart/2008/layout/HexagonCluster"/>
    <dgm:cxn modelId="{9453B6B9-7B16-4649-B7D0-45B965C93EFC}" type="presOf" srcId="{BE3DED38-9818-4719-B4B6-C19F5821645F}" destId="{C038765B-A1CB-4658-84F1-19F27369AF12}" srcOrd="0" destOrd="0" presId="urn:microsoft.com/office/officeart/2008/layout/HexagonCluster"/>
    <dgm:cxn modelId="{EFE29776-B387-429C-85E1-5ED5BB6BCF43}" type="presOf" srcId="{39584A9E-7355-484B-A14E-ECC73F7DCA3B}" destId="{4FC19C62-CE87-41B4-8967-90B9A2FCC737}" srcOrd="0" destOrd="0" presId="urn:microsoft.com/office/officeart/2008/layout/HexagonCluster"/>
    <dgm:cxn modelId="{EBBB5A49-EE6E-4526-992A-554B26A63E39}" type="presOf" srcId="{2615CD35-C542-4D04-B8AB-7FEE171A3AEC}" destId="{1D4A6344-7C3B-4B51-8D03-3906F65A3AC3}" srcOrd="0" destOrd="0" presId="urn:microsoft.com/office/officeart/2008/layout/HexagonCluster"/>
    <dgm:cxn modelId="{86B2891C-E91E-4A17-A7FD-AB2BA6A5270D}" type="presOf" srcId="{B077AECF-DF4E-47B7-8260-7B1FDC4C380F}" destId="{3383FA05-E47B-4A47-AC58-3B85570037C7}" srcOrd="0" destOrd="0" presId="urn:microsoft.com/office/officeart/2008/layout/HexagonCluster"/>
    <dgm:cxn modelId="{3DDB576C-299D-4793-8E45-08C4CBC448C5}" type="presOf" srcId="{2A72DDFC-EC61-4678-BD40-56EA88B3AC87}" destId="{D200D5C8-E5A2-48A9-A858-7D8D44B7B4F0}" srcOrd="0" destOrd="0" presId="urn:microsoft.com/office/officeart/2008/layout/HexagonCluster"/>
    <dgm:cxn modelId="{1C124DEE-7FAA-4040-8A17-04DC9915D7CA}" type="presOf" srcId="{0014652B-04B0-45D1-A5E6-3F6497663BCA}" destId="{C1D489E8-F61D-467C-9293-1E88CEECF1FD}" srcOrd="0" destOrd="0" presId="urn:microsoft.com/office/officeart/2008/layout/HexagonCluster"/>
    <dgm:cxn modelId="{7682FACC-2279-409F-A94C-981CCB63AB7A}" type="presOf" srcId="{08172FE8-6014-4D4A-9E6B-9B79E08A9AE1}" destId="{067B0153-DD72-48F1-919B-5D39EC92399F}" srcOrd="0" destOrd="0" presId="urn:microsoft.com/office/officeart/2008/layout/HexagonCluster"/>
    <dgm:cxn modelId="{FC00141C-E3DC-44E9-B253-9ACCEE01AC7F}" srcId="{B077AECF-DF4E-47B7-8260-7B1FDC4C380F}" destId="{874ACF7C-6936-4E2F-AEB0-1731CC4B3904}" srcOrd="3" destOrd="0" parTransId="{8FBDC026-27DD-44FE-BAE2-0E97E4F321AC}" sibTransId="{C93E548B-4D11-4C7B-8FCE-43090D130AA2}"/>
    <dgm:cxn modelId="{9C3E58D0-CF29-4323-9AD1-C1EA0AA18644}" srcId="{B077AECF-DF4E-47B7-8260-7B1FDC4C380F}" destId="{0014652B-04B0-45D1-A5E6-3F6497663BCA}" srcOrd="7" destOrd="0" parTransId="{BC4B84F2-FA99-48D3-8EDD-4604B52DA46F}" sibTransId="{6872AED4-2F7F-444A-A1CD-FFA1C678E4A7}"/>
    <dgm:cxn modelId="{3FF10E1C-6804-475A-9AED-04EED00C927A}" type="presOf" srcId="{6872AED4-2F7F-444A-A1CD-FFA1C678E4A7}" destId="{2FD6F013-69B6-46F3-81E1-40112F3122A0}" srcOrd="0" destOrd="0" presId="urn:microsoft.com/office/officeart/2008/layout/HexagonCluster"/>
    <dgm:cxn modelId="{922A8E41-57B3-4B4B-A738-A9ECD553DF90}" type="presOf" srcId="{BA5CDC20-7663-4E04-B2CF-BCD93B6A89BC}" destId="{22E33C49-80F0-4AD6-925A-3B7127723F7B}" srcOrd="0" destOrd="0" presId="urn:microsoft.com/office/officeart/2008/layout/HexagonCluster"/>
    <dgm:cxn modelId="{CD22F484-FF31-4656-B0D7-3B3A7544EAD5}" type="presOf" srcId="{6A0F9D4A-545C-4780-A436-3608891DF110}" destId="{72321EDA-2EB2-41F7-BDFA-8E13443E50FD}" srcOrd="0" destOrd="0" presId="urn:microsoft.com/office/officeart/2008/layout/HexagonCluster"/>
    <dgm:cxn modelId="{A908B598-D042-4B0A-8F8E-1FECECF76EB6}" type="presOf" srcId="{3DD70033-CBBF-42EB-8318-63CE26AFF9A6}" destId="{47AC63FE-1D32-445B-92C1-08F72451BE10}" srcOrd="0" destOrd="0" presId="urn:microsoft.com/office/officeart/2008/layout/HexagonCluster"/>
    <dgm:cxn modelId="{ADAD398A-A9A4-450E-A68A-DC4E56C40EFB}" type="presOf" srcId="{CE7AA860-4421-424D-8630-8EDE47AA250B}" destId="{F049AA47-18E1-4E4D-9965-9E9B20F97C1E}" srcOrd="0" destOrd="0" presId="urn:microsoft.com/office/officeart/2008/layout/HexagonCluster"/>
    <dgm:cxn modelId="{BB7ABBF5-C33D-4A53-8E93-A2696AB2937E}" type="presOf" srcId="{73C731A4-17BF-4423-AB11-60247772F71C}" destId="{4B4F3B75-BF81-44DF-AB41-B4799BAD01DD}" srcOrd="0" destOrd="0" presId="urn:microsoft.com/office/officeart/2008/layout/HexagonCluster"/>
    <dgm:cxn modelId="{DD7E21CC-0724-4F6C-851F-3C7E34699C11}" type="presOf" srcId="{A6678A37-077D-41A2-9F52-5F16F4CD6B03}" destId="{16A271FE-BA18-4BF9-87CA-FC026EBE953E}" srcOrd="0" destOrd="0" presId="urn:microsoft.com/office/officeart/2008/layout/HexagonCluster"/>
    <dgm:cxn modelId="{1BFA9DF6-B060-4A49-8257-570971F068E1}" type="presParOf" srcId="{3383FA05-E47B-4A47-AC58-3B85570037C7}" destId="{7E0201B1-E80B-43C9-AEC5-8C6BF68245FD}" srcOrd="0" destOrd="0" presId="urn:microsoft.com/office/officeart/2008/layout/HexagonCluster"/>
    <dgm:cxn modelId="{E33236EB-A706-4AF2-AA93-5B2486A87D29}" type="presParOf" srcId="{7E0201B1-E80B-43C9-AEC5-8C6BF68245FD}" destId="{16A271FE-BA18-4BF9-87CA-FC026EBE953E}" srcOrd="0" destOrd="0" presId="urn:microsoft.com/office/officeart/2008/layout/HexagonCluster"/>
    <dgm:cxn modelId="{559A6741-5AAB-41B1-AA63-1E6AF77A36B4}" type="presParOf" srcId="{3383FA05-E47B-4A47-AC58-3B85570037C7}" destId="{1F0C4699-79D9-498A-BE5B-7AD7A596E858}" srcOrd="1" destOrd="0" presId="urn:microsoft.com/office/officeart/2008/layout/HexagonCluster"/>
    <dgm:cxn modelId="{30041EAE-21A0-4C6C-A6BB-35464A7B464D}" type="presParOf" srcId="{1F0C4699-79D9-498A-BE5B-7AD7A596E858}" destId="{9D2AF020-66DC-40DB-A7DC-7BA8E9EA96CD}" srcOrd="0" destOrd="0" presId="urn:microsoft.com/office/officeart/2008/layout/HexagonCluster"/>
    <dgm:cxn modelId="{2AB82618-9B16-4AD1-AED2-55066B7EDD5B}" type="presParOf" srcId="{3383FA05-E47B-4A47-AC58-3B85570037C7}" destId="{05983FFC-9E59-41D7-947B-BEFA38F328B3}" srcOrd="2" destOrd="0" presId="urn:microsoft.com/office/officeart/2008/layout/HexagonCluster"/>
    <dgm:cxn modelId="{A80100B9-E462-4EC6-A60E-F084D545FEF6}" type="presParOf" srcId="{05983FFC-9E59-41D7-947B-BEFA38F328B3}" destId="{1D4A6344-7C3B-4B51-8D03-3906F65A3AC3}" srcOrd="0" destOrd="0" presId="urn:microsoft.com/office/officeart/2008/layout/HexagonCluster"/>
    <dgm:cxn modelId="{08F97EE8-A581-4379-AD36-B4D61382DEDC}" type="presParOf" srcId="{3383FA05-E47B-4A47-AC58-3B85570037C7}" destId="{BA9C5079-A0FF-4342-A0DF-E7A3EBE3581A}" srcOrd="3" destOrd="0" presId="urn:microsoft.com/office/officeart/2008/layout/HexagonCluster"/>
    <dgm:cxn modelId="{EE1E0A98-6F0A-48F4-A2F8-B4750FAB7361}" type="presParOf" srcId="{BA9C5079-A0FF-4342-A0DF-E7A3EBE3581A}" destId="{88A5BF5F-20F1-45BC-9E75-1EC0E9FDA5F0}" srcOrd="0" destOrd="0" presId="urn:microsoft.com/office/officeart/2008/layout/HexagonCluster"/>
    <dgm:cxn modelId="{BBD3D04F-35C5-4C17-95F5-33491CD06F12}" type="presParOf" srcId="{3383FA05-E47B-4A47-AC58-3B85570037C7}" destId="{D28D4746-9512-4019-A539-E1AF49432F3A}" srcOrd="4" destOrd="0" presId="urn:microsoft.com/office/officeart/2008/layout/HexagonCluster"/>
    <dgm:cxn modelId="{93B6E973-2920-4F8A-8FE9-AD46B97F1055}" type="presParOf" srcId="{D28D4746-9512-4019-A539-E1AF49432F3A}" destId="{4B851FA2-1367-4A44-9E2A-B774A0C35652}" srcOrd="0" destOrd="0" presId="urn:microsoft.com/office/officeart/2008/layout/HexagonCluster"/>
    <dgm:cxn modelId="{EF6764C9-03E6-48FB-8277-8F60C8523ABF}" type="presParOf" srcId="{3383FA05-E47B-4A47-AC58-3B85570037C7}" destId="{D35DA8A4-0D50-420D-9B49-60B28EBFF214}" srcOrd="5" destOrd="0" presId="urn:microsoft.com/office/officeart/2008/layout/HexagonCluster"/>
    <dgm:cxn modelId="{1D4591A8-7570-46DA-8CE5-09F5207ACE79}" type="presParOf" srcId="{D35DA8A4-0D50-420D-9B49-60B28EBFF214}" destId="{342F7278-45DD-497D-A5FA-97743AF28F6E}" srcOrd="0" destOrd="0" presId="urn:microsoft.com/office/officeart/2008/layout/HexagonCluster"/>
    <dgm:cxn modelId="{D8C2535D-33BC-4B02-82C8-79B9BCA4DC2F}" type="presParOf" srcId="{3383FA05-E47B-4A47-AC58-3B85570037C7}" destId="{E2471910-9F97-4C02-A34C-62B4AD4FE04A}" srcOrd="6" destOrd="0" presId="urn:microsoft.com/office/officeart/2008/layout/HexagonCluster"/>
    <dgm:cxn modelId="{31B62D87-307C-4666-AFB5-C0B82322744B}" type="presParOf" srcId="{E2471910-9F97-4C02-A34C-62B4AD4FE04A}" destId="{CB539BF4-4135-456C-A2EF-6990B2D4B508}" srcOrd="0" destOrd="0" presId="urn:microsoft.com/office/officeart/2008/layout/HexagonCluster"/>
    <dgm:cxn modelId="{2C8C92E2-D9D5-4BC0-B440-EA4815E49612}" type="presParOf" srcId="{3383FA05-E47B-4A47-AC58-3B85570037C7}" destId="{D93A765C-AF3B-471E-B147-4513FDBCD222}" srcOrd="7" destOrd="0" presId="urn:microsoft.com/office/officeart/2008/layout/HexagonCluster"/>
    <dgm:cxn modelId="{2AE89278-3250-4627-AC34-AB99EC91DA68}" type="presParOf" srcId="{D93A765C-AF3B-471E-B147-4513FDBCD222}" destId="{0B7974E4-FA0E-4F46-88CD-E5539E86A401}" srcOrd="0" destOrd="0" presId="urn:microsoft.com/office/officeart/2008/layout/HexagonCluster"/>
    <dgm:cxn modelId="{F9631CC2-0AC7-4373-B83C-508847834F01}" type="presParOf" srcId="{3383FA05-E47B-4A47-AC58-3B85570037C7}" destId="{5D165041-A3DD-454A-9184-9560DE2D14C7}" srcOrd="8" destOrd="0" presId="urn:microsoft.com/office/officeart/2008/layout/HexagonCluster"/>
    <dgm:cxn modelId="{20AF4B3E-1464-4821-93B0-58E2A7887BA3}" type="presParOf" srcId="{5D165041-A3DD-454A-9184-9560DE2D14C7}" destId="{4B4F3B75-BF81-44DF-AB41-B4799BAD01DD}" srcOrd="0" destOrd="0" presId="urn:microsoft.com/office/officeart/2008/layout/HexagonCluster"/>
    <dgm:cxn modelId="{A310B4EE-C7AC-4272-8759-0DBBDE83AFB5}" type="presParOf" srcId="{3383FA05-E47B-4A47-AC58-3B85570037C7}" destId="{B70C4BD3-B0A4-4F51-90CC-CF3BF77C02EA}" srcOrd="9" destOrd="0" presId="urn:microsoft.com/office/officeart/2008/layout/HexagonCluster"/>
    <dgm:cxn modelId="{2BC38C3C-FC5B-4899-9D21-A51B59E12D0B}" type="presParOf" srcId="{B70C4BD3-B0A4-4F51-90CC-CF3BF77C02EA}" destId="{1F2C45DE-2477-4197-80BC-2D8EF68F5CC9}" srcOrd="0" destOrd="0" presId="urn:microsoft.com/office/officeart/2008/layout/HexagonCluster"/>
    <dgm:cxn modelId="{84F664B8-E08D-4903-B2F2-4A2299CB0002}" type="presParOf" srcId="{3383FA05-E47B-4A47-AC58-3B85570037C7}" destId="{98D372E1-42B6-4D0D-A275-42988E7E09E0}" srcOrd="10" destOrd="0" presId="urn:microsoft.com/office/officeart/2008/layout/HexagonCluster"/>
    <dgm:cxn modelId="{21ABAC45-E30D-400C-8F86-CD974C8283ED}" type="presParOf" srcId="{98D372E1-42B6-4D0D-A275-42988E7E09E0}" destId="{72321EDA-2EB2-41F7-BDFA-8E13443E50FD}" srcOrd="0" destOrd="0" presId="urn:microsoft.com/office/officeart/2008/layout/HexagonCluster"/>
    <dgm:cxn modelId="{96D6BCBF-48CF-4B08-8271-C0015F5FE703}" type="presParOf" srcId="{3383FA05-E47B-4A47-AC58-3B85570037C7}" destId="{73B031E9-A8BB-4AAE-8805-EF01D1899883}" srcOrd="11" destOrd="0" presId="urn:microsoft.com/office/officeart/2008/layout/HexagonCluster"/>
    <dgm:cxn modelId="{C2C31A6C-A6BF-4A7F-82AE-7CDF3D2F56F5}" type="presParOf" srcId="{73B031E9-A8BB-4AAE-8805-EF01D1899883}" destId="{EF0C1A11-D51A-4B6C-8EBF-55A751F66797}" srcOrd="0" destOrd="0" presId="urn:microsoft.com/office/officeart/2008/layout/HexagonCluster"/>
    <dgm:cxn modelId="{0D7225B8-EB3D-4B36-B303-41989A243A28}" type="presParOf" srcId="{3383FA05-E47B-4A47-AC58-3B85570037C7}" destId="{818D07A5-2D00-4BC9-A72C-B010204153F2}" srcOrd="12" destOrd="0" presId="urn:microsoft.com/office/officeart/2008/layout/HexagonCluster"/>
    <dgm:cxn modelId="{3B3BE243-2701-4605-85F8-6279B7591B75}" type="presParOf" srcId="{818D07A5-2D00-4BC9-A72C-B010204153F2}" destId="{C8635982-E66E-492E-B43D-B2E557CEECD6}" srcOrd="0" destOrd="0" presId="urn:microsoft.com/office/officeart/2008/layout/HexagonCluster"/>
    <dgm:cxn modelId="{65288979-4996-4E4F-86C2-AC2F1C95DC33}" type="presParOf" srcId="{3383FA05-E47B-4A47-AC58-3B85570037C7}" destId="{7432C1D7-BE77-4AF3-898B-F12CDE2466AD}" srcOrd="13" destOrd="0" presId="urn:microsoft.com/office/officeart/2008/layout/HexagonCluster"/>
    <dgm:cxn modelId="{CF6D2FC0-478D-4B2D-9F44-BEE441C3DA5B}" type="presParOf" srcId="{7432C1D7-BE77-4AF3-898B-F12CDE2466AD}" destId="{3A386BEA-DC65-4858-AA6D-34EA8ED4EC7F}" srcOrd="0" destOrd="0" presId="urn:microsoft.com/office/officeart/2008/layout/HexagonCluster"/>
    <dgm:cxn modelId="{EDFCF84C-B5D2-46DB-8BD5-87BC31F9C3DA}" type="presParOf" srcId="{3383FA05-E47B-4A47-AC58-3B85570037C7}" destId="{5F0D0BD6-618D-4E85-8B6C-20EB632E53A4}" srcOrd="14" destOrd="0" presId="urn:microsoft.com/office/officeart/2008/layout/HexagonCluster"/>
    <dgm:cxn modelId="{D15DEF74-5F9E-4C30-A0C2-B9C42AC6C58B}" type="presParOf" srcId="{5F0D0BD6-618D-4E85-8B6C-20EB632E53A4}" destId="{6BAAB444-DF37-4CF3-A980-06AD1F61AAF8}" srcOrd="0" destOrd="0" presId="urn:microsoft.com/office/officeart/2008/layout/HexagonCluster"/>
    <dgm:cxn modelId="{6CA7460B-5B5D-44B6-B16A-300BE535F4DF}" type="presParOf" srcId="{3383FA05-E47B-4A47-AC58-3B85570037C7}" destId="{72052886-97B4-419A-8FC7-6B68711D9FBC}" srcOrd="15" destOrd="0" presId="urn:microsoft.com/office/officeart/2008/layout/HexagonCluster"/>
    <dgm:cxn modelId="{2136A310-233F-431F-9B48-D375D8CA9107}" type="presParOf" srcId="{72052886-97B4-419A-8FC7-6B68711D9FBC}" destId="{3237B03A-D1FC-43B2-BB75-BAA570A4F9AB}" srcOrd="0" destOrd="0" presId="urn:microsoft.com/office/officeart/2008/layout/HexagonCluster"/>
    <dgm:cxn modelId="{D7C464B1-09CF-4DDF-AA85-18B0C56F68F8}" type="presParOf" srcId="{3383FA05-E47B-4A47-AC58-3B85570037C7}" destId="{5B3C851C-B6CD-460D-BA11-1C836ED006AD}" srcOrd="16" destOrd="0" presId="urn:microsoft.com/office/officeart/2008/layout/HexagonCluster"/>
    <dgm:cxn modelId="{D7A643C8-9CAF-45B6-B226-E367E34B26AD}" type="presParOf" srcId="{5B3C851C-B6CD-460D-BA11-1C836ED006AD}" destId="{067B0153-DD72-48F1-919B-5D39EC92399F}" srcOrd="0" destOrd="0" presId="urn:microsoft.com/office/officeart/2008/layout/HexagonCluster"/>
    <dgm:cxn modelId="{697AF857-CB36-4234-93C9-84AB616A1997}" type="presParOf" srcId="{3383FA05-E47B-4A47-AC58-3B85570037C7}" destId="{0690450E-B132-411B-94AB-6AD697FC83C5}" srcOrd="17" destOrd="0" presId="urn:microsoft.com/office/officeart/2008/layout/HexagonCluster"/>
    <dgm:cxn modelId="{8AD9A0C1-DC58-4103-960C-3C98606D0440}" type="presParOf" srcId="{0690450E-B132-411B-94AB-6AD697FC83C5}" destId="{D0D5A6BA-246B-4AD9-8DEE-D2B6C1EFFF2D}" srcOrd="0" destOrd="0" presId="urn:microsoft.com/office/officeart/2008/layout/HexagonCluster"/>
    <dgm:cxn modelId="{C017C36F-99C4-4EBA-8738-514219CEC14C}" type="presParOf" srcId="{3383FA05-E47B-4A47-AC58-3B85570037C7}" destId="{EE069496-C63F-44BC-B7BC-B1040C587401}" srcOrd="18" destOrd="0" presId="urn:microsoft.com/office/officeart/2008/layout/HexagonCluster"/>
    <dgm:cxn modelId="{55944502-E681-4142-BF54-9D36FB0E2D5B}" type="presParOf" srcId="{EE069496-C63F-44BC-B7BC-B1040C587401}" destId="{61932BF6-B306-4E29-8D35-C72F3DBD7BDD}" srcOrd="0" destOrd="0" presId="urn:microsoft.com/office/officeart/2008/layout/HexagonCluster"/>
    <dgm:cxn modelId="{6612AEB0-2CF0-4C06-9A84-64B55BA17A25}" type="presParOf" srcId="{3383FA05-E47B-4A47-AC58-3B85570037C7}" destId="{E7C1DB16-E384-466B-9E4A-3C04703B6082}" srcOrd="19" destOrd="0" presId="urn:microsoft.com/office/officeart/2008/layout/HexagonCluster"/>
    <dgm:cxn modelId="{7691CE17-33BE-4178-B4C7-716537E11813}" type="presParOf" srcId="{E7C1DB16-E384-466B-9E4A-3C04703B6082}" destId="{AAE5B078-485D-4E5B-B54E-927CBF9AF397}" srcOrd="0" destOrd="0" presId="urn:microsoft.com/office/officeart/2008/layout/HexagonCluster"/>
    <dgm:cxn modelId="{12AA5A64-F8F6-40F5-95C8-512080A5650F}" type="presParOf" srcId="{3383FA05-E47B-4A47-AC58-3B85570037C7}" destId="{3EA26E4E-7BD4-4DC9-8EC0-BDDCA5B79611}" srcOrd="20" destOrd="0" presId="urn:microsoft.com/office/officeart/2008/layout/HexagonCluster"/>
    <dgm:cxn modelId="{8F616CF5-7499-44AD-BBC4-4E4501935DB7}" type="presParOf" srcId="{3EA26E4E-7BD4-4DC9-8EC0-BDDCA5B79611}" destId="{D200D5C8-E5A2-48A9-A858-7D8D44B7B4F0}" srcOrd="0" destOrd="0" presId="urn:microsoft.com/office/officeart/2008/layout/HexagonCluster"/>
    <dgm:cxn modelId="{86FD51CA-C189-476F-8781-7B574A5C871F}" type="presParOf" srcId="{3383FA05-E47B-4A47-AC58-3B85570037C7}" destId="{F5E592AD-43DD-4C27-9B09-BE4E7D9492ED}" srcOrd="21" destOrd="0" presId="urn:microsoft.com/office/officeart/2008/layout/HexagonCluster"/>
    <dgm:cxn modelId="{36B0B5B0-1819-46B5-A3B7-BE4AAF634958}" type="presParOf" srcId="{F5E592AD-43DD-4C27-9B09-BE4E7D9492ED}" destId="{2E2025F4-5324-41E8-90E5-C21669D54599}" srcOrd="0" destOrd="0" presId="urn:microsoft.com/office/officeart/2008/layout/HexagonCluster"/>
    <dgm:cxn modelId="{E8B07EE3-8A18-4A13-BB30-5C21EF16CC33}" type="presParOf" srcId="{3383FA05-E47B-4A47-AC58-3B85570037C7}" destId="{FF93F74C-8821-4E96-97C9-7A62AE3DAD44}" srcOrd="22" destOrd="0" presId="urn:microsoft.com/office/officeart/2008/layout/HexagonCluster"/>
    <dgm:cxn modelId="{95EFBE65-3DFF-443B-A0FB-2CA99FA1A5AE}" type="presParOf" srcId="{FF93F74C-8821-4E96-97C9-7A62AE3DAD44}" destId="{22E33C49-80F0-4AD6-925A-3B7127723F7B}" srcOrd="0" destOrd="0" presId="urn:microsoft.com/office/officeart/2008/layout/HexagonCluster"/>
    <dgm:cxn modelId="{28F76F52-683C-46EF-916B-CDFF41CC1D90}" type="presParOf" srcId="{3383FA05-E47B-4A47-AC58-3B85570037C7}" destId="{22F25AFF-4915-4872-B44A-C20742FDF0A7}" srcOrd="23" destOrd="0" presId="urn:microsoft.com/office/officeart/2008/layout/HexagonCluster"/>
    <dgm:cxn modelId="{462D6509-6C43-47C4-B6BB-08EF0A76E8E1}" type="presParOf" srcId="{22F25AFF-4915-4872-B44A-C20742FDF0A7}" destId="{62D1916D-52A6-4464-B1A6-443BB64FB1C5}" srcOrd="0" destOrd="0" presId="urn:microsoft.com/office/officeart/2008/layout/HexagonCluster"/>
    <dgm:cxn modelId="{5E01426B-7535-4A25-856A-4175F8E90F6B}" type="presParOf" srcId="{3383FA05-E47B-4A47-AC58-3B85570037C7}" destId="{DC3DC8D9-96AE-4A7A-90FD-24A5F4C9924A}" srcOrd="24" destOrd="0" presId="urn:microsoft.com/office/officeart/2008/layout/HexagonCluster"/>
    <dgm:cxn modelId="{08818466-FEB0-4E25-8601-BE057C9E9C2F}" type="presParOf" srcId="{DC3DC8D9-96AE-4A7A-90FD-24A5F4C9924A}" destId="{F049AA47-18E1-4E4D-9965-9E9B20F97C1E}" srcOrd="0" destOrd="0" presId="urn:microsoft.com/office/officeart/2008/layout/HexagonCluster"/>
    <dgm:cxn modelId="{FE1732D2-A1D0-401C-958A-D653F0AB786A}" type="presParOf" srcId="{3383FA05-E47B-4A47-AC58-3B85570037C7}" destId="{A435899A-91F7-4EF2-A2B9-D93CC080AEA4}" srcOrd="25" destOrd="0" presId="urn:microsoft.com/office/officeart/2008/layout/HexagonCluster"/>
    <dgm:cxn modelId="{ABAE2124-999A-4B77-9204-790C902869DD}" type="presParOf" srcId="{A435899A-91F7-4EF2-A2B9-D93CC080AEA4}" destId="{7CB5425F-F62C-4B6E-BA7D-F0D430F63481}" srcOrd="0" destOrd="0" presId="urn:microsoft.com/office/officeart/2008/layout/HexagonCluster"/>
    <dgm:cxn modelId="{98FF7CDD-BE26-4DB6-861F-AF27E42E929D}" type="presParOf" srcId="{3383FA05-E47B-4A47-AC58-3B85570037C7}" destId="{FEB22D4D-7EC0-44EC-AACC-B56447864424}" srcOrd="26" destOrd="0" presId="urn:microsoft.com/office/officeart/2008/layout/HexagonCluster"/>
    <dgm:cxn modelId="{DDA9F3F6-8598-48E1-8A2E-0E40CADE6940}" type="presParOf" srcId="{FEB22D4D-7EC0-44EC-AACC-B56447864424}" destId="{4FC19C62-CE87-41B4-8967-90B9A2FCC737}" srcOrd="0" destOrd="0" presId="urn:microsoft.com/office/officeart/2008/layout/HexagonCluster"/>
    <dgm:cxn modelId="{B583A80E-7B33-405A-ABBC-E17125CF9321}" type="presParOf" srcId="{3383FA05-E47B-4A47-AC58-3B85570037C7}" destId="{0FD32E9B-EAC3-405A-88C7-C1B83F80AEAB}" srcOrd="27" destOrd="0" presId="urn:microsoft.com/office/officeart/2008/layout/HexagonCluster"/>
    <dgm:cxn modelId="{F211E983-C835-4CD7-B9FA-2E60B69690BB}" type="presParOf" srcId="{0FD32E9B-EAC3-405A-88C7-C1B83F80AEAB}" destId="{AA27A96F-ED30-441B-8442-CF0AD3CACFD8}" srcOrd="0" destOrd="0" presId="urn:microsoft.com/office/officeart/2008/layout/HexagonCluster"/>
    <dgm:cxn modelId="{32169480-7201-4DFC-B104-7F554953B193}" type="presParOf" srcId="{3383FA05-E47B-4A47-AC58-3B85570037C7}" destId="{1B22A54D-66B8-4FA4-8FD4-3EA4E795420C}" srcOrd="28" destOrd="0" presId="urn:microsoft.com/office/officeart/2008/layout/HexagonCluster"/>
    <dgm:cxn modelId="{9108CD82-1485-4BDA-BA83-E4D1B59FD227}" type="presParOf" srcId="{1B22A54D-66B8-4FA4-8FD4-3EA4E795420C}" destId="{C1D489E8-F61D-467C-9293-1E88CEECF1FD}" srcOrd="0" destOrd="0" presId="urn:microsoft.com/office/officeart/2008/layout/HexagonCluster"/>
    <dgm:cxn modelId="{FD58E315-7EBB-4FE9-A674-2D4CCCF4F3C3}" type="presParOf" srcId="{3383FA05-E47B-4A47-AC58-3B85570037C7}" destId="{3E6CF177-F472-4139-9D4A-72DE67140F9A}" srcOrd="29" destOrd="0" presId="urn:microsoft.com/office/officeart/2008/layout/HexagonCluster"/>
    <dgm:cxn modelId="{52B99C94-9D37-40EA-8D72-A90E8679A448}" type="presParOf" srcId="{3E6CF177-F472-4139-9D4A-72DE67140F9A}" destId="{532C1608-22B7-4896-85C4-73BB1C21A625}" srcOrd="0" destOrd="0" presId="urn:microsoft.com/office/officeart/2008/layout/HexagonCluster"/>
    <dgm:cxn modelId="{C5BE2939-8E9C-4784-829D-F97E3F819904}" type="presParOf" srcId="{3383FA05-E47B-4A47-AC58-3B85570037C7}" destId="{43A6457E-1F6A-4836-B37E-75E24EA572F0}" srcOrd="30" destOrd="0" presId="urn:microsoft.com/office/officeart/2008/layout/HexagonCluster"/>
    <dgm:cxn modelId="{E5704663-BDF5-4B6A-9190-7B7EC64B4407}" type="presParOf" srcId="{43A6457E-1F6A-4836-B37E-75E24EA572F0}" destId="{2FD6F013-69B6-46F3-81E1-40112F3122A0}" srcOrd="0" destOrd="0" presId="urn:microsoft.com/office/officeart/2008/layout/HexagonCluster"/>
    <dgm:cxn modelId="{C6645C89-FCD1-4FC0-8E3E-66755F207C9C}" type="presParOf" srcId="{3383FA05-E47B-4A47-AC58-3B85570037C7}" destId="{B146F68E-8A4D-4562-8480-05123BFA2DB2}" srcOrd="31" destOrd="0" presId="urn:microsoft.com/office/officeart/2008/layout/HexagonCluster"/>
    <dgm:cxn modelId="{2C41C576-F35A-412E-A152-A593F710230D}" type="presParOf" srcId="{B146F68E-8A4D-4562-8480-05123BFA2DB2}" destId="{AFDDBC7B-A2F7-448D-B70B-2B1D81E70970}" srcOrd="0" destOrd="0" presId="urn:microsoft.com/office/officeart/2008/layout/HexagonCluster"/>
    <dgm:cxn modelId="{E3507625-6EB6-4187-BA1F-90C310B851C8}" type="presParOf" srcId="{3383FA05-E47B-4A47-AC58-3B85570037C7}" destId="{8E39DF7F-4C92-4CCC-BC0B-2FB975A1782E}" srcOrd="32" destOrd="0" presId="urn:microsoft.com/office/officeart/2008/layout/HexagonCluster"/>
    <dgm:cxn modelId="{6D6170EC-1CA2-4D74-98B5-0585364F5269}" type="presParOf" srcId="{8E39DF7F-4C92-4CCC-BC0B-2FB975A1782E}" destId="{C038765B-A1CB-4658-84F1-19F27369AF12}" srcOrd="0" destOrd="0" presId="urn:microsoft.com/office/officeart/2008/layout/HexagonCluster"/>
    <dgm:cxn modelId="{C4DB0E5B-838E-4390-BF34-201470CC5A65}" type="presParOf" srcId="{3383FA05-E47B-4A47-AC58-3B85570037C7}" destId="{21B571D4-ED68-46E0-97CB-F284C016DF35}" srcOrd="33" destOrd="0" presId="urn:microsoft.com/office/officeart/2008/layout/HexagonCluster"/>
    <dgm:cxn modelId="{A9A12DDB-AF79-4D3F-AD38-F971D1141F64}" type="presParOf" srcId="{21B571D4-ED68-46E0-97CB-F284C016DF35}" destId="{E84AFD6E-2C2F-4214-A847-5698402BAD52}" srcOrd="0" destOrd="0" presId="urn:microsoft.com/office/officeart/2008/layout/HexagonCluster"/>
    <dgm:cxn modelId="{9B862BA0-541F-4640-9D74-75151C749700}" type="presParOf" srcId="{3383FA05-E47B-4A47-AC58-3B85570037C7}" destId="{38C43D85-7F38-4E4A-BA46-6F3625563DAF}" srcOrd="34" destOrd="0" presId="urn:microsoft.com/office/officeart/2008/layout/HexagonCluster"/>
    <dgm:cxn modelId="{9C995B20-BA6F-4361-92D2-375BF05E37B4}" type="presParOf" srcId="{38C43D85-7F38-4E4A-BA46-6F3625563DAF}" destId="{47AC63FE-1D32-445B-92C1-08F72451BE10}" srcOrd="0" destOrd="0" presId="urn:microsoft.com/office/officeart/2008/layout/HexagonCluster"/>
    <dgm:cxn modelId="{87000B17-2391-4D20-ACEE-10E768EAF451}" type="presParOf" srcId="{3383FA05-E47B-4A47-AC58-3B85570037C7}" destId="{7DB8BEFE-0FE0-4D84-AF5D-F633918C43F3}" srcOrd="35" destOrd="0" presId="urn:microsoft.com/office/officeart/2008/layout/HexagonCluster"/>
    <dgm:cxn modelId="{83616D4D-B7FC-4589-9010-3ADC1189713A}" type="presParOf" srcId="{7DB8BEFE-0FE0-4D84-AF5D-F633918C43F3}" destId="{13DBE1B1-F1D9-4128-8A0D-CCD70EE1FA8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62B29-5698-43F7-ACBE-7E6A1883EA0C}" type="doc">
      <dgm:prSet loTypeId="urn:microsoft.com/office/officeart/2005/8/layout/matrix3" loCatId="matrix" qsTypeId="urn:microsoft.com/office/officeart/2005/8/quickstyle/simple3" qsCatId="simple" csTypeId="urn:microsoft.com/office/officeart/2005/8/colors/colorful2" csCatId="colorful" phldr="1"/>
      <dgm:spPr/>
      <dgm:t>
        <a:bodyPr/>
        <a:lstStyle/>
        <a:p>
          <a:pPr rtl="1"/>
          <a:endParaRPr lang="ar-IQ"/>
        </a:p>
      </dgm:t>
    </dgm:pt>
    <dgm:pt modelId="{270D692A-C075-487D-B0F0-24BB84A3E582}">
      <dgm:prSet custT="1"/>
      <dgm:spPr/>
      <dgm:t>
        <a:bodyPr/>
        <a:lstStyle/>
        <a:p>
          <a:pPr rtl="1"/>
          <a:r>
            <a:rPr lang="ar-SA" sz="2400" dirty="0" smtClean="0">
              <a:solidFill>
                <a:srgbClr val="FF0000"/>
              </a:solidFill>
            </a:rPr>
            <a:t>انحراف بعض الموظفين القائمين بالخدمات العامة للعمل بتجاره المخدرات رغبة في الثراء السريع </a:t>
          </a:r>
          <a:endParaRPr lang="ar-IQ" sz="2400" dirty="0">
            <a:solidFill>
              <a:srgbClr val="FF0000"/>
            </a:solidFill>
          </a:endParaRPr>
        </a:p>
      </dgm:t>
    </dgm:pt>
    <dgm:pt modelId="{0B1FA80C-8A2C-43D3-B460-BD05155B21C3}" type="parTrans" cxnId="{28C80E47-53D5-41CA-A793-4122417B95EF}">
      <dgm:prSet/>
      <dgm:spPr/>
      <dgm:t>
        <a:bodyPr/>
        <a:lstStyle/>
        <a:p>
          <a:pPr rtl="1"/>
          <a:endParaRPr lang="ar-IQ"/>
        </a:p>
      </dgm:t>
    </dgm:pt>
    <dgm:pt modelId="{B86845C4-48C6-4900-9406-434500DF044B}" type="sibTrans" cxnId="{28C80E47-53D5-41CA-A793-4122417B95EF}">
      <dgm:prSet/>
      <dgm:spPr/>
      <dgm:t>
        <a:bodyPr/>
        <a:lstStyle/>
        <a:p>
          <a:pPr rtl="1"/>
          <a:endParaRPr lang="ar-IQ"/>
        </a:p>
      </dgm:t>
    </dgm:pt>
    <dgm:pt modelId="{840EC091-6882-4C81-A58E-AAD4A2D357A6}">
      <dgm:prSet custT="1"/>
      <dgm:spPr/>
      <dgm:t>
        <a:bodyPr/>
        <a:lstStyle/>
        <a:p>
          <a:pPr rtl="1"/>
          <a:r>
            <a:rPr lang="ar-IQ" sz="2400" dirty="0" smtClean="0">
              <a:solidFill>
                <a:srgbClr val="FF0000"/>
              </a:solidFill>
            </a:rPr>
            <a:t>يصبح المدمن عنيفا وخطرا على المحيطين به</a:t>
          </a:r>
          <a:endParaRPr lang="ar-IQ" sz="2400" dirty="0">
            <a:solidFill>
              <a:srgbClr val="FF0000"/>
            </a:solidFill>
          </a:endParaRPr>
        </a:p>
      </dgm:t>
    </dgm:pt>
    <dgm:pt modelId="{C97BF746-076E-4B3C-812A-69E3C82DABB9}" type="parTrans" cxnId="{3B9C5C6E-78D3-4608-9507-89B73DD64191}">
      <dgm:prSet/>
      <dgm:spPr/>
      <dgm:t>
        <a:bodyPr/>
        <a:lstStyle/>
        <a:p>
          <a:pPr rtl="1"/>
          <a:endParaRPr lang="ar-IQ"/>
        </a:p>
      </dgm:t>
    </dgm:pt>
    <dgm:pt modelId="{7D665D15-0707-46FD-9711-271CEAB13E57}" type="sibTrans" cxnId="{3B9C5C6E-78D3-4608-9507-89B73DD64191}">
      <dgm:prSet/>
      <dgm:spPr/>
      <dgm:t>
        <a:bodyPr/>
        <a:lstStyle/>
        <a:p>
          <a:pPr rtl="1"/>
          <a:endParaRPr lang="ar-IQ"/>
        </a:p>
      </dgm:t>
    </dgm:pt>
    <dgm:pt modelId="{D8AF6D83-A6DE-413F-9BCB-3603CC5D9EB6}">
      <dgm:prSet custT="1"/>
      <dgm:spPr/>
      <dgm:t>
        <a:bodyPr/>
        <a:lstStyle/>
        <a:p>
          <a:pPr rtl="1"/>
          <a:r>
            <a:rPr lang="ar-SA" sz="2200" dirty="0" smtClean="0">
              <a:solidFill>
                <a:srgbClr val="FF0000"/>
              </a:solidFill>
            </a:rPr>
            <a:t>وفي بعض الحالات يحاول العدو الحصول على أسرار الدول العسكرية عن طريق دفع </a:t>
          </a:r>
          <a:r>
            <a:rPr lang="ar-SA" sz="2200" dirty="0" err="1" smtClean="0">
              <a:solidFill>
                <a:srgbClr val="FF0000"/>
              </a:solidFill>
            </a:rPr>
            <a:t>المسئو</a:t>
          </a:r>
          <a:r>
            <a:rPr lang="ar-IQ" sz="2200" dirty="0" smtClean="0">
              <a:solidFill>
                <a:srgbClr val="FF0000"/>
              </a:solidFill>
            </a:rPr>
            <a:t>و</a:t>
          </a:r>
          <a:r>
            <a:rPr lang="ar-SA" sz="2200" dirty="0" smtClean="0">
              <a:solidFill>
                <a:srgbClr val="FF0000"/>
              </a:solidFill>
            </a:rPr>
            <a:t>لين للتعاطي واستخلاص المعلومات منهم</a:t>
          </a:r>
          <a:endParaRPr lang="ar-IQ" sz="2200" dirty="0">
            <a:solidFill>
              <a:srgbClr val="FF0000"/>
            </a:solidFill>
          </a:endParaRPr>
        </a:p>
      </dgm:t>
    </dgm:pt>
    <dgm:pt modelId="{9AC72D1D-378F-4BF7-9B9E-6E48D5CE4440}" type="parTrans" cxnId="{FA03769B-18B1-40D5-8DC1-B5501A0BA31C}">
      <dgm:prSet/>
      <dgm:spPr/>
      <dgm:t>
        <a:bodyPr/>
        <a:lstStyle/>
        <a:p>
          <a:pPr rtl="1"/>
          <a:endParaRPr lang="ar-IQ"/>
        </a:p>
      </dgm:t>
    </dgm:pt>
    <dgm:pt modelId="{69CE927C-397A-4400-901F-66909260EC7E}" type="sibTrans" cxnId="{FA03769B-18B1-40D5-8DC1-B5501A0BA31C}">
      <dgm:prSet/>
      <dgm:spPr/>
      <dgm:t>
        <a:bodyPr/>
        <a:lstStyle/>
        <a:p>
          <a:pPr rtl="1"/>
          <a:endParaRPr lang="ar-IQ"/>
        </a:p>
      </dgm:t>
    </dgm:pt>
    <dgm:pt modelId="{E2CE8E21-AB92-4D85-BF63-308402E3F55D}">
      <dgm:prSet custT="1"/>
      <dgm:spPr/>
      <dgm:t>
        <a:bodyPr/>
        <a:lstStyle/>
        <a:p>
          <a:pPr rtl="1"/>
          <a:r>
            <a:rPr lang="ar-SA" sz="2200" dirty="0" smtClean="0">
              <a:solidFill>
                <a:srgbClr val="FF0000"/>
              </a:solidFill>
            </a:rPr>
            <a:t>يتم نشر المواد المخدرة من اجل أضعاف نفوس الشباب وجعلهم عاجزين عن العمل وتحطيم الروح المعنوية لديهم .</a:t>
          </a:r>
          <a:br>
            <a:rPr lang="ar-SA" sz="2200" dirty="0" smtClean="0">
              <a:solidFill>
                <a:srgbClr val="FF0000"/>
              </a:solidFill>
            </a:rPr>
          </a:br>
          <a:r>
            <a:rPr lang="ar-SA" sz="2200" dirty="0" smtClean="0">
              <a:solidFill>
                <a:srgbClr val="FF0000"/>
              </a:solidFill>
            </a:rPr>
            <a:t/>
          </a:r>
          <a:br>
            <a:rPr lang="ar-SA" sz="2200" dirty="0" smtClean="0">
              <a:solidFill>
                <a:srgbClr val="FF0000"/>
              </a:solidFill>
            </a:rPr>
          </a:br>
          <a:endParaRPr lang="ar-IQ" sz="2200" dirty="0">
            <a:solidFill>
              <a:srgbClr val="FF0000"/>
            </a:solidFill>
          </a:endParaRPr>
        </a:p>
      </dgm:t>
    </dgm:pt>
    <dgm:pt modelId="{D0FD555C-5B88-448F-9A2D-266764FDB3E8}" type="parTrans" cxnId="{BC964E7D-78A7-4A09-8183-8A22715645ED}">
      <dgm:prSet/>
      <dgm:spPr/>
      <dgm:t>
        <a:bodyPr/>
        <a:lstStyle/>
        <a:p>
          <a:pPr rtl="1"/>
          <a:endParaRPr lang="ar-IQ"/>
        </a:p>
      </dgm:t>
    </dgm:pt>
    <dgm:pt modelId="{C30958D1-0264-4CD2-9A83-88204DE11ED3}" type="sibTrans" cxnId="{BC964E7D-78A7-4A09-8183-8A22715645ED}">
      <dgm:prSet/>
      <dgm:spPr/>
      <dgm:t>
        <a:bodyPr/>
        <a:lstStyle/>
        <a:p>
          <a:pPr rtl="1"/>
          <a:endParaRPr lang="ar-IQ"/>
        </a:p>
      </dgm:t>
    </dgm:pt>
    <dgm:pt modelId="{4C5A7269-9BF4-4DC2-975C-19ADB27AE57C}" type="pres">
      <dgm:prSet presAssocID="{5C462B29-5698-43F7-ACBE-7E6A1883EA0C}" presName="matrix" presStyleCnt="0">
        <dgm:presLayoutVars>
          <dgm:chMax val="1"/>
          <dgm:dir/>
          <dgm:resizeHandles val="exact"/>
        </dgm:presLayoutVars>
      </dgm:prSet>
      <dgm:spPr/>
      <dgm:t>
        <a:bodyPr/>
        <a:lstStyle/>
        <a:p>
          <a:pPr rtl="1"/>
          <a:endParaRPr lang="ar-IQ"/>
        </a:p>
      </dgm:t>
    </dgm:pt>
    <dgm:pt modelId="{EF8DFB17-1BB7-41CC-96BF-3FB40ABFA34A}" type="pres">
      <dgm:prSet presAssocID="{5C462B29-5698-43F7-ACBE-7E6A1883EA0C}" presName="diamond" presStyleLbl="bgShp" presStyleIdx="0" presStyleCnt="1"/>
      <dgm:spPr/>
      <dgm:t>
        <a:bodyPr/>
        <a:lstStyle/>
        <a:p>
          <a:endParaRPr lang="en-US"/>
        </a:p>
      </dgm:t>
    </dgm:pt>
    <dgm:pt modelId="{B3E830ED-E691-41CB-9B91-A0F38D80C2ED}" type="pres">
      <dgm:prSet presAssocID="{5C462B29-5698-43F7-ACBE-7E6A1883EA0C}" presName="quad1" presStyleLbl="node1" presStyleIdx="0" presStyleCnt="4">
        <dgm:presLayoutVars>
          <dgm:chMax val="0"/>
          <dgm:chPref val="0"/>
          <dgm:bulletEnabled val="1"/>
        </dgm:presLayoutVars>
      </dgm:prSet>
      <dgm:spPr/>
      <dgm:t>
        <a:bodyPr/>
        <a:lstStyle/>
        <a:p>
          <a:pPr rtl="1"/>
          <a:endParaRPr lang="ar-IQ"/>
        </a:p>
      </dgm:t>
    </dgm:pt>
    <dgm:pt modelId="{8C4E42DC-812C-4CE5-811E-77247B8F3D8B}" type="pres">
      <dgm:prSet presAssocID="{5C462B29-5698-43F7-ACBE-7E6A1883EA0C}" presName="quad2" presStyleLbl="node1" presStyleIdx="1" presStyleCnt="4">
        <dgm:presLayoutVars>
          <dgm:chMax val="0"/>
          <dgm:chPref val="0"/>
          <dgm:bulletEnabled val="1"/>
        </dgm:presLayoutVars>
      </dgm:prSet>
      <dgm:spPr/>
      <dgm:t>
        <a:bodyPr/>
        <a:lstStyle/>
        <a:p>
          <a:pPr rtl="1"/>
          <a:endParaRPr lang="ar-IQ"/>
        </a:p>
      </dgm:t>
    </dgm:pt>
    <dgm:pt modelId="{EC351BC4-773B-47CC-85BC-071826D06399}" type="pres">
      <dgm:prSet presAssocID="{5C462B29-5698-43F7-ACBE-7E6A1883EA0C}" presName="quad3" presStyleLbl="node1" presStyleIdx="2" presStyleCnt="4">
        <dgm:presLayoutVars>
          <dgm:chMax val="0"/>
          <dgm:chPref val="0"/>
          <dgm:bulletEnabled val="1"/>
        </dgm:presLayoutVars>
      </dgm:prSet>
      <dgm:spPr/>
      <dgm:t>
        <a:bodyPr/>
        <a:lstStyle/>
        <a:p>
          <a:pPr rtl="1"/>
          <a:endParaRPr lang="ar-IQ"/>
        </a:p>
      </dgm:t>
    </dgm:pt>
    <dgm:pt modelId="{B7C428CF-C32B-4E6B-915A-80CAED0226A5}" type="pres">
      <dgm:prSet presAssocID="{5C462B29-5698-43F7-ACBE-7E6A1883EA0C}" presName="quad4" presStyleLbl="node1" presStyleIdx="3" presStyleCnt="4">
        <dgm:presLayoutVars>
          <dgm:chMax val="0"/>
          <dgm:chPref val="0"/>
          <dgm:bulletEnabled val="1"/>
        </dgm:presLayoutVars>
      </dgm:prSet>
      <dgm:spPr/>
      <dgm:t>
        <a:bodyPr/>
        <a:lstStyle/>
        <a:p>
          <a:pPr rtl="1"/>
          <a:endParaRPr lang="ar-IQ"/>
        </a:p>
      </dgm:t>
    </dgm:pt>
  </dgm:ptLst>
  <dgm:cxnLst>
    <dgm:cxn modelId="{FA03769B-18B1-40D5-8DC1-B5501A0BA31C}" srcId="{5C462B29-5698-43F7-ACBE-7E6A1883EA0C}" destId="{D8AF6D83-A6DE-413F-9BCB-3603CC5D9EB6}" srcOrd="2" destOrd="0" parTransId="{9AC72D1D-378F-4BF7-9B9E-6E48D5CE4440}" sibTransId="{69CE927C-397A-4400-901F-66909260EC7E}"/>
    <dgm:cxn modelId="{28C80E47-53D5-41CA-A793-4122417B95EF}" srcId="{5C462B29-5698-43F7-ACBE-7E6A1883EA0C}" destId="{270D692A-C075-487D-B0F0-24BB84A3E582}" srcOrd="0" destOrd="0" parTransId="{0B1FA80C-8A2C-43D3-B460-BD05155B21C3}" sibTransId="{B86845C4-48C6-4900-9406-434500DF044B}"/>
    <dgm:cxn modelId="{3B9C5C6E-78D3-4608-9507-89B73DD64191}" srcId="{5C462B29-5698-43F7-ACBE-7E6A1883EA0C}" destId="{840EC091-6882-4C81-A58E-AAD4A2D357A6}" srcOrd="1" destOrd="0" parTransId="{C97BF746-076E-4B3C-812A-69E3C82DABB9}" sibTransId="{7D665D15-0707-46FD-9711-271CEAB13E57}"/>
    <dgm:cxn modelId="{42B582CD-2209-4D7D-ADCC-9ABA34E27E65}" type="presOf" srcId="{840EC091-6882-4C81-A58E-AAD4A2D357A6}" destId="{8C4E42DC-812C-4CE5-811E-77247B8F3D8B}" srcOrd="0" destOrd="0" presId="urn:microsoft.com/office/officeart/2005/8/layout/matrix3"/>
    <dgm:cxn modelId="{503C2C73-3E8B-4623-87DD-E09C2D745219}" type="presOf" srcId="{E2CE8E21-AB92-4D85-BF63-308402E3F55D}" destId="{B7C428CF-C32B-4E6B-915A-80CAED0226A5}" srcOrd="0" destOrd="0" presId="urn:microsoft.com/office/officeart/2005/8/layout/matrix3"/>
    <dgm:cxn modelId="{2BBC59B7-83E7-464C-882C-C671BB83EED4}" type="presOf" srcId="{D8AF6D83-A6DE-413F-9BCB-3603CC5D9EB6}" destId="{EC351BC4-773B-47CC-85BC-071826D06399}" srcOrd="0" destOrd="0" presId="urn:microsoft.com/office/officeart/2005/8/layout/matrix3"/>
    <dgm:cxn modelId="{BC964E7D-78A7-4A09-8183-8A22715645ED}" srcId="{5C462B29-5698-43F7-ACBE-7E6A1883EA0C}" destId="{E2CE8E21-AB92-4D85-BF63-308402E3F55D}" srcOrd="3" destOrd="0" parTransId="{D0FD555C-5B88-448F-9A2D-266764FDB3E8}" sibTransId="{C30958D1-0264-4CD2-9A83-88204DE11ED3}"/>
    <dgm:cxn modelId="{7DE378E0-F1F6-4CF6-AB4B-5687E97ABF27}" type="presOf" srcId="{5C462B29-5698-43F7-ACBE-7E6A1883EA0C}" destId="{4C5A7269-9BF4-4DC2-975C-19ADB27AE57C}" srcOrd="0" destOrd="0" presId="urn:microsoft.com/office/officeart/2005/8/layout/matrix3"/>
    <dgm:cxn modelId="{B992B467-6E04-44EC-9E85-B084E1F5BAEC}" type="presOf" srcId="{270D692A-C075-487D-B0F0-24BB84A3E582}" destId="{B3E830ED-E691-41CB-9B91-A0F38D80C2ED}" srcOrd="0" destOrd="0" presId="urn:microsoft.com/office/officeart/2005/8/layout/matrix3"/>
    <dgm:cxn modelId="{3D3CC5CE-1B30-4EA2-94D9-AC776BFBAFBC}" type="presParOf" srcId="{4C5A7269-9BF4-4DC2-975C-19ADB27AE57C}" destId="{EF8DFB17-1BB7-41CC-96BF-3FB40ABFA34A}" srcOrd="0" destOrd="0" presId="urn:microsoft.com/office/officeart/2005/8/layout/matrix3"/>
    <dgm:cxn modelId="{0693D791-9E82-4186-8079-BB9956DC57D2}" type="presParOf" srcId="{4C5A7269-9BF4-4DC2-975C-19ADB27AE57C}" destId="{B3E830ED-E691-41CB-9B91-A0F38D80C2ED}" srcOrd="1" destOrd="0" presId="urn:microsoft.com/office/officeart/2005/8/layout/matrix3"/>
    <dgm:cxn modelId="{8D6A4319-EE53-466A-AAAD-29B3FEFD7359}" type="presParOf" srcId="{4C5A7269-9BF4-4DC2-975C-19ADB27AE57C}" destId="{8C4E42DC-812C-4CE5-811E-77247B8F3D8B}" srcOrd="2" destOrd="0" presId="urn:microsoft.com/office/officeart/2005/8/layout/matrix3"/>
    <dgm:cxn modelId="{C0669B10-0950-46B5-BAE4-0AEF661CCE3D}" type="presParOf" srcId="{4C5A7269-9BF4-4DC2-975C-19ADB27AE57C}" destId="{EC351BC4-773B-47CC-85BC-071826D06399}" srcOrd="3" destOrd="0" presId="urn:microsoft.com/office/officeart/2005/8/layout/matrix3"/>
    <dgm:cxn modelId="{C7D87A24-2F1F-4466-A954-3DB98D992E27}" type="presParOf" srcId="{4C5A7269-9BF4-4DC2-975C-19ADB27AE57C}" destId="{B7C428CF-C32B-4E6B-915A-80CAED0226A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F1E3-869A-427C-98F5-96681C2189AA}">
      <dsp:nvSpPr>
        <dsp:cNvPr id="0" name=""/>
        <dsp:cNvSpPr/>
      </dsp:nvSpPr>
      <dsp:spPr>
        <a:xfrm>
          <a:off x="2369149" y="437083"/>
          <a:ext cx="6144768" cy="6144768"/>
        </a:xfrm>
        <a:prstGeom prst="pie">
          <a:avLst>
            <a:gd name="adj1" fmla="val 16200000"/>
            <a:gd name="adj2" fmla="val 2052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0070C0"/>
              </a:solidFill>
            </a:rPr>
            <a:t>- التهاب في المخ وتحطيم وتآكل ملايين الخلايا العصبية التي تكوّن المخ مما يؤدي إلى فقدان الذاكرة </a:t>
          </a:r>
          <a:r>
            <a:rPr lang="ar-SA" sz="2000" kern="1200" dirty="0" err="1" smtClean="0">
              <a:solidFill>
                <a:srgbClr val="0070C0"/>
              </a:solidFill>
            </a:rPr>
            <a:t>والهلاوس</a:t>
          </a:r>
          <a:r>
            <a:rPr lang="ar-SA" sz="2000" kern="1200" dirty="0" smtClean="0">
              <a:solidFill>
                <a:srgbClr val="0070C0"/>
              </a:solidFill>
            </a:rPr>
            <a:t> السمعية والبصرية والفكري</a:t>
          </a:r>
          <a:endParaRPr lang="ar-IQ" sz="2000" kern="1200" dirty="0">
            <a:solidFill>
              <a:srgbClr val="0070C0"/>
            </a:solidFill>
          </a:endParaRPr>
        </a:p>
      </dsp:txBody>
      <dsp:txXfrm>
        <a:off x="5519074" y="1355140"/>
        <a:ext cx="2084832" cy="1426464"/>
      </dsp:txXfrm>
    </dsp:sp>
    <dsp:sp modelId="{2E2A269B-72E7-461C-A3C3-ABF25721DE70}">
      <dsp:nvSpPr>
        <dsp:cNvPr id="0" name=""/>
        <dsp:cNvSpPr/>
      </dsp:nvSpPr>
      <dsp:spPr>
        <a:xfrm>
          <a:off x="2154082" y="733348"/>
          <a:ext cx="6144768" cy="6144768"/>
        </a:xfrm>
        <a:prstGeom prst="pie">
          <a:avLst>
            <a:gd name="adj1" fmla="val 20520000"/>
            <a:gd name="adj2" fmla="val 3240000"/>
          </a:avLst>
        </a:prstGeom>
        <a:gradFill rotWithShape="0">
          <a:gsLst>
            <a:gs pos="0">
              <a:schemeClr val="accent2">
                <a:hueOff val="449989"/>
                <a:satOff val="12146"/>
                <a:lumOff val="1275"/>
                <a:alphaOff val="0"/>
                <a:tint val="50000"/>
                <a:satMod val="300000"/>
              </a:schemeClr>
            </a:gs>
            <a:gs pos="35000">
              <a:schemeClr val="accent2">
                <a:hueOff val="449989"/>
                <a:satOff val="12146"/>
                <a:lumOff val="1275"/>
                <a:alphaOff val="0"/>
                <a:tint val="37000"/>
                <a:satMod val="300000"/>
              </a:schemeClr>
            </a:gs>
            <a:gs pos="100000">
              <a:schemeClr val="accent2">
                <a:hueOff val="449989"/>
                <a:satOff val="12146"/>
                <a:lumOff val="1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FF0000"/>
              </a:solidFill>
            </a:rPr>
            <a:t>اضطراب في الجهاز الهضمي </a:t>
          </a:r>
          <a:endParaRPr lang="ar-IQ" sz="2400" kern="1200" dirty="0">
            <a:solidFill>
              <a:srgbClr val="FF0000"/>
            </a:solidFill>
          </a:endParaRPr>
        </a:p>
      </dsp:txBody>
      <dsp:txXfrm>
        <a:off x="6170127" y="3513124"/>
        <a:ext cx="1828800" cy="1543507"/>
      </dsp:txXfrm>
    </dsp:sp>
    <dsp:sp modelId="{526B9ABF-2896-44C1-B720-7E2796634DE9}">
      <dsp:nvSpPr>
        <dsp:cNvPr id="0" name=""/>
        <dsp:cNvSpPr/>
      </dsp:nvSpPr>
      <dsp:spPr>
        <a:xfrm>
          <a:off x="2154082" y="733348"/>
          <a:ext cx="6144768" cy="6144768"/>
        </a:xfrm>
        <a:prstGeom prst="pie">
          <a:avLst>
            <a:gd name="adj1" fmla="val 3240000"/>
            <a:gd name="adj2" fmla="val 7560000"/>
          </a:avLst>
        </a:prstGeom>
        <a:gradFill rotWithShape="0">
          <a:gsLst>
            <a:gs pos="0">
              <a:schemeClr val="accent2">
                <a:hueOff val="899978"/>
                <a:satOff val="24292"/>
                <a:lumOff val="2550"/>
                <a:alphaOff val="0"/>
                <a:tint val="50000"/>
                <a:satMod val="300000"/>
              </a:schemeClr>
            </a:gs>
            <a:gs pos="35000">
              <a:schemeClr val="accent2">
                <a:hueOff val="899978"/>
                <a:satOff val="24292"/>
                <a:lumOff val="2550"/>
                <a:alphaOff val="0"/>
                <a:tint val="37000"/>
                <a:satMod val="300000"/>
              </a:schemeClr>
            </a:gs>
            <a:gs pos="100000">
              <a:schemeClr val="accent2">
                <a:hueOff val="899978"/>
                <a:satOff val="24292"/>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002060"/>
              </a:solidFill>
            </a:rPr>
            <a:t>التهاب وتضخم في الكبد</a:t>
          </a:r>
          <a:r>
            <a:rPr lang="en-US" sz="2400" kern="1200" dirty="0" smtClean="0">
              <a:solidFill>
                <a:srgbClr val="002060"/>
              </a:solidFill>
            </a:rPr>
            <a:t> </a:t>
          </a:r>
          <a:r>
            <a:rPr lang="ar-SA" sz="2400" kern="1200" dirty="0" smtClean="0">
              <a:solidFill>
                <a:srgbClr val="002060"/>
              </a:solidFill>
            </a:rPr>
            <a:t>وتليفه </a:t>
          </a:r>
          <a:endParaRPr lang="ar-IQ" sz="2400" kern="1200" dirty="0">
            <a:solidFill>
              <a:srgbClr val="002060"/>
            </a:solidFill>
          </a:endParaRPr>
        </a:p>
      </dsp:txBody>
      <dsp:txXfrm>
        <a:off x="4129186" y="5341924"/>
        <a:ext cx="2194560" cy="1316736"/>
      </dsp:txXfrm>
    </dsp:sp>
    <dsp:sp modelId="{79BFFD95-B6EA-4FEC-AEE3-B2641D5AE267}">
      <dsp:nvSpPr>
        <dsp:cNvPr id="0" name=""/>
        <dsp:cNvSpPr/>
      </dsp:nvSpPr>
      <dsp:spPr>
        <a:xfrm>
          <a:off x="2154082" y="733348"/>
          <a:ext cx="6144768" cy="6144768"/>
        </a:xfrm>
        <a:prstGeom prst="pie">
          <a:avLst>
            <a:gd name="adj1" fmla="val 7560000"/>
            <a:gd name="adj2" fmla="val 11880000"/>
          </a:avLst>
        </a:prstGeom>
        <a:gradFill rotWithShape="0">
          <a:gsLst>
            <a:gs pos="0">
              <a:schemeClr val="accent2">
                <a:hueOff val="1349966"/>
                <a:satOff val="36438"/>
                <a:lumOff val="3824"/>
                <a:alphaOff val="0"/>
                <a:tint val="50000"/>
                <a:satMod val="300000"/>
              </a:schemeClr>
            </a:gs>
            <a:gs pos="35000">
              <a:schemeClr val="accent2">
                <a:hueOff val="1349966"/>
                <a:satOff val="36438"/>
                <a:lumOff val="3824"/>
                <a:alphaOff val="0"/>
                <a:tint val="37000"/>
                <a:satMod val="300000"/>
              </a:schemeClr>
            </a:gs>
            <a:gs pos="100000">
              <a:schemeClr val="accent2">
                <a:hueOff val="1349966"/>
                <a:satOff val="36438"/>
                <a:lumOff val="3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0070C0"/>
              </a:solidFill>
            </a:rPr>
            <a:t>اضطرابات في القلب ، والذبحة الصدرية ، وارتفاع في ضغط الدم ، وانفجار الشرايين </a:t>
          </a:r>
          <a:endParaRPr lang="ar-IQ" sz="2400" kern="1200" dirty="0">
            <a:solidFill>
              <a:srgbClr val="0070C0"/>
            </a:solidFill>
          </a:endParaRPr>
        </a:p>
      </dsp:txBody>
      <dsp:txXfrm>
        <a:off x="2446690" y="3513124"/>
        <a:ext cx="1828800" cy="1543507"/>
      </dsp:txXfrm>
    </dsp:sp>
    <dsp:sp modelId="{32F282DB-D7C5-4B49-880C-5A23EE662CCE}">
      <dsp:nvSpPr>
        <dsp:cNvPr id="0" name=""/>
        <dsp:cNvSpPr/>
      </dsp:nvSpPr>
      <dsp:spPr>
        <a:xfrm>
          <a:off x="2154082" y="733348"/>
          <a:ext cx="6144768" cy="6144768"/>
        </a:xfrm>
        <a:prstGeom prst="pie">
          <a:avLst>
            <a:gd name="adj1" fmla="val 11880000"/>
            <a:gd name="adj2" fmla="val 16200000"/>
          </a:avLst>
        </a:prstGeom>
        <a:gradFill rotWithShape="0">
          <a:gsLst>
            <a:gs pos="0">
              <a:schemeClr val="accent2">
                <a:hueOff val="1799955"/>
                <a:satOff val="48584"/>
                <a:lumOff val="5099"/>
                <a:alphaOff val="0"/>
                <a:tint val="50000"/>
                <a:satMod val="300000"/>
              </a:schemeClr>
            </a:gs>
            <a:gs pos="35000">
              <a:schemeClr val="accent2">
                <a:hueOff val="1799955"/>
                <a:satOff val="48584"/>
                <a:lumOff val="5099"/>
                <a:alphaOff val="0"/>
                <a:tint val="37000"/>
                <a:satMod val="300000"/>
              </a:schemeClr>
            </a:gs>
            <a:gs pos="100000">
              <a:schemeClr val="accent2">
                <a:hueOff val="1799955"/>
                <a:satOff val="48584"/>
                <a:lumOff val="50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FF0000"/>
              </a:solidFill>
            </a:rPr>
            <a:t>فقر الدم الشديد </a:t>
          </a:r>
          <a:r>
            <a:rPr lang="ar-IQ" sz="2400" kern="1200" dirty="0" smtClean="0">
              <a:solidFill>
                <a:srgbClr val="FF0000"/>
              </a:solidFill>
            </a:rPr>
            <a:t>و </a:t>
          </a:r>
          <a:r>
            <a:rPr lang="ar-SA" sz="2400" kern="1200" dirty="0" smtClean="0">
              <a:solidFill>
                <a:srgbClr val="FF0000"/>
              </a:solidFill>
            </a:rPr>
            <a:t>تكسر كرات الدم الحمراء ، وتسمم نخاع العظام الذي ي</a:t>
          </a:r>
          <a:r>
            <a:rPr lang="ar-JO" sz="2400" kern="1200" dirty="0" smtClean="0">
              <a:solidFill>
                <a:srgbClr val="FF0000"/>
              </a:solidFill>
            </a:rPr>
            <a:t>صن</a:t>
          </a:r>
          <a:r>
            <a:rPr lang="ar-SA" sz="2400" kern="1200" dirty="0" smtClean="0">
              <a:solidFill>
                <a:srgbClr val="FF0000"/>
              </a:solidFill>
            </a:rPr>
            <a:t>ع كر</a:t>
          </a:r>
          <a:r>
            <a:rPr lang="ar-JO" sz="2400" kern="1200" dirty="0" smtClean="0">
              <a:solidFill>
                <a:srgbClr val="FF0000"/>
              </a:solidFill>
            </a:rPr>
            <a:t>ي</a:t>
          </a:r>
          <a:r>
            <a:rPr lang="ar-SA" sz="2400" kern="1200" dirty="0" smtClean="0">
              <a:solidFill>
                <a:srgbClr val="FF0000"/>
              </a:solidFill>
            </a:rPr>
            <a:t>ات الدم الحمراء. </a:t>
          </a:r>
          <a:br>
            <a:rPr lang="ar-SA" sz="2400" kern="1200" dirty="0" smtClean="0">
              <a:solidFill>
                <a:srgbClr val="FF0000"/>
              </a:solidFill>
            </a:rPr>
          </a:br>
          <a:endParaRPr lang="ar-IQ" sz="2400" kern="1200" dirty="0">
            <a:solidFill>
              <a:srgbClr val="FF0000"/>
            </a:solidFill>
          </a:endParaRPr>
        </a:p>
      </dsp:txBody>
      <dsp:txXfrm>
        <a:off x="3050194" y="1669694"/>
        <a:ext cx="2084832" cy="142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4EB32-4F7F-4351-A9A1-96A568FCC373}">
      <dsp:nvSpPr>
        <dsp:cNvPr id="0" name=""/>
        <dsp:cNvSpPr/>
      </dsp:nvSpPr>
      <dsp:spPr>
        <a:xfrm>
          <a:off x="6240790" y="0"/>
          <a:ext cx="1943089" cy="19507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r" defTabSz="1244600" rtl="1">
            <a:lnSpc>
              <a:spcPct val="90000"/>
            </a:lnSpc>
            <a:spcBef>
              <a:spcPct val="0"/>
            </a:spcBef>
            <a:spcAft>
              <a:spcPct val="15000"/>
            </a:spcAft>
            <a:buChar char="••"/>
          </a:pPr>
          <a:r>
            <a:rPr lang="ar-IQ" sz="2800" kern="1200" dirty="0" err="1" smtClean="0">
              <a:solidFill>
                <a:srgbClr val="FF0000"/>
              </a:solidFill>
            </a:rPr>
            <a:t>التاثير</a:t>
          </a:r>
          <a:r>
            <a:rPr lang="ar-IQ" sz="2800" kern="1200" dirty="0" smtClean="0">
              <a:solidFill>
                <a:srgbClr val="FF0000"/>
              </a:solidFill>
            </a:rPr>
            <a:t> النفسي </a:t>
          </a:r>
          <a:endParaRPr lang="ar-IQ" sz="2800" kern="1200" dirty="0">
            <a:solidFill>
              <a:srgbClr val="FF0000"/>
            </a:solidFill>
          </a:endParaRPr>
        </a:p>
      </dsp:txBody>
      <dsp:txXfrm>
        <a:off x="6280628" y="527522"/>
        <a:ext cx="1280486" cy="1383377"/>
      </dsp:txXfrm>
    </dsp:sp>
    <dsp:sp modelId="{3D8B4645-2E40-43CB-AF6A-F7743662C411}">
      <dsp:nvSpPr>
        <dsp:cNvPr id="0" name=""/>
        <dsp:cNvSpPr/>
      </dsp:nvSpPr>
      <dsp:spPr>
        <a:xfrm>
          <a:off x="1391414" y="347474"/>
          <a:ext cx="2639565" cy="2639565"/>
        </a:xfrm>
        <a:prstGeom prst="pieWedg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kern="1200" dirty="0" smtClean="0">
              <a:solidFill>
                <a:srgbClr val="FF0000"/>
              </a:solidFill>
            </a:rPr>
            <a:t>العصبية الزائدة والتوتر الانفعالي الدائم</a:t>
          </a:r>
          <a:r>
            <a:rPr lang="en-US" sz="2200" kern="1200" dirty="0" smtClean="0">
              <a:solidFill>
                <a:srgbClr val="FF0000"/>
              </a:solidFill>
            </a:rPr>
            <a:t> , </a:t>
          </a:r>
          <a:r>
            <a:rPr lang="ar-SA" sz="2200" kern="1200" dirty="0" smtClean="0">
              <a:solidFill>
                <a:srgbClr val="FF0000"/>
              </a:solidFill>
            </a:rPr>
            <a:t>القلق النفسي وزيادة الانفعال و الخوف و الاضطراب</a:t>
          </a:r>
          <a:endParaRPr lang="ar-IQ" sz="2200" kern="1200" dirty="0">
            <a:solidFill>
              <a:srgbClr val="FF0000"/>
            </a:solidFill>
          </a:endParaRPr>
        </a:p>
      </dsp:txBody>
      <dsp:txXfrm>
        <a:off x="2164525" y="1120585"/>
        <a:ext cx="1866454" cy="1866454"/>
      </dsp:txXfrm>
    </dsp:sp>
    <dsp:sp modelId="{48C804B2-F785-4B94-B303-9D823B524FBA}">
      <dsp:nvSpPr>
        <dsp:cNvPr id="0" name=""/>
        <dsp:cNvSpPr/>
      </dsp:nvSpPr>
      <dsp:spPr>
        <a:xfrm rot="5400000">
          <a:off x="4152899" y="347474"/>
          <a:ext cx="2639565" cy="2639565"/>
        </a:xfrm>
        <a:prstGeom prst="pieWedge">
          <a:avLst/>
        </a:prstGeom>
        <a:solidFill>
          <a:schemeClr val="accent3">
            <a:hueOff val="45"/>
            <a:satOff val="-16754"/>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FF0000"/>
              </a:solidFill>
            </a:rPr>
            <a:t>السلوك العدواني </a:t>
          </a:r>
          <a:endParaRPr lang="ar-IQ" sz="2400" kern="1200" dirty="0" smtClean="0">
            <a:solidFill>
              <a:srgbClr val="FF0000"/>
            </a:solidFill>
          </a:endParaRPr>
        </a:p>
        <a:p>
          <a:pPr lvl="0" algn="ctr" defTabSz="1066800" rtl="1">
            <a:lnSpc>
              <a:spcPct val="90000"/>
            </a:lnSpc>
            <a:spcBef>
              <a:spcPct val="0"/>
            </a:spcBef>
            <a:spcAft>
              <a:spcPct val="35000"/>
            </a:spcAft>
          </a:pPr>
          <a:r>
            <a:rPr lang="ar-SA" sz="2400" kern="1200" dirty="0" smtClean="0">
              <a:solidFill>
                <a:schemeClr val="tx2">
                  <a:lumMod val="75000"/>
                </a:schemeClr>
              </a:solidFill>
            </a:rPr>
            <a:t>عدم مراعاة مشاعر الأخرين</a:t>
          </a:r>
          <a:endParaRPr lang="ar-IQ" sz="2400" kern="1200" dirty="0">
            <a:solidFill>
              <a:schemeClr val="tx2">
                <a:lumMod val="75000"/>
              </a:schemeClr>
            </a:solidFill>
          </a:endParaRPr>
        </a:p>
      </dsp:txBody>
      <dsp:txXfrm rot="-5400000">
        <a:off x="4152899" y="1120585"/>
        <a:ext cx="1866454" cy="1866454"/>
      </dsp:txXfrm>
    </dsp:sp>
    <dsp:sp modelId="{2DF629E1-58EB-4502-90F3-4CE743EA0F00}">
      <dsp:nvSpPr>
        <dsp:cNvPr id="0" name=""/>
        <dsp:cNvSpPr/>
      </dsp:nvSpPr>
      <dsp:spPr>
        <a:xfrm rot="10800000">
          <a:off x="4152899" y="3108959"/>
          <a:ext cx="2639565" cy="2639565"/>
        </a:xfrm>
        <a:prstGeom prst="pieWedge">
          <a:avLst/>
        </a:prstGeom>
        <a:solidFill>
          <a:schemeClr val="accent3">
            <a:hueOff val="91"/>
            <a:satOff val="-33508"/>
            <a:lumOff val="-784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IQ" sz="2400" kern="1200" dirty="0" smtClean="0">
              <a:solidFill>
                <a:srgbClr val="FF0000"/>
              </a:solidFill>
            </a:rPr>
            <a:t>اهمال كل </a:t>
          </a:r>
          <a:r>
            <a:rPr lang="ar-IQ" sz="2400" kern="1200" dirty="0" err="1" smtClean="0">
              <a:solidFill>
                <a:srgbClr val="FF0000"/>
              </a:solidFill>
            </a:rPr>
            <a:t>شئ</a:t>
          </a:r>
          <a:r>
            <a:rPr lang="ar-IQ" sz="2400" kern="1200" dirty="0" smtClean="0">
              <a:solidFill>
                <a:srgbClr val="FF0000"/>
              </a:solidFill>
            </a:rPr>
            <a:t> و البحث عن المخدر فقط </a:t>
          </a:r>
          <a:endParaRPr lang="ar-IQ" sz="2400" kern="1200" dirty="0">
            <a:solidFill>
              <a:srgbClr val="FF0000"/>
            </a:solidFill>
          </a:endParaRPr>
        </a:p>
      </dsp:txBody>
      <dsp:txXfrm rot="10800000">
        <a:off x="4152899" y="3108959"/>
        <a:ext cx="1866454" cy="1866454"/>
      </dsp:txXfrm>
    </dsp:sp>
    <dsp:sp modelId="{E7CEEB7A-11D0-49B6-9707-7395D62A8942}">
      <dsp:nvSpPr>
        <dsp:cNvPr id="0" name=""/>
        <dsp:cNvSpPr/>
      </dsp:nvSpPr>
      <dsp:spPr>
        <a:xfrm rot="16200000">
          <a:off x="1391414" y="3108959"/>
          <a:ext cx="2639565" cy="2639565"/>
        </a:xfrm>
        <a:prstGeom prst="pieWedge">
          <a:avLst/>
        </a:prstGeom>
        <a:solidFill>
          <a:schemeClr val="accent3">
            <a:hueOff val="136"/>
            <a:satOff val="-50262"/>
            <a:lumOff val="-1176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kern="1200" dirty="0" smtClean="0">
              <a:solidFill>
                <a:schemeClr val="tx2">
                  <a:lumMod val="75000"/>
                </a:schemeClr>
              </a:solidFill>
            </a:rPr>
            <a:t>الانطواء والعزلة – الاكتئاب</a:t>
          </a:r>
          <a:r>
            <a:rPr lang="ar-IQ" sz="2400" kern="1200" dirty="0" smtClean="0">
              <a:solidFill>
                <a:schemeClr val="tx2">
                  <a:lumMod val="75000"/>
                </a:schemeClr>
              </a:solidFill>
            </a:rPr>
            <a:t> </a:t>
          </a:r>
          <a:r>
            <a:rPr lang="ar-SA" sz="2400" kern="1200" dirty="0" smtClean="0">
              <a:solidFill>
                <a:schemeClr val="tx2">
                  <a:lumMod val="75000"/>
                </a:schemeClr>
              </a:solidFill>
            </a:rPr>
            <a:t>الشعور الزائف بالاضطهاد </a:t>
          </a:r>
          <a:endParaRPr lang="ar-IQ" sz="2400" kern="1200" dirty="0">
            <a:solidFill>
              <a:schemeClr val="tx2">
                <a:lumMod val="75000"/>
              </a:schemeClr>
            </a:solidFill>
          </a:endParaRPr>
        </a:p>
      </dsp:txBody>
      <dsp:txXfrm rot="5400000">
        <a:off x="2164525" y="3108959"/>
        <a:ext cx="1866454" cy="1866454"/>
      </dsp:txXfrm>
    </dsp:sp>
    <dsp:sp modelId="{2684FE3A-8971-4A8C-9A77-8CA7D44C47D0}">
      <dsp:nvSpPr>
        <dsp:cNvPr id="0" name=""/>
        <dsp:cNvSpPr/>
      </dsp:nvSpPr>
      <dsp:spPr>
        <a:xfrm>
          <a:off x="3636264" y="2499360"/>
          <a:ext cx="911351" cy="792479"/>
        </a:xfrm>
        <a:prstGeom prst="circularArrow">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65D7BE8-1BEC-46E2-BE6D-0119E5D1A855}">
      <dsp:nvSpPr>
        <dsp:cNvPr id="0" name=""/>
        <dsp:cNvSpPr/>
      </dsp:nvSpPr>
      <dsp:spPr>
        <a:xfrm rot="10800000">
          <a:off x="3636264" y="2804160"/>
          <a:ext cx="911351" cy="792479"/>
        </a:xfrm>
        <a:prstGeom prst="circularArrow">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71FE-BA18-4BF9-87CA-FC026EBE953E}">
      <dsp:nvSpPr>
        <dsp:cNvPr id="0" name=""/>
        <dsp:cNvSpPr/>
      </dsp:nvSpPr>
      <dsp:spPr>
        <a:xfrm>
          <a:off x="1393515" y="2882311"/>
          <a:ext cx="1620111" cy="1390652"/>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rtl="1">
            <a:lnSpc>
              <a:spcPct val="90000"/>
            </a:lnSpc>
            <a:spcBef>
              <a:spcPct val="0"/>
            </a:spcBef>
            <a:spcAft>
              <a:spcPct val="35000"/>
            </a:spcAft>
          </a:pPr>
          <a:r>
            <a:rPr lang="ar-IQ" sz="1600" b="0" kern="1200" dirty="0" smtClean="0">
              <a:solidFill>
                <a:srgbClr val="FF0000"/>
              </a:solidFill>
            </a:rPr>
            <a:t>ال</a:t>
          </a:r>
          <a:r>
            <a:rPr lang="ar-SA" sz="1600" b="0" kern="1200" dirty="0" smtClean="0">
              <a:solidFill>
                <a:srgbClr val="FF0000"/>
              </a:solidFill>
            </a:rPr>
            <a:t>هلوسـة الحسية والسمعية و البصرية كرؤية الأشباح الوهمية </a:t>
          </a:r>
          <a:endParaRPr lang="ar-IQ" sz="1600" b="0" kern="1200" dirty="0">
            <a:solidFill>
              <a:srgbClr val="FF0000"/>
            </a:solidFill>
          </a:endParaRPr>
        </a:p>
      </dsp:txBody>
      <dsp:txXfrm>
        <a:off x="1644412" y="3097673"/>
        <a:ext cx="1118317" cy="959928"/>
      </dsp:txXfrm>
    </dsp:sp>
    <dsp:sp modelId="{9D2AF020-66DC-40DB-A7DC-7BA8E9EA96CD}">
      <dsp:nvSpPr>
        <dsp:cNvPr id="0" name=""/>
        <dsp:cNvSpPr/>
      </dsp:nvSpPr>
      <dsp:spPr>
        <a:xfrm>
          <a:off x="1432445" y="3504292"/>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4A6344-7C3B-4B51-8D03-3906F65A3AC3}">
      <dsp:nvSpPr>
        <dsp:cNvPr id="0" name=""/>
        <dsp:cNvSpPr/>
      </dsp:nvSpPr>
      <dsp:spPr>
        <a:xfrm>
          <a:off x="0" y="2113640"/>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A5BF5F-20F1-45BC-9E75-1EC0E9FDA5F0}">
      <dsp:nvSpPr>
        <dsp:cNvPr id="0" name=""/>
        <dsp:cNvSpPr/>
      </dsp:nvSpPr>
      <dsp:spPr>
        <a:xfrm>
          <a:off x="1109022" y="3319748"/>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05880"/>
              <a:satOff val="2858"/>
              <a:lumOff val="300"/>
              <a:alphaOff val="0"/>
            </a:schemeClr>
          </a:solidFill>
          <a:prstDash val="solid"/>
        </a:ln>
        <a:effectLst/>
      </dsp:spPr>
      <dsp:style>
        <a:lnRef idx="1">
          <a:scrgbClr r="0" g="0" b="0"/>
        </a:lnRef>
        <a:fillRef idx="1">
          <a:scrgbClr r="0" g="0" b="0"/>
        </a:fillRef>
        <a:effectRef idx="0">
          <a:scrgbClr r="0" g="0" b="0"/>
        </a:effectRef>
        <a:fontRef idx="minor"/>
      </dsp:style>
    </dsp:sp>
    <dsp:sp modelId="{4B851FA2-1367-4A44-9E2A-B774A0C35652}">
      <dsp:nvSpPr>
        <dsp:cNvPr id="0" name=""/>
        <dsp:cNvSpPr/>
      </dsp:nvSpPr>
      <dsp:spPr>
        <a:xfrm>
          <a:off x="2788028" y="2109434"/>
          <a:ext cx="1620111" cy="1390652"/>
        </a:xfrm>
        <a:prstGeom prst="hexagon">
          <a:avLst>
            <a:gd name="adj" fmla="val 25000"/>
            <a:gd name="vf" fmla="val 115470"/>
          </a:avLst>
        </a:prstGeom>
        <a:gradFill rotWithShape="0">
          <a:gsLst>
            <a:gs pos="0">
              <a:schemeClr val="accent2">
                <a:hueOff val="224994"/>
                <a:satOff val="6073"/>
                <a:lumOff val="637"/>
                <a:alphaOff val="0"/>
                <a:tint val="50000"/>
                <a:satMod val="300000"/>
              </a:schemeClr>
            </a:gs>
            <a:gs pos="35000">
              <a:schemeClr val="accent2">
                <a:hueOff val="224994"/>
                <a:satOff val="6073"/>
                <a:lumOff val="637"/>
                <a:alphaOff val="0"/>
                <a:tint val="37000"/>
                <a:satMod val="300000"/>
              </a:schemeClr>
            </a:gs>
            <a:gs pos="100000">
              <a:schemeClr val="accent2">
                <a:hueOff val="224994"/>
                <a:satOff val="6073"/>
                <a:lumOff val="637"/>
                <a:alphaOff val="0"/>
                <a:tint val="15000"/>
                <a:satMod val="350000"/>
              </a:schemeClr>
            </a:gs>
          </a:gsLst>
          <a:lin ang="16200000" scaled="1"/>
        </a:gradFill>
        <a:ln w="9525" cap="flat" cmpd="sng" algn="ctr">
          <a:solidFill>
            <a:schemeClr val="accent2">
              <a:hueOff val="224994"/>
              <a:satOff val="6073"/>
              <a:lumOff val="6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SA" sz="1800" kern="1200" dirty="0" smtClean="0"/>
            <a:t>الاضطرابات العقلية كالجنون </a:t>
          </a:r>
          <a:br>
            <a:rPr lang="ar-SA" sz="1800" kern="1200" dirty="0" smtClean="0"/>
          </a:br>
          <a:endParaRPr lang="ar-IQ" sz="1800" kern="1200" dirty="0"/>
        </a:p>
      </dsp:txBody>
      <dsp:txXfrm>
        <a:off x="3038925" y="2324796"/>
        <a:ext cx="1118317" cy="959928"/>
      </dsp:txXfrm>
    </dsp:sp>
    <dsp:sp modelId="{342F7278-45DD-497D-A5FA-97743AF28F6E}">
      <dsp:nvSpPr>
        <dsp:cNvPr id="0" name=""/>
        <dsp:cNvSpPr/>
      </dsp:nvSpPr>
      <dsp:spPr>
        <a:xfrm>
          <a:off x="3903040" y="3312388"/>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11759"/>
              <a:satOff val="5716"/>
              <a:lumOff val="600"/>
              <a:alphaOff val="0"/>
            </a:schemeClr>
          </a:solidFill>
          <a:prstDash val="solid"/>
        </a:ln>
        <a:effectLst/>
      </dsp:spPr>
      <dsp:style>
        <a:lnRef idx="1">
          <a:scrgbClr r="0" g="0" b="0"/>
        </a:lnRef>
        <a:fillRef idx="1">
          <a:scrgbClr r="0" g="0" b="0"/>
        </a:fillRef>
        <a:effectRef idx="0">
          <a:scrgbClr r="0" g="0" b="0"/>
        </a:effectRef>
        <a:fontRef idx="minor"/>
      </dsp:style>
    </dsp:sp>
    <dsp:sp modelId="{CB539BF4-4135-456C-A2EF-6990B2D4B508}">
      <dsp:nvSpPr>
        <dsp:cNvPr id="0" name=""/>
        <dsp:cNvSpPr/>
      </dsp:nvSpPr>
      <dsp:spPr>
        <a:xfrm>
          <a:off x="4181543" y="2879682"/>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224994"/>
              <a:satOff val="6073"/>
              <a:lumOff val="637"/>
              <a:alphaOff val="0"/>
            </a:schemeClr>
          </a:solidFill>
          <a:prstDash val="solid"/>
        </a:ln>
        <a:effectLst/>
      </dsp:spPr>
      <dsp:style>
        <a:lnRef idx="1">
          <a:scrgbClr r="0" g="0" b="0"/>
        </a:lnRef>
        <a:fillRef idx="1">
          <a:scrgbClr r="0" g="0" b="0"/>
        </a:fillRef>
        <a:effectRef idx="0">
          <a:scrgbClr r="0" g="0" b="0"/>
        </a:effectRef>
        <a:fontRef idx="minor"/>
      </dsp:style>
    </dsp:sp>
    <dsp:sp modelId="{0B7974E4-FA0E-4F46-88CD-E5539E86A401}">
      <dsp:nvSpPr>
        <dsp:cNvPr id="0" name=""/>
        <dsp:cNvSpPr/>
      </dsp:nvSpPr>
      <dsp:spPr>
        <a:xfrm>
          <a:off x="4220474" y="3498509"/>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17639"/>
              <a:satOff val="8574"/>
              <a:lumOff val="900"/>
              <a:alphaOff val="0"/>
            </a:schemeClr>
          </a:solidFill>
          <a:prstDash val="solid"/>
        </a:ln>
        <a:effectLst/>
      </dsp:spPr>
      <dsp:style>
        <a:lnRef idx="1">
          <a:scrgbClr r="0" g="0" b="0"/>
        </a:lnRef>
        <a:fillRef idx="1">
          <a:scrgbClr r="0" g="0" b="0"/>
        </a:fillRef>
        <a:effectRef idx="0">
          <a:scrgbClr r="0" g="0" b="0"/>
        </a:effectRef>
        <a:fontRef idx="minor"/>
      </dsp:style>
    </dsp:sp>
    <dsp:sp modelId="{4B4F3B75-BF81-44DF-AB41-B4799BAD01DD}">
      <dsp:nvSpPr>
        <dsp:cNvPr id="0" name=""/>
        <dsp:cNvSpPr/>
      </dsp:nvSpPr>
      <dsp:spPr>
        <a:xfrm>
          <a:off x="1393515" y="1344970"/>
          <a:ext cx="1620111" cy="1390652"/>
        </a:xfrm>
        <a:prstGeom prst="hexagon">
          <a:avLst>
            <a:gd name="adj" fmla="val 25000"/>
            <a:gd name="vf" fmla="val 115470"/>
          </a:avLst>
        </a:prstGeom>
        <a:gradFill rotWithShape="0">
          <a:gsLst>
            <a:gs pos="0">
              <a:schemeClr val="accent2">
                <a:hueOff val="449989"/>
                <a:satOff val="12146"/>
                <a:lumOff val="1275"/>
                <a:alphaOff val="0"/>
                <a:tint val="50000"/>
                <a:satMod val="300000"/>
              </a:schemeClr>
            </a:gs>
            <a:gs pos="35000">
              <a:schemeClr val="accent2">
                <a:hueOff val="449989"/>
                <a:satOff val="12146"/>
                <a:lumOff val="1275"/>
                <a:alphaOff val="0"/>
                <a:tint val="37000"/>
                <a:satMod val="300000"/>
              </a:schemeClr>
            </a:gs>
            <a:gs pos="100000">
              <a:schemeClr val="accent2">
                <a:hueOff val="449989"/>
                <a:satOff val="12146"/>
                <a:lumOff val="1275"/>
                <a:alphaOff val="0"/>
                <a:tint val="15000"/>
                <a:satMod val="350000"/>
              </a:schemeClr>
            </a:gs>
          </a:gsLst>
          <a:lin ang="16200000" scaled="1"/>
        </a:gradFill>
        <a:ln w="9525" cap="flat" cmpd="sng" algn="ctr">
          <a:solidFill>
            <a:schemeClr val="accent2">
              <a:hueOff val="449989"/>
              <a:satOff val="12146"/>
              <a:lumOff val="127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SA" sz="1800" kern="1200" dirty="0" smtClean="0"/>
            <a:t>اختلال أحجام وأشكال المرئيات والمسافات</a:t>
          </a:r>
          <a:endParaRPr lang="ar-IQ" sz="1800" kern="1200" dirty="0"/>
        </a:p>
      </dsp:txBody>
      <dsp:txXfrm>
        <a:off x="1644412" y="1560332"/>
        <a:ext cx="1118317" cy="959928"/>
      </dsp:txXfrm>
    </dsp:sp>
    <dsp:sp modelId="{1F2C45DE-2477-4197-80BC-2D8EF68F5CC9}">
      <dsp:nvSpPr>
        <dsp:cNvPr id="0" name=""/>
        <dsp:cNvSpPr/>
      </dsp:nvSpPr>
      <dsp:spPr>
        <a:xfrm>
          <a:off x="2496548" y="1363898"/>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23519"/>
              <a:satOff val="11432"/>
              <a:lumOff val="1200"/>
              <a:alphaOff val="0"/>
            </a:schemeClr>
          </a:solidFill>
          <a:prstDash val="solid"/>
        </a:ln>
        <a:effectLst/>
      </dsp:spPr>
      <dsp:style>
        <a:lnRef idx="1">
          <a:scrgbClr r="0" g="0" b="0"/>
        </a:lnRef>
        <a:fillRef idx="1">
          <a:scrgbClr r="0" g="0" b="0"/>
        </a:fillRef>
        <a:effectRef idx="0">
          <a:scrgbClr r="0" g="0" b="0"/>
        </a:effectRef>
        <a:fontRef idx="minor"/>
      </dsp:style>
    </dsp:sp>
    <dsp:sp modelId="{72321EDA-2EB2-41F7-BDFA-8E13443E50FD}">
      <dsp:nvSpPr>
        <dsp:cNvPr id="0" name=""/>
        <dsp:cNvSpPr/>
      </dsp:nvSpPr>
      <dsp:spPr>
        <a:xfrm>
          <a:off x="2788028" y="571568"/>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449989"/>
              <a:satOff val="12146"/>
              <a:lumOff val="1275"/>
              <a:alphaOff val="0"/>
            </a:schemeClr>
          </a:solidFill>
          <a:prstDash val="solid"/>
        </a:ln>
        <a:effectLst/>
      </dsp:spPr>
      <dsp:style>
        <a:lnRef idx="1">
          <a:scrgbClr r="0" g="0" b="0"/>
        </a:lnRef>
        <a:fillRef idx="1">
          <a:scrgbClr r="0" g="0" b="0"/>
        </a:fillRef>
        <a:effectRef idx="0">
          <a:scrgbClr r="0" g="0" b="0"/>
        </a:effectRef>
        <a:fontRef idx="minor"/>
      </dsp:style>
    </dsp:sp>
    <dsp:sp modelId="{EF0C1A11-D51A-4B6C-8EBF-55A751F66797}">
      <dsp:nvSpPr>
        <dsp:cNvPr id="0" name=""/>
        <dsp:cNvSpPr/>
      </dsp:nvSpPr>
      <dsp:spPr>
        <a:xfrm>
          <a:off x="2833946" y="1187766"/>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529399"/>
              <a:satOff val="14289"/>
              <a:lumOff val="1500"/>
              <a:alphaOff val="0"/>
            </a:schemeClr>
          </a:solidFill>
          <a:prstDash val="solid"/>
        </a:ln>
        <a:effectLst/>
      </dsp:spPr>
      <dsp:style>
        <a:lnRef idx="1">
          <a:scrgbClr r="0" g="0" b="0"/>
        </a:lnRef>
        <a:fillRef idx="1">
          <a:scrgbClr r="0" g="0" b="0"/>
        </a:fillRef>
        <a:effectRef idx="0">
          <a:scrgbClr r="0" g="0" b="0"/>
        </a:effectRef>
        <a:fontRef idx="minor"/>
      </dsp:style>
    </dsp:sp>
    <dsp:sp modelId="{C8635982-E66E-492E-B43D-B2E557CEECD6}">
      <dsp:nvSpPr>
        <dsp:cNvPr id="0" name=""/>
        <dsp:cNvSpPr/>
      </dsp:nvSpPr>
      <dsp:spPr>
        <a:xfrm>
          <a:off x="4181543" y="1341815"/>
          <a:ext cx="1620111" cy="1390652"/>
        </a:xfrm>
        <a:prstGeom prst="hexagon">
          <a:avLst>
            <a:gd name="adj" fmla="val 25000"/>
            <a:gd name="vf" fmla="val 115470"/>
          </a:avLst>
        </a:prstGeom>
        <a:gradFill rotWithShape="0">
          <a:gsLst>
            <a:gs pos="0">
              <a:schemeClr val="accent2">
                <a:hueOff val="674983"/>
                <a:satOff val="18219"/>
                <a:lumOff val="1912"/>
                <a:alphaOff val="0"/>
                <a:tint val="50000"/>
                <a:satMod val="300000"/>
              </a:schemeClr>
            </a:gs>
            <a:gs pos="35000">
              <a:schemeClr val="accent2">
                <a:hueOff val="674983"/>
                <a:satOff val="18219"/>
                <a:lumOff val="1912"/>
                <a:alphaOff val="0"/>
                <a:tint val="37000"/>
                <a:satMod val="300000"/>
              </a:schemeClr>
            </a:gs>
            <a:gs pos="100000">
              <a:schemeClr val="accent2">
                <a:hueOff val="674983"/>
                <a:satOff val="18219"/>
                <a:lumOff val="1912"/>
                <a:alphaOff val="0"/>
                <a:tint val="15000"/>
                <a:satMod val="350000"/>
              </a:schemeClr>
            </a:gs>
          </a:gsLst>
          <a:lin ang="16200000" scaled="1"/>
        </a:gradFill>
        <a:ln w="9525" cap="flat" cmpd="sng" algn="ctr">
          <a:solidFill>
            <a:schemeClr val="accent2">
              <a:hueOff val="674983"/>
              <a:satOff val="18219"/>
              <a:lumOff val="191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IQ" sz="1800" kern="1200" smtClean="0"/>
            <a:t>   </a:t>
          </a:r>
          <a:r>
            <a:rPr lang="ar-SA" sz="1800" kern="1200" dirty="0" smtClean="0"/>
            <a:t>اضطراب في تقدير المكان والزمان الحكم</a:t>
          </a:r>
          <a:endParaRPr lang="ar-IQ" sz="1800" kern="1200" dirty="0"/>
        </a:p>
      </dsp:txBody>
      <dsp:txXfrm>
        <a:off x="4432440" y="1557177"/>
        <a:ext cx="1118317" cy="959928"/>
      </dsp:txXfrm>
    </dsp:sp>
    <dsp:sp modelId="{3A386BEA-DC65-4858-AA6D-34EA8ED4EC7F}">
      <dsp:nvSpPr>
        <dsp:cNvPr id="0" name=""/>
        <dsp:cNvSpPr/>
      </dsp:nvSpPr>
      <dsp:spPr>
        <a:xfrm>
          <a:off x="5583044" y="1958014"/>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35278"/>
              <a:satOff val="17147"/>
              <a:lumOff val="1800"/>
              <a:alphaOff val="0"/>
            </a:schemeClr>
          </a:solidFill>
          <a:prstDash val="solid"/>
        </a:ln>
        <a:effectLst/>
      </dsp:spPr>
      <dsp:style>
        <a:lnRef idx="1">
          <a:scrgbClr r="0" g="0" b="0"/>
        </a:lnRef>
        <a:fillRef idx="1">
          <a:scrgbClr r="0" g="0" b="0"/>
        </a:fillRef>
        <a:effectRef idx="0">
          <a:scrgbClr r="0" g="0" b="0"/>
        </a:effectRef>
        <a:fontRef idx="minor"/>
      </dsp:style>
    </dsp:sp>
    <dsp:sp modelId="{6BAAB444-DF37-4CF3-A980-06AD1F61AAF8}">
      <dsp:nvSpPr>
        <dsp:cNvPr id="0" name=""/>
        <dsp:cNvSpPr/>
      </dsp:nvSpPr>
      <dsp:spPr>
        <a:xfrm>
          <a:off x="5575058" y="2123630"/>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674983"/>
              <a:satOff val="18219"/>
              <a:lumOff val="1912"/>
              <a:alphaOff val="0"/>
            </a:schemeClr>
          </a:solidFill>
          <a:prstDash val="solid"/>
        </a:ln>
        <a:effectLst/>
      </dsp:spPr>
      <dsp:style>
        <a:lnRef idx="1">
          <a:scrgbClr r="0" g="0" b="0"/>
        </a:lnRef>
        <a:fillRef idx="1">
          <a:scrgbClr r="0" g="0" b="0"/>
        </a:fillRef>
        <a:effectRef idx="0">
          <a:scrgbClr r="0" g="0" b="0"/>
        </a:effectRef>
        <a:fontRef idx="minor"/>
      </dsp:style>
    </dsp:sp>
    <dsp:sp modelId="{3237B03A-D1FC-43B2-BB75-BAA570A4F9AB}">
      <dsp:nvSpPr>
        <dsp:cNvPr id="0" name=""/>
        <dsp:cNvSpPr/>
      </dsp:nvSpPr>
      <dsp:spPr>
        <a:xfrm>
          <a:off x="5890496" y="2148867"/>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741158"/>
              <a:satOff val="20005"/>
              <a:lumOff val="2100"/>
              <a:alphaOff val="0"/>
            </a:schemeClr>
          </a:solidFill>
          <a:prstDash val="solid"/>
        </a:ln>
        <a:effectLst/>
      </dsp:spPr>
      <dsp:style>
        <a:lnRef idx="1">
          <a:scrgbClr r="0" g="0" b="0"/>
        </a:lnRef>
        <a:fillRef idx="1">
          <a:scrgbClr r="0" g="0" b="0"/>
        </a:fillRef>
        <a:effectRef idx="0">
          <a:scrgbClr r="0" g="0" b="0"/>
        </a:effectRef>
        <a:fontRef idx="minor"/>
      </dsp:style>
    </dsp:sp>
    <dsp:sp modelId="{067B0153-DD72-48F1-919B-5D39EC92399F}">
      <dsp:nvSpPr>
        <dsp:cNvPr id="0" name=""/>
        <dsp:cNvSpPr/>
      </dsp:nvSpPr>
      <dsp:spPr>
        <a:xfrm>
          <a:off x="5575058" y="586289"/>
          <a:ext cx="1620111" cy="1390652"/>
        </a:xfrm>
        <a:prstGeom prst="hexagon">
          <a:avLst>
            <a:gd name="adj" fmla="val 25000"/>
            <a:gd name="vf" fmla="val 115470"/>
          </a:avLst>
        </a:prstGeom>
        <a:gradFill rotWithShape="0">
          <a:gsLst>
            <a:gs pos="0">
              <a:schemeClr val="accent2">
                <a:hueOff val="899978"/>
                <a:satOff val="24292"/>
                <a:lumOff val="2550"/>
                <a:alphaOff val="0"/>
                <a:tint val="50000"/>
                <a:satMod val="300000"/>
              </a:schemeClr>
            </a:gs>
            <a:gs pos="35000">
              <a:schemeClr val="accent2">
                <a:hueOff val="899978"/>
                <a:satOff val="24292"/>
                <a:lumOff val="2550"/>
                <a:alphaOff val="0"/>
                <a:tint val="37000"/>
                <a:satMod val="300000"/>
              </a:schemeClr>
            </a:gs>
            <a:gs pos="100000">
              <a:schemeClr val="accent2">
                <a:hueOff val="899978"/>
                <a:satOff val="24292"/>
                <a:lumOff val="2550"/>
                <a:alphaOff val="0"/>
                <a:tint val="15000"/>
                <a:satMod val="350000"/>
              </a:schemeClr>
            </a:gs>
          </a:gsLst>
          <a:lin ang="16200000" scaled="1"/>
        </a:gradFill>
        <a:ln w="9525" cap="flat" cmpd="sng" algn="ctr">
          <a:solidFill>
            <a:schemeClr val="accent2">
              <a:hueOff val="899978"/>
              <a:satOff val="24292"/>
              <a:lumOff val="255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SA" sz="1800" kern="1200" smtClean="0"/>
            <a:t>الخاطئ </a:t>
          </a:r>
          <a:r>
            <a:rPr lang="ar-SA" sz="1800" kern="1200" dirty="0" smtClean="0"/>
            <a:t>على الأشياء </a:t>
          </a:r>
          <a:br>
            <a:rPr lang="ar-SA" sz="1800" kern="1200" dirty="0" smtClean="0"/>
          </a:br>
          <a:r>
            <a:rPr lang="ar-SA" sz="1800" kern="1200" dirty="0" smtClean="0"/>
            <a:t>ضعف التركيز والذاكرة </a:t>
          </a:r>
          <a:endParaRPr lang="ar-IQ" sz="1800" kern="1200" dirty="0"/>
        </a:p>
      </dsp:txBody>
      <dsp:txXfrm>
        <a:off x="5825955" y="801651"/>
        <a:ext cx="1118317" cy="959928"/>
      </dsp:txXfrm>
    </dsp:sp>
    <dsp:sp modelId="{D0D5A6BA-246B-4AD9-8DEE-D2B6C1EFFF2D}">
      <dsp:nvSpPr>
        <dsp:cNvPr id="0" name=""/>
        <dsp:cNvSpPr/>
      </dsp:nvSpPr>
      <dsp:spPr>
        <a:xfrm>
          <a:off x="6976559" y="1209848"/>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847038"/>
              <a:satOff val="22863"/>
              <a:lumOff val="2400"/>
              <a:alphaOff val="0"/>
            </a:schemeClr>
          </a:solidFill>
          <a:prstDash val="solid"/>
        </a:ln>
        <a:effectLst/>
      </dsp:spPr>
      <dsp:style>
        <a:lnRef idx="1">
          <a:scrgbClr r="0" g="0" b="0"/>
        </a:lnRef>
        <a:fillRef idx="1">
          <a:scrgbClr r="0" g="0" b="0"/>
        </a:fillRef>
        <a:effectRef idx="0">
          <a:scrgbClr r="0" g="0" b="0"/>
        </a:effectRef>
        <a:fontRef idx="minor"/>
      </dsp:style>
    </dsp:sp>
    <dsp:sp modelId="{61932BF6-B306-4E29-8D35-C72F3DBD7BDD}">
      <dsp:nvSpPr>
        <dsp:cNvPr id="0" name=""/>
        <dsp:cNvSpPr/>
      </dsp:nvSpPr>
      <dsp:spPr>
        <a:xfrm>
          <a:off x="6969572" y="1362320"/>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899978"/>
              <a:satOff val="24292"/>
              <a:lumOff val="2550"/>
              <a:alphaOff val="0"/>
            </a:schemeClr>
          </a:solidFill>
          <a:prstDash val="solid"/>
        </a:ln>
        <a:effectLst/>
      </dsp:spPr>
      <dsp:style>
        <a:lnRef idx="1">
          <a:scrgbClr r="0" g="0" b="0"/>
        </a:lnRef>
        <a:fillRef idx="1">
          <a:scrgbClr r="0" g="0" b="0"/>
        </a:fillRef>
        <a:effectRef idx="0">
          <a:scrgbClr r="0" g="0" b="0"/>
        </a:effectRef>
        <a:fontRef idx="minor"/>
      </dsp:style>
    </dsp:sp>
    <dsp:sp modelId="{AAE5B078-485D-4E5B-B54E-927CBF9AF397}">
      <dsp:nvSpPr>
        <dsp:cNvPr id="0" name=""/>
        <dsp:cNvSpPr/>
      </dsp:nvSpPr>
      <dsp:spPr>
        <a:xfrm>
          <a:off x="7291997" y="1393341"/>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952917"/>
              <a:satOff val="25721"/>
              <a:lumOff val="2699"/>
              <a:alphaOff val="0"/>
            </a:schemeClr>
          </a:solidFill>
          <a:prstDash val="solid"/>
        </a:ln>
        <a:effectLst/>
      </dsp:spPr>
      <dsp:style>
        <a:lnRef idx="1">
          <a:scrgbClr r="0" g="0" b="0"/>
        </a:lnRef>
        <a:fillRef idx="1">
          <a:scrgbClr r="0" g="0" b="0"/>
        </a:fillRef>
        <a:effectRef idx="0">
          <a:scrgbClr r="0" g="0" b="0"/>
        </a:effectRef>
        <a:fontRef idx="minor"/>
      </dsp:style>
    </dsp:sp>
    <dsp:sp modelId="{D200D5C8-E5A2-48A9-A858-7D8D44B7B4F0}">
      <dsp:nvSpPr>
        <dsp:cNvPr id="0" name=""/>
        <dsp:cNvSpPr/>
      </dsp:nvSpPr>
      <dsp:spPr>
        <a:xfrm>
          <a:off x="6969572" y="2897558"/>
          <a:ext cx="1620111" cy="1390652"/>
        </a:xfrm>
        <a:prstGeom prst="hexagon">
          <a:avLst>
            <a:gd name="adj" fmla="val 25000"/>
            <a:gd name="vf" fmla="val 115470"/>
          </a:avLst>
        </a:prstGeom>
        <a:gradFill rotWithShape="0">
          <a:gsLst>
            <a:gs pos="0">
              <a:schemeClr val="accent2">
                <a:hueOff val="1124972"/>
                <a:satOff val="30365"/>
                <a:lumOff val="3187"/>
                <a:alphaOff val="0"/>
                <a:tint val="50000"/>
                <a:satMod val="300000"/>
              </a:schemeClr>
            </a:gs>
            <a:gs pos="35000">
              <a:schemeClr val="accent2">
                <a:hueOff val="1124972"/>
                <a:satOff val="30365"/>
                <a:lumOff val="3187"/>
                <a:alphaOff val="0"/>
                <a:tint val="37000"/>
                <a:satMod val="300000"/>
              </a:schemeClr>
            </a:gs>
            <a:gs pos="100000">
              <a:schemeClr val="accent2">
                <a:hueOff val="1124972"/>
                <a:satOff val="30365"/>
                <a:lumOff val="3187"/>
                <a:alphaOff val="0"/>
                <a:tint val="15000"/>
                <a:satMod val="350000"/>
              </a:schemeClr>
            </a:gs>
          </a:gsLst>
          <a:lin ang="16200000" scaled="1"/>
        </a:gradFill>
        <a:ln w="9525" cap="flat" cmpd="sng" algn="ctr">
          <a:solidFill>
            <a:schemeClr val="accent2">
              <a:hueOff val="1124972"/>
              <a:satOff val="30365"/>
              <a:lumOff val="318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SA" sz="1800" kern="1200" dirty="0" smtClean="0"/>
            <a:t>البلادة والنسيان و الضياع</a:t>
          </a:r>
          <a:endParaRPr lang="ar-IQ" sz="1800" kern="1200" dirty="0"/>
        </a:p>
      </dsp:txBody>
      <dsp:txXfrm>
        <a:off x="7220469" y="3112920"/>
        <a:ext cx="1118317" cy="959928"/>
      </dsp:txXfrm>
    </dsp:sp>
    <dsp:sp modelId="{2E2025F4-5324-41E8-90E5-C21669D54599}">
      <dsp:nvSpPr>
        <dsp:cNvPr id="0" name=""/>
        <dsp:cNvSpPr/>
      </dsp:nvSpPr>
      <dsp:spPr>
        <a:xfrm>
          <a:off x="7290000" y="4115759"/>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058797"/>
              <a:satOff val="28579"/>
              <a:lumOff val="2999"/>
              <a:alphaOff val="0"/>
            </a:schemeClr>
          </a:solidFill>
          <a:prstDash val="solid"/>
        </a:ln>
        <a:effectLst/>
      </dsp:spPr>
      <dsp:style>
        <a:lnRef idx="1">
          <a:scrgbClr r="0" g="0" b="0"/>
        </a:lnRef>
        <a:fillRef idx="1">
          <a:scrgbClr r="0" g="0" b="0"/>
        </a:fillRef>
        <a:effectRef idx="0">
          <a:scrgbClr r="0" g="0" b="0"/>
        </a:effectRef>
        <a:fontRef idx="minor"/>
      </dsp:style>
    </dsp:sp>
    <dsp:sp modelId="{22E33C49-80F0-4AD6-925A-3B7127723F7B}">
      <dsp:nvSpPr>
        <dsp:cNvPr id="0" name=""/>
        <dsp:cNvSpPr/>
      </dsp:nvSpPr>
      <dsp:spPr>
        <a:xfrm>
          <a:off x="5575058" y="3658868"/>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1124972"/>
              <a:satOff val="30365"/>
              <a:lumOff val="3187"/>
              <a:alphaOff val="0"/>
            </a:schemeClr>
          </a:solidFill>
          <a:prstDash val="solid"/>
        </a:ln>
        <a:effectLst/>
      </dsp:spPr>
      <dsp:style>
        <a:lnRef idx="1">
          <a:scrgbClr r="0" g="0" b="0"/>
        </a:lnRef>
        <a:fillRef idx="1">
          <a:scrgbClr r="0" g="0" b="0"/>
        </a:fillRef>
        <a:effectRef idx="0">
          <a:scrgbClr r="0" g="0" b="0"/>
        </a:effectRef>
        <a:fontRef idx="minor"/>
      </dsp:style>
    </dsp:sp>
    <dsp:sp modelId="{62D1916D-52A6-4464-B1A6-443BB64FB1C5}">
      <dsp:nvSpPr>
        <dsp:cNvPr id="0" name=""/>
        <dsp:cNvSpPr/>
      </dsp:nvSpPr>
      <dsp:spPr>
        <a:xfrm>
          <a:off x="6989536" y="4269282"/>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164677"/>
              <a:satOff val="31437"/>
              <a:lumOff val="3299"/>
              <a:alphaOff val="0"/>
            </a:schemeClr>
          </a:solidFill>
          <a:prstDash val="solid"/>
        </a:ln>
        <a:effectLst/>
      </dsp:spPr>
      <dsp:style>
        <a:lnRef idx="1">
          <a:scrgbClr r="0" g="0" b="0"/>
        </a:lnRef>
        <a:fillRef idx="1">
          <a:scrgbClr r="0" g="0" b="0"/>
        </a:fillRef>
        <a:effectRef idx="0">
          <a:scrgbClr r="0" g="0" b="0"/>
        </a:effectRef>
        <a:fontRef idx="minor"/>
      </dsp:style>
    </dsp:sp>
    <dsp:sp modelId="{F049AA47-18E1-4E4D-9965-9E9B20F97C1E}">
      <dsp:nvSpPr>
        <dsp:cNvPr id="0" name=""/>
        <dsp:cNvSpPr/>
      </dsp:nvSpPr>
      <dsp:spPr>
        <a:xfrm>
          <a:off x="2787030" y="3650455"/>
          <a:ext cx="1620111" cy="1390652"/>
        </a:xfrm>
        <a:prstGeom prst="hexagon">
          <a:avLst>
            <a:gd name="adj" fmla="val 25000"/>
            <a:gd name="vf" fmla="val 115470"/>
          </a:avLst>
        </a:prstGeom>
        <a:gradFill rotWithShape="0">
          <a:gsLst>
            <a:gs pos="0">
              <a:schemeClr val="accent2">
                <a:hueOff val="1349966"/>
                <a:satOff val="36438"/>
                <a:lumOff val="3824"/>
                <a:alphaOff val="0"/>
                <a:tint val="50000"/>
                <a:satMod val="300000"/>
              </a:schemeClr>
            </a:gs>
            <a:gs pos="35000">
              <a:schemeClr val="accent2">
                <a:hueOff val="1349966"/>
                <a:satOff val="36438"/>
                <a:lumOff val="3824"/>
                <a:alphaOff val="0"/>
                <a:tint val="37000"/>
                <a:satMod val="300000"/>
              </a:schemeClr>
            </a:gs>
            <a:gs pos="100000">
              <a:schemeClr val="accent2">
                <a:hueOff val="1349966"/>
                <a:satOff val="36438"/>
                <a:lumOff val="3824"/>
                <a:alphaOff val="0"/>
                <a:tint val="15000"/>
                <a:satMod val="350000"/>
              </a:schemeClr>
            </a:gs>
          </a:gsLst>
          <a:lin ang="16200000" scaled="1"/>
        </a:gradFill>
        <a:ln w="9525" cap="flat" cmpd="sng" algn="ctr">
          <a:solidFill>
            <a:schemeClr val="accent2">
              <a:hueOff val="1349966"/>
              <a:satOff val="36438"/>
              <a:lumOff val="382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IQ" sz="1800" kern="1200" dirty="0" smtClean="0"/>
            <a:t>و</a:t>
          </a:r>
          <a:r>
            <a:rPr lang="ar-SA" sz="1800" kern="1200" dirty="0" smtClean="0"/>
            <a:t> ارتعاش وتغير الصوت</a:t>
          </a:r>
          <a:endParaRPr lang="ar-IQ" sz="1800" kern="1200" dirty="0"/>
        </a:p>
      </dsp:txBody>
      <dsp:txXfrm>
        <a:off x="3037927" y="3865817"/>
        <a:ext cx="1118317" cy="959928"/>
      </dsp:txXfrm>
    </dsp:sp>
    <dsp:sp modelId="{7CB5425F-F62C-4B6E-BA7D-F0D430F63481}">
      <dsp:nvSpPr>
        <dsp:cNvPr id="0" name=""/>
        <dsp:cNvSpPr/>
      </dsp:nvSpPr>
      <dsp:spPr>
        <a:xfrm>
          <a:off x="2832948" y="4266654"/>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270556"/>
              <a:satOff val="34295"/>
              <a:lumOff val="3599"/>
              <a:alphaOff val="0"/>
            </a:schemeClr>
          </a:solidFill>
          <a:prstDash val="solid"/>
        </a:ln>
        <a:effectLst/>
      </dsp:spPr>
      <dsp:style>
        <a:lnRef idx="1">
          <a:scrgbClr r="0" g="0" b="0"/>
        </a:lnRef>
        <a:fillRef idx="1">
          <a:scrgbClr r="0" g="0" b="0"/>
        </a:fillRef>
        <a:effectRef idx="0">
          <a:scrgbClr r="0" g="0" b="0"/>
        </a:effectRef>
        <a:fontRef idx="minor"/>
      </dsp:style>
    </dsp:sp>
    <dsp:sp modelId="{4FC19C62-CE87-41B4-8967-90B9A2FCC737}">
      <dsp:nvSpPr>
        <dsp:cNvPr id="0" name=""/>
        <dsp:cNvSpPr/>
      </dsp:nvSpPr>
      <dsp:spPr>
        <a:xfrm>
          <a:off x="1392516" y="4423332"/>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1349966"/>
              <a:satOff val="36438"/>
              <a:lumOff val="3824"/>
              <a:alphaOff val="0"/>
            </a:schemeClr>
          </a:solidFill>
          <a:prstDash val="solid"/>
        </a:ln>
        <a:effectLst/>
      </dsp:spPr>
      <dsp:style>
        <a:lnRef idx="1">
          <a:scrgbClr r="0" g="0" b="0"/>
        </a:lnRef>
        <a:fillRef idx="1">
          <a:scrgbClr r="0" g="0" b="0"/>
        </a:fillRef>
        <a:effectRef idx="0">
          <a:scrgbClr r="0" g="0" b="0"/>
        </a:effectRef>
        <a:fontRef idx="minor"/>
      </dsp:style>
    </dsp:sp>
    <dsp:sp modelId="{AA27A96F-ED30-441B-8442-CF0AD3CACFD8}">
      <dsp:nvSpPr>
        <dsp:cNvPr id="0" name=""/>
        <dsp:cNvSpPr/>
      </dsp:nvSpPr>
      <dsp:spPr>
        <a:xfrm>
          <a:off x="2495549" y="4442785"/>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376436"/>
              <a:satOff val="37152"/>
              <a:lumOff val="3899"/>
              <a:alphaOff val="0"/>
            </a:schemeClr>
          </a:solidFill>
          <a:prstDash val="solid"/>
        </a:ln>
        <a:effectLst/>
      </dsp:spPr>
      <dsp:style>
        <a:lnRef idx="1">
          <a:scrgbClr r="0" g="0" b="0"/>
        </a:lnRef>
        <a:fillRef idx="1">
          <a:scrgbClr r="0" g="0" b="0"/>
        </a:fillRef>
        <a:effectRef idx="0">
          <a:scrgbClr r="0" g="0" b="0"/>
        </a:effectRef>
        <a:fontRef idx="minor"/>
      </dsp:style>
    </dsp:sp>
    <dsp:sp modelId="{C1D489E8-F61D-467C-9293-1E88CEECF1FD}">
      <dsp:nvSpPr>
        <dsp:cNvPr id="0" name=""/>
        <dsp:cNvSpPr/>
      </dsp:nvSpPr>
      <dsp:spPr>
        <a:xfrm>
          <a:off x="8356099" y="3676744"/>
          <a:ext cx="1620111" cy="1390652"/>
        </a:xfrm>
        <a:prstGeom prst="hexagon">
          <a:avLst>
            <a:gd name="adj" fmla="val 25000"/>
            <a:gd name="vf" fmla="val 115470"/>
          </a:avLst>
        </a:prstGeom>
        <a:gradFill rotWithShape="0">
          <a:gsLst>
            <a:gs pos="0">
              <a:schemeClr val="accent2">
                <a:hueOff val="1574961"/>
                <a:satOff val="42511"/>
                <a:lumOff val="4462"/>
                <a:alphaOff val="0"/>
                <a:tint val="50000"/>
                <a:satMod val="300000"/>
              </a:schemeClr>
            </a:gs>
            <a:gs pos="35000">
              <a:schemeClr val="accent2">
                <a:hueOff val="1574961"/>
                <a:satOff val="42511"/>
                <a:lumOff val="4462"/>
                <a:alphaOff val="0"/>
                <a:tint val="37000"/>
                <a:satMod val="300000"/>
              </a:schemeClr>
            </a:gs>
            <a:gs pos="100000">
              <a:schemeClr val="accent2">
                <a:hueOff val="1574961"/>
                <a:satOff val="42511"/>
                <a:lumOff val="4462"/>
                <a:alphaOff val="0"/>
                <a:tint val="15000"/>
                <a:satMod val="350000"/>
              </a:schemeClr>
            </a:gs>
          </a:gsLst>
          <a:lin ang="16200000" scaled="1"/>
        </a:gradFill>
        <a:ln w="9525" cap="flat" cmpd="sng" algn="ctr">
          <a:solidFill>
            <a:schemeClr val="accent2">
              <a:hueOff val="1574961"/>
              <a:satOff val="42511"/>
              <a:lumOff val="446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SA" sz="1800" kern="1200" dirty="0" smtClean="0"/>
            <a:t>التعب والإرهاق عند بذل أقل مجهود بدني</a:t>
          </a:r>
          <a:endParaRPr lang="ar-IQ" sz="1800" kern="1200" dirty="0"/>
        </a:p>
      </dsp:txBody>
      <dsp:txXfrm>
        <a:off x="8606996" y="3892106"/>
        <a:ext cx="1118317" cy="959928"/>
      </dsp:txXfrm>
    </dsp:sp>
    <dsp:sp modelId="{532C1608-22B7-4896-85C4-73BB1C21A625}">
      <dsp:nvSpPr>
        <dsp:cNvPr id="0" name=""/>
        <dsp:cNvSpPr/>
      </dsp:nvSpPr>
      <dsp:spPr>
        <a:xfrm>
          <a:off x="8677526" y="4894944"/>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482316"/>
              <a:satOff val="40010"/>
              <a:lumOff val="4199"/>
              <a:alphaOff val="0"/>
            </a:schemeClr>
          </a:solidFill>
          <a:prstDash val="solid"/>
        </a:ln>
        <a:effectLst/>
      </dsp:spPr>
      <dsp:style>
        <a:lnRef idx="1">
          <a:scrgbClr r="0" g="0" b="0"/>
        </a:lnRef>
        <a:fillRef idx="1">
          <a:scrgbClr r="0" g="0" b="0"/>
        </a:fillRef>
        <a:effectRef idx="0">
          <a:scrgbClr r="0" g="0" b="0"/>
        </a:effectRef>
        <a:fontRef idx="minor"/>
      </dsp:style>
    </dsp:sp>
    <dsp:sp modelId="{2FD6F013-69B6-46F3-81E1-40112F3122A0}">
      <dsp:nvSpPr>
        <dsp:cNvPr id="0" name=""/>
        <dsp:cNvSpPr/>
      </dsp:nvSpPr>
      <dsp:spPr>
        <a:xfrm>
          <a:off x="6962584" y="4438579"/>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1574961"/>
              <a:satOff val="42511"/>
              <a:lumOff val="4462"/>
              <a:alphaOff val="0"/>
            </a:schemeClr>
          </a:solidFill>
          <a:prstDash val="solid"/>
        </a:ln>
        <a:effectLst/>
      </dsp:spPr>
      <dsp:style>
        <a:lnRef idx="1">
          <a:scrgbClr r="0" g="0" b="0"/>
        </a:lnRef>
        <a:fillRef idx="1">
          <a:scrgbClr r="0" g="0" b="0"/>
        </a:fillRef>
        <a:effectRef idx="0">
          <a:scrgbClr r="0" g="0" b="0"/>
        </a:effectRef>
        <a:fontRef idx="minor"/>
      </dsp:style>
    </dsp:sp>
    <dsp:sp modelId="{AFDDBC7B-A2F7-448D-B70B-2B1D81E70970}">
      <dsp:nvSpPr>
        <dsp:cNvPr id="0" name=""/>
        <dsp:cNvSpPr/>
      </dsp:nvSpPr>
      <dsp:spPr>
        <a:xfrm>
          <a:off x="8377062" y="5048994"/>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588196"/>
              <a:satOff val="42868"/>
              <a:lumOff val="4499"/>
              <a:alphaOff val="0"/>
            </a:schemeClr>
          </a:solidFill>
          <a:prstDash val="solid"/>
        </a:ln>
        <a:effectLst/>
      </dsp:spPr>
      <dsp:style>
        <a:lnRef idx="1">
          <a:scrgbClr r="0" g="0" b="0"/>
        </a:lnRef>
        <a:fillRef idx="1">
          <a:scrgbClr r="0" g="0" b="0"/>
        </a:fillRef>
        <a:effectRef idx="0">
          <a:scrgbClr r="0" g="0" b="0"/>
        </a:effectRef>
        <a:fontRef idx="minor"/>
      </dsp:style>
    </dsp:sp>
    <dsp:sp modelId="{C038765B-A1CB-4658-84F1-19F27369AF12}">
      <dsp:nvSpPr>
        <dsp:cNvPr id="0" name=""/>
        <dsp:cNvSpPr/>
      </dsp:nvSpPr>
      <dsp:spPr>
        <a:xfrm>
          <a:off x="8362088" y="601536"/>
          <a:ext cx="1620111" cy="1390652"/>
        </a:xfrm>
        <a:prstGeom prst="hexagon">
          <a:avLst>
            <a:gd name="adj" fmla="val 25000"/>
            <a:gd name="vf" fmla="val 115470"/>
          </a:avLst>
        </a:prstGeom>
        <a:gradFill rotWithShape="0">
          <a:gsLst>
            <a:gs pos="0">
              <a:schemeClr val="accent2">
                <a:hueOff val="1799955"/>
                <a:satOff val="48584"/>
                <a:lumOff val="5099"/>
                <a:alphaOff val="0"/>
                <a:tint val="50000"/>
                <a:satMod val="300000"/>
              </a:schemeClr>
            </a:gs>
            <a:gs pos="35000">
              <a:schemeClr val="accent2">
                <a:hueOff val="1799955"/>
                <a:satOff val="48584"/>
                <a:lumOff val="5099"/>
                <a:alphaOff val="0"/>
                <a:tint val="37000"/>
                <a:satMod val="300000"/>
              </a:schemeClr>
            </a:gs>
            <a:gs pos="100000">
              <a:schemeClr val="accent2">
                <a:hueOff val="1799955"/>
                <a:satOff val="48584"/>
                <a:lumOff val="5099"/>
                <a:alphaOff val="0"/>
                <a:tint val="15000"/>
                <a:satMod val="350000"/>
              </a:schemeClr>
            </a:gs>
          </a:gsLst>
          <a:lin ang="16200000" scaled="1"/>
        </a:gradFill>
        <a:ln w="9525" cap="flat" cmpd="sng" algn="ctr">
          <a:solidFill>
            <a:schemeClr val="accent2">
              <a:hueOff val="1799955"/>
              <a:satOff val="48584"/>
              <a:lumOff val="509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lvl="0" algn="ctr" defTabSz="800100" rtl="1">
            <a:lnSpc>
              <a:spcPct val="90000"/>
            </a:lnSpc>
            <a:spcBef>
              <a:spcPct val="0"/>
            </a:spcBef>
            <a:spcAft>
              <a:spcPct val="35000"/>
            </a:spcAft>
          </a:pPr>
          <a:r>
            <a:rPr lang="ar-SA" sz="1800" kern="1200" smtClean="0"/>
            <a:t>الضعف </a:t>
          </a:r>
          <a:r>
            <a:rPr lang="ar-SA" sz="1800" kern="1200" dirty="0" smtClean="0"/>
            <a:t>والخمول وشحوب الوجه</a:t>
          </a:r>
          <a:endParaRPr lang="ar-IQ" sz="1800" kern="1200" dirty="0"/>
        </a:p>
      </dsp:txBody>
      <dsp:txXfrm>
        <a:off x="8612985" y="816898"/>
        <a:ext cx="1118317" cy="959928"/>
      </dsp:txXfrm>
    </dsp:sp>
    <dsp:sp modelId="{E84AFD6E-2C2F-4214-A847-5698402BAD52}">
      <dsp:nvSpPr>
        <dsp:cNvPr id="0" name=""/>
        <dsp:cNvSpPr/>
      </dsp:nvSpPr>
      <dsp:spPr>
        <a:xfrm>
          <a:off x="9483089" y="1824469"/>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694075"/>
              <a:satOff val="45726"/>
              <a:lumOff val="4799"/>
              <a:alphaOff val="0"/>
            </a:schemeClr>
          </a:solidFill>
          <a:prstDash val="solid"/>
        </a:ln>
        <a:effectLst/>
      </dsp:spPr>
      <dsp:style>
        <a:lnRef idx="1">
          <a:scrgbClr r="0" g="0" b="0"/>
        </a:lnRef>
        <a:fillRef idx="1">
          <a:scrgbClr r="0" g="0" b="0"/>
        </a:fillRef>
        <a:effectRef idx="0">
          <a:scrgbClr r="0" g="0" b="0"/>
        </a:effectRef>
        <a:fontRef idx="minor"/>
      </dsp:style>
    </dsp:sp>
    <dsp:sp modelId="{47AC63FE-1D32-445B-92C1-08F72451BE10}">
      <dsp:nvSpPr>
        <dsp:cNvPr id="0" name=""/>
        <dsp:cNvSpPr/>
      </dsp:nvSpPr>
      <dsp:spPr>
        <a:xfrm>
          <a:off x="8362088" y="2136774"/>
          <a:ext cx="1620111" cy="1390652"/>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1799955"/>
              <a:satOff val="48584"/>
              <a:lumOff val="5099"/>
              <a:alphaOff val="0"/>
            </a:schemeClr>
          </a:solidFill>
          <a:prstDash val="solid"/>
        </a:ln>
        <a:effectLst/>
      </dsp:spPr>
      <dsp:style>
        <a:lnRef idx="1">
          <a:scrgbClr r="0" g="0" b="0"/>
        </a:lnRef>
        <a:fillRef idx="1">
          <a:scrgbClr r="0" g="0" b="0"/>
        </a:fillRef>
        <a:effectRef idx="0">
          <a:scrgbClr r="0" g="0" b="0"/>
        </a:effectRef>
        <a:fontRef idx="minor"/>
      </dsp:style>
    </dsp:sp>
    <dsp:sp modelId="{13DBE1B1-F1D9-4128-8A0D-CCD70EE1FA8F}">
      <dsp:nvSpPr>
        <dsp:cNvPr id="0" name=""/>
        <dsp:cNvSpPr/>
      </dsp:nvSpPr>
      <dsp:spPr>
        <a:xfrm>
          <a:off x="9483089" y="2145186"/>
          <a:ext cx="188663" cy="162987"/>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799955"/>
              <a:satOff val="48584"/>
              <a:lumOff val="5099"/>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FB17-1BB7-41CC-96BF-3FB40ABFA34A}">
      <dsp:nvSpPr>
        <dsp:cNvPr id="0" name=""/>
        <dsp:cNvSpPr/>
      </dsp:nvSpPr>
      <dsp:spPr>
        <a:xfrm>
          <a:off x="1295400" y="0"/>
          <a:ext cx="6096000" cy="6096000"/>
        </a:xfrm>
        <a:prstGeom prst="diamond">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3E830ED-E691-41CB-9B91-A0F38D80C2ED}">
      <dsp:nvSpPr>
        <dsp:cNvPr id="0" name=""/>
        <dsp:cNvSpPr/>
      </dsp:nvSpPr>
      <dsp:spPr>
        <a:xfrm>
          <a:off x="1874520" y="579120"/>
          <a:ext cx="2377440" cy="23774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FF0000"/>
              </a:solidFill>
            </a:rPr>
            <a:t>انحراف بعض الموظفين القائمين بالخدمات العامة للعمل بتجاره المخدرات رغبة في الثراء السريع </a:t>
          </a:r>
          <a:endParaRPr lang="ar-IQ" sz="2400" kern="1200" dirty="0">
            <a:solidFill>
              <a:srgbClr val="FF0000"/>
            </a:solidFill>
          </a:endParaRPr>
        </a:p>
      </dsp:txBody>
      <dsp:txXfrm>
        <a:off x="1990577" y="695177"/>
        <a:ext cx="2145326" cy="2145326"/>
      </dsp:txXfrm>
    </dsp:sp>
    <dsp:sp modelId="{8C4E42DC-812C-4CE5-811E-77247B8F3D8B}">
      <dsp:nvSpPr>
        <dsp:cNvPr id="0" name=""/>
        <dsp:cNvSpPr/>
      </dsp:nvSpPr>
      <dsp:spPr>
        <a:xfrm>
          <a:off x="4434840" y="579120"/>
          <a:ext cx="2377440" cy="2377440"/>
        </a:xfrm>
        <a:prstGeom prst="roundRect">
          <a:avLst/>
        </a:prstGeom>
        <a:gradFill rotWithShape="0">
          <a:gsLst>
            <a:gs pos="0">
              <a:schemeClr val="accent2">
                <a:hueOff val="599985"/>
                <a:satOff val="16195"/>
                <a:lumOff val="1700"/>
                <a:alphaOff val="0"/>
                <a:tint val="50000"/>
                <a:satMod val="300000"/>
              </a:schemeClr>
            </a:gs>
            <a:gs pos="35000">
              <a:schemeClr val="accent2">
                <a:hueOff val="599985"/>
                <a:satOff val="16195"/>
                <a:lumOff val="1700"/>
                <a:alphaOff val="0"/>
                <a:tint val="37000"/>
                <a:satMod val="300000"/>
              </a:schemeClr>
            </a:gs>
            <a:gs pos="100000">
              <a:schemeClr val="accent2">
                <a:hueOff val="599985"/>
                <a:satOff val="16195"/>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solidFill>
                <a:srgbClr val="FF0000"/>
              </a:solidFill>
            </a:rPr>
            <a:t>يصبح المدمن عنيفا وخطرا على المحيطين به</a:t>
          </a:r>
          <a:endParaRPr lang="ar-IQ" sz="2400" kern="1200" dirty="0">
            <a:solidFill>
              <a:srgbClr val="FF0000"/>
            </a:solidFill>
          </a:endParaRPr>
        </a:p>
      </dsp:txBody>
      <dsp:txXfrm>
        <a:off x="4550897" y="695177"/>
        <a:ext cx="2145326" cy="2145326"/>
      </dsp:txXfrm>
    </dsp:sp>
    <dsp:sp modelId="{EC351BC4-773B-47CC-85BC-071826D06399}">
      <dsp:nvSpPr>
        <dsp:cNvPr id="0" name=""/>
        <dsp:cNvSpPr/>
      </dsp:nvSpPr>
      <dsp:spPr>
        <a:xfrm>
          <a:off x="1874520" y="3139440"/>
          <a:ext cx="2377440" cy="2377440"/>
        </a:xfrm>
        <a:prstGeom prst="roundRect">
          <a:avLst/>
        </a:prstGeom>
        <a:gradFill rotWithShape="0">
          <a:gsLst>
            <a:gs pos="0">
              <a:schemeClr val="accent2">
                <a:hueOff val="1199970"/>
                <a:satOff val="32389"/>
                <a:lumOff val="3399"/>
                <a:alphaOff val="0"/>
                <a:tint val="50000"/>
                <a:satMod val="300000"/>
              </a:schemeClr>
            </a:gs>
            <a:gs pos="35000">
              <a:schemeClr val="accent2">
                <a:hueOff val="1199970"/>
                <a:satOff val="32389"/>
                <a:lumOff val="3399"/>
                <a:alphaOff val="0"/>
                <a:tint val="37000"/>
                <a:satMod val="300000"/>
              </a:schemeClr>
            </a:gs>
            <a:gs pos="100000">
              <a:schemeClr val="accent2">
                <a:hueOff val="1199970"/>
                <a:satOff val="32389"/>
                <a:lumOff val="33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kern="1200" dirty="0" smtClean="0">
              <a:solidFill>
                <a:srgbClr val="FF0000"/>
              </a:solidFill>
            </a:rPr>
            <a:t>وفي بعض الحالات يحاول العدو الحصول على أسرار الدول العسكرية عن طريق دفع </a:t>
          </a:r>
          <a:r>
            <a:rPr lang="ar-SA" sz="2200" kern="1200" dirty="0" err="1" smtClean="0">
              <a:solidFill>
                <a:srgbClr val="FF0000"/>
              </a:solidFill>
            </a:rPr>
            <a:t>المسئو</a:t>
          </a:r>
          <a:r>
            <a:rPr lang="ar-IQ" sz="2200" kern="1200" dirty="0" smtClean="0">
              <a:solidFill>
                <a:srgbClr val="FF0000"/>
              </a:solidFill>
            </a:rPr>
            <a:t>و</a:t>
          </a:r>
          <a:r>
            <a:rPr lang="ar-SA" sz="2200" kern="1200" dirty="0" smtClean="0">
              <a:solidFill>
                <a:srgbClr val="FF0000"/>
              </a:solidFill>
            </a:rPr>
            <a:t>لين للتعاطي واستخلاص المعلومات منهم</a:t>
          </a:r>
          <a:endParaRPr lang="ar-IQ" sz="2200" kern="1200" dirty="0">
            <a:solidFill>
              <a:srgbClr val="FF0000"/>
            </a:solidFill>
          </a:endParaRPr>
        </a:p>
      </dsp:txBody>
      <dsp:txXfrm>
        <a:off x="1990577" y="3255497"/>
        <a:ext cx="2145326" cy="2145326"/>
      </dsp:txXfrm>
    </dsp:sp>
    <dsp:sp modelId="{B7C428CF-C32B-4E6B-915A-80CAED0226A5}">
      <dsp:nvSpPr>
        <dsp:cNvPr id="0" name=""/>
        <dsp:cNvSpPr/>
      </dsp:nvSpPr>
      <dsp:spPr>
        <a:xfrm>
          <a:off x="4434840" y="3139440"/>
          <a:ext cx="2377440" cy="2377440"/>
        </a:xfrm>
        <a:prstGeom prst="roundRect">
          <a:avLst/>
        </a:prstGeom>
        <a:gradFill rotWithShape="0">
          <a:gsLst>
            <a:gs pos="0">
              <a:schemeClr val="accent2">
                <a:hueOff val="1799955"/>
                <a:satOff val="48584"/>
                <a:lumOff val="5099"/>
                <a:alphaOff val="0"/>
                <a:tint val="50000"/>
                <a:satMod val="300000"/>
              </a:schemeClr>
            </a:gs>
            <a:gs pos="35000">
              <a:schemeClr val="accent2">
                <a:hueOff val="1799955"/>
                <a:satOff val="48584"/>
                <a:lumOff val="5099"/>
                <a:alphaOff val="0"/>
                <a:tint val="37000"/>
                <a:satMod val="300000"/>
              </a:schemeClr>
            </a:gs>
            <a:gs pos="100000">
              <a:schemeClr val="accent2">
                <a:hueOff val="1799955"/>
                <a:satOff val="48584"/>
                <a:lumOff val="50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kern="1200" dirty="0" smtClean="0">
              <a:solidFill>
                <a:srgbClr val="FF0000"/>
              </a:solidFill>
            </a:rPr>
            <a:t>يتم نشر المواد المخدرة من اجل أضعاف نفوس الشباب وجعلهم عاجزين عن العمل وتحطيم الروح المعنوية لديهم .</a:t>
          </a:r>
          <a:br>
            <a:rPr lang="ar-SA" sz="2200" kern="1200" dirty="0" smtClean="0">
              <a:solidFill>
                <a:srgbClr val="FF0000"/>
              </a:solidFill>
            </a:rPr>
          </a:br>
          <a:r>
            <a:rPr lang="ar-SA" sz="2200" kern="1200" dirty="0" smtClean="0">
              <a:solidFill>
                <a:srgbClr val="FF0000"/>
              </a:solidFill>
            </a:rPr>
            <a:t/>
          </a:r>
          <a:br>
            <a:rPr lang="ar-SA" sz="2200" kern="1200" dirty="0" smtClean="0">
              <a:solidFill>
                <a:srgbClr val="FF0000"/>
              </a:solidFill>
            </a:rPr>
          </a:br>
          <a:endParaRPr lang="ar-IQ" sz="2200" kern="1200" dirty="0">
            <a:solidFill>
              <a:srgbClr val="FF0000"/>
            </a:solidFill>
          </a:endParaRPr>
        </a:p>
      </dsp:txBody>
      <dsp:txXfrm>
        <a:off x="4550897" y="3255497"/>
        <a:ext cx="2145326" cy="21453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067A3F-7891-46C6-906D-B274500DF993}" type="datetimeFigureOut">
              <a:rPr lang="ar-IQ" smtClean="0"/>
              <a:t>10/11/1442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A446DF-24C6-4052-A3A6-5D2A37593270}" type="slidenum">
              <a:rPr lang="ar-IQ" smtClean="0"/>
              <a:t>‹#›</a:t>
            </a:fld>
            <a:endParaRPr lang="ar-IQ"/>
          </a:p>
        </p:txBody>
      </p:sp>
    </p:spTree>
    <p:extLst>
      <p:ext uri="{BB962C8B-B14F-4D97-AF65-F5344CB8AC3E}">
        <p14:creationId xmlns:p14="http://schemas.microsoft.com/office/powerpoint/2010/main" val="5104879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قانون</a:t>
            </a:r>
            <a:r>
              <a:rPr lang="ar-IQ" baseline="0" dirty="0" smtClean="0"/>
              <a:t> المخدرات والمؤثرات العقلية 2017 المعدل ؟ </a:t>
            </a:r>
          </a:p>
          <a:p>
            <a:r>
              <a:rPr lang="ar-IQ" baseline="0" dirty="0" smtClean="0"/>
              <a:t>بالنجف الاشرف : احصائيات 2018 .... القاء القبض على 334 تاجر و 256 متعاطي </a:t>
            </a:r>
          </a:p>
          <a:p>
            <a:r>
              <a:rPr lang="ar-IQ" baseline="0" dirty="0" smtClean="0"/>
              <a:t>محكومين .... 117 متعاطين ... 59 تاجر </a:t>
            </a:r>
          </a:p>
          <a:p>
            <a:r>
              <a:rPr lang="ar-IQ" baseline="0" smtClean="0"/>
              <a:t>النجف رقم 3 </a:t>
            </a:r>
            <a:endParaRPr lang="ar-IQ"/>
          </a:p>
        </p:txBody>
      </p:sp>
      <p:sp>
        <p:nvSpPr>
          <p:cNvPr id="4" name="Slide Number Placeholder 3"/>
          <p:cNvSpPr>
            <a:spLocks noGrp="1"/>
          </p:cNvSpPr>
          <p:nvPr>
            <p:ph type="sldNum" sz="quarter" idx="10"/>
          </p:nvPr>
        </p:nvSpPr>
        <p:spPr/>
        <p:txBody>
          <a:bodyPr/>
          <a:lstStyle/>
          <a:p>
            <a:fld id="{3AA446DF-24C6-4052-A3A6-5D2A37593270}" type="slidenum">
              <a:rPr lang="ar-IQ" smtClean="0"/>
              <a:t>1</a:t>
            </a:fld>
            <a:endParaRPr lang="ar-IQ"/>
          </a:p>
        </p:txBody>
      </p:sp>
    </p:spTree>
    <p:extLst>
      <p:ext uri="{BB962C8B-B14F-4D97-AF65-F5344CB8AC3E}">
        <p14:creationId xmlns:p14="http://schemas.microsoft.com/office/powerpoint/2010/main" val="339996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AA446DF-24C6-4052-A3A6-5D2A37593270}" type="slidenum">
              <a:rPr lang="ar-IQ" smtClean="0"/>
              <a:t>3</a:t>
            </a:fld>
            <a:endParaRPr lang="ar-IQ"/>
          </a:p>
        </p:txBody>
      </p:sp>
    </p:spTree>
    <p:extLst>
      <p:ext uri="{BB962C8B-B14F-4D97-AF65-F5344CB8AC3E}">
        <p14:creationId xmlns:p14="http://schemas.microsoft.com/office/powerpoint/2010/main" val="87587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3AA446DF-24C6-4052-A3A6-5D2A37593270}" type="slidenum">
              <a:rPr lang="ar-IQ" smtClean="0"/>
              <a:t>18</a:t>
            </a:fld>
            <a:endParaRPr lang="ar-IQ"/>
          </a:p>
        </p:txBody>
      </p:sp>
    </p:spTree>
    <p:extLst>
      <p:ext uri="{BB962C8B-B14F-4D97-AF65-F5344CB8AC3E}">
        <p14:creationId xmlns:p14="http://schemas.microsoft.com/office/powerpoint/2010/main" val="372225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D853A-AA8E-4B82-AFDA-B46620D9F14C}" type="slidenum">
              <a:rPr lang="he-IL" altLang="ar-IQ"/>
              <a:pPr/>
              <a:t>51</a:t>
            </a:fld>
            <a:endParaRPr lang="en-US" altLang="ar-IQ"/>
          </a:p>
        </p:txBody>
      </p:sp>
      <p:sp>
        <p:nvSpPr>
          <p:cNvPr id="436226" name="Rectangle 2"/>
          <p:cNvSpPr>
            <a:spLocks noGrp="1" noRot="1" noChangeAspect="1" noChangeArrowheads="1" noTextEdit="1"/>
          </p:cNvSpPr>
          <p:nvPr>
            <p:ph type="sldImg"/>
          </p:nvPr>
        </p:nvSpPr>
        <p:spPr>
          <a:xfrm>
            <a:off x="1143000" y="685800"/>
            <a:ext cx="4572000" cy="3429000"/>
          </a:xfrm>
          <a:ln/>
        </p:spPr>
      </p:sp>
      <p:sp>
        <p:nvSpPr>
          <p:cNvPr id="436227" name="Rectangle 3"/>
          <p:cNvSpPr>
            <a:spLocks noGrp="1" noChangeArrowheads="1"/>
          </p:cNvSpPr>
          <p:nvPr>
            <p:ph type="body" idx="1"/>
          </p:nvPr>
        </p:nvSpPr>
        <p:spPr/>
        <p:txBody>
          <a:bodyPr/>
          <a:lstStyle/>
          <a:p>
            <a:endParaRPr lang="ar-IQ" alt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BFB504-8D91-428D-BAF7-11003E0802BE}" type="datetime1">
              <a:rPr lang="en-US" smtClean="0"/>
              <a:t>6/19/2021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Ass. Prof. Dr.  Ahmed Hashim Hussein</a:t>
            </a:r>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BFB504-8D91-428D-BAF7-11003E0802BE}" type="datetime1">
              <a:rPr lang="en-US" smtClean="0"/>
              <a:t>6/19/2021</a:t>
            </a:fld>
            <a:endParaRPr lang="en-US"/>
          </a:p>
        </p:txBody>
      </p:sp>
      <p:sp>
        <p:nvSpPr>
          <p:cNvPr id="5" name="Footer Placeholder 4"/>
          <p:cNvSpPr>
            <a:spLocks noGrp="1"/>
          </p:cNvSpPr>
          <p:nvPr>
            <p:ph type="ftr" sz="quarter" idx="11"/>
          </p:nvPr>
        </p:nvSpPr>
        <p:spPr/>
        <p:txBody>
          <a:bodyPr/>
          <a:lstStyle/>
          <a:p>
            <a:r>
              <a:rPr lang="en-US" smtClean="0"/>
              <a:t>Ass. Prof. Dr.  Ahmed Hashim Hussein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BFB504-8D91-428D-BAF7-11003E0802BE}" type="datetime1">
              <a:rPr lang="en-US" smtClean="0"/>
              <a:t>6/19/2021</a:t>
            </a:fld>
            <a:endParaRPr lang="en-US"/>
          </a:p>
        </p:txBody>
      </p:sp>
      <p:sp>
        <p:nvSpPr>
          <p:cNvPr id="5" name="Footer Placeholder 4"/>
          <p:cNvSpPr>
            <a:spLocks noGrp="1"/>
          </p:cNvSpPr>
          <p:nvPr>
            <p:ph type="ftr" sz="quarter" idx="11"/>
          </p:nvPr>
        </p:nvSpPr>
        <p:spPr/>
        <p:txBody>
          <a:bodyPr/>
          <a:lstStyle/>
          <a:p>
            <a:r>
              <a:rPr lang="en-US" smtClean="0"/>
              <a:t>Ass. Prof. Dr.  Ahmed Hashim Hussein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1BBFB504-8D91-428D-BAF7-11003E0802BE}" type="datetime1">
              <a:rPr lang="en-US" smtClean="0"/>
              <a:t>6/19/2021</a:t>
            </a:fld>
            <a:endParaRPr lang="en-US"/>
          </a:p>
        </p:txBody>
      </p:sp>
      <p:sp>
        <p:nvSpPr>
          <p:cNvPr id="5" name="Footer Placeholder 4"/>
          <p:cNvSpPr>
            <a:spLocks noGrp="1"/>
          </p:cNvSpPr>
          <p:nvPr>
            <p:ph type="ftr" sz="quarter" idx="11"/>
          </p:nvPr>
        </p:nvSpPr>
        <p:spPr/>
        <p:txBody>
          <a:bodyPr/>
          <a:lstStyle/>
          <a:p>
            <a:r>
              <a:rPr lang="en-US" smtClean="0"/>
              <a:t>Ass. Prof. Dr.  Ahmed Hashim Hussein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BFB504-8D91-428D-BAF7-11003E0802BE}" type="datetime1">
              <a:rPr lang="en-US" smtClean="0"/>
              <a:t>6/19/2021</a:t>
            </a:fld>
            <a:endParaRPr lang="en-US"/>
          </a:p>
        </p:txBody>
      </p:sp>
      <p:sp>
        <p:nvSpPr>
          <p:cNvPr id="5" name="Footer Placeholder 4"/>
          <p:cNvSpPr>
            <a:spLocks noGrp="1"/>
          </p:cNvSpPr>
          <p:nvPr>
            <p:ph type="ftr" sz="quarter" idx="11"/>
          </p:nvPr>
        </p:nvSpPr>
        <p:spPr/>
        <p:txBody>
          <a:bodyPr/>
          <a:lstStyle/>
          <a:p>
            <a:r>
              <a:rPr lang="en-US" smtClean="0"/>
              <a:t>Ass. Prof. Dr.  Ahmed Hashim Hussein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1BBFB504-8D91-428D-BAF7-11003E0802BE}" type="datetime1">
              <a:rPr lang="en-US" smtClean="0"/>
              <a:t>6/19/2021</a:t>
            </a:fld>
            <a:endParaRPr lang="en-US"/>
          </a:p>
        </p:txBody>
      </p:sp>
      <p:sp>
        <p:nvSpPr>
          <p:cNvPr id="6" name="Footer Placeholder 5"/>
          <p:cNvSpPr>
            <a:spLocks noGrp="1"/>
          </p:cNvSpPr>
          <p:nvPr>
            <p:ph type="ftr" sz="quarter" idx="11"/>
          </p:nvPr>
        </p:nvSpPr>
        <p:spPr/>
        <p:txBody>
          <a:bodyPr/>
          <a:lstStyle/>
          <a:p>
            <a:r>
              <a:rPr lang="en-US" smtClean="0"/>
              <a:t>Ass. Prof. Dr.  Ahmed Hashim Hussein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BFB504-8D91-428D-BAF7-11003E0802BE}" type="datetime1">
              <a:rPr lang="en-US" smtClean="0"/>
              <a:t>6/19/2021</a:t>
            </a:fld>
            <a:endParaRPr lang="en-US"/>
          </a:p>
        </p:txBody>
      </p:sp>
      <p:sp>
        <p:nvSpPr>
          <p:cNvPr id="8" name="Footer Placeholder 7"/>
          <p:cNvSpPr>
            <a:spLocks noGrp="1"/>
          </p:cNvSpPr>
          <p:nvPr>
            <p:ph type="ftr" sz="quarter" idx="11"/>
          </p:nvPr>
        </p:nvSpPr>
        <p:spPr/>
        <p:txBody>
          <a:bodyPr/>
          <a:lstStyle/>
          <a:p>
            <a:r>
              <a:rPr lang="en-US" smtClean="0"/>
              <a:t>Ass. Prof. Dr.  Ahmed Hashim Hussein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BFB504-8D91-428D-BAF7-11003E0802BE}" type="datetime1">
              <a:rPr lang="en-US" smtClean="0"/>
              <a:t>6/19/2021</a:t>
            </a:fld>
            <a:endParaRPr lang="en-US"/>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FB504-8D91-428D-BAF7-11003E0802BE}" type="datetime1">
              <a:rPr lang="en-US" smtClean="0"/>
              <a:t>6/19/2021</a:t>
            </a:fld>
            <a:endParaRPr lang="en-US"/>
          </a:p>
        </p:txBody>
      </p:sp>
      <p:sp>
        <p:nvSpPr>
          <p:cNvPr id="3" name="Footer Placeholder 2"/>
          <p:cNvSpPr>
            <a:spLocks noGrp="1"/>
          </p:cNvSpPr>
          <p:nvPr>
            <p:ph type="ftr" sz="quarter" idx="11"/>
          </p:nvPr>
        </p:nvSpPr>
        <p:spPr/>
        <p:txBody>
          <a:bodyPr/>
          <a:lstStyle/>
          <a:p>
            <a:r>
              <a:rPr lang="en-US" smtClean="0"/>
              <a:t>Ass. Prof. Dr.  Ahmed Hashim Hussein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BFB504-8D91-428D-BAF7-11003E0802BE}" type="datetime1">
              <a:rPr lang="en-US" smtClean="0"/>
              <a:t>6/19/2021</a:t>
            </a:fld>
            <a:endParaRPr lang="en-US"/>
          </a:p>
        </p:txBody>
      </p:sp>
      <p:sp>
        <p:nvSpPr>
          <p:cNvPr id="6" name="Footer Placeholder 5"/>
          <p:cNvSpPr>
            <a:spLocks noGrp="1"/>
          </p:cNvSpPr>
          <p:nvPr>
            <p:ph type="ftr" sz="quarter" idx="11"/>
          </p:nvPr>
        </p:nvSpPr>
        <p:spPr/>
        <p:txBody>
          <a:bodyPr/>
          <a:lstStyle/>
          <a:p>
            <a:r>
              <a:rPr lang="en-US" smtClean="0"/>
              <a:t>Ass. Prof. Dr.  Ahmed Hashim Hussein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BFB504-8D91-428D-BAF7-11003E0802BE}" type="datetime1">
              <a:rPr lang="en-US" smtClean="0"/>
              <a:t>6/19/2021</a:t>
            </a:fld>
            <a:endParaRPr lang="en-US"/>
          </a:p>
        </p:txBody>
      </p:sp>
      <p:sp>
        <p:nvSpPr>
          <p:cNvPr id="6" name="Footer Placeholder 5"/>
          <p:cNvSpPr>
            <a:spLocks noGrp="1"/>
          </p:cNvSpPr>
          <p:nvPr>
            <p:ph type="ftr" sz="quarter" idx="11"/>
          </p:nvPr>
        </p:nvSpPr>
        <p:spPr/>
        <p:txBody>
          <a:bodyPr/>
          <a:lstStyle/>
          <a:p>
            <a:r>
              <a:rPr lang="en-US" smtClean="0"/>
              <a:t>Ass. Prof. Dr.  Ahmed Hashim Hussein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BFB504-8D91-428D-BAF7-11003E0802BE}" type="datetime1">
              <a:rPr lang="en-US" smtClean="0"/>
              <a:t>6/19/2021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Ass. Prof. Dr.  Ahmed Hashim Hussein</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r.wikipedia.org/wiki/%D8%A5%D8%AF%D9%85%D8%A7%D9%86_%D9%85%D8%AE%D8%AF%D8%B1%D8%A7%D8%A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949779" y="2241550"/>
            <a:ext cx="7772400" cy="2514600"/>
          </a:xfrm>
        </p:spPr>
        <p:txBody>
          <a:bodyPr>
            <a:noAutofit/>
          </a:bodyPr>
          <a:lstStyle/>
          <a:p>
            <a:pPr algn="r" rtl="1"/>
            <a:r>
              <a:rPr lang="ar-IQ" sz="3600" dirty="0" smtClean="0">
                <a:solidFill>
                  <a:schemeClr val="tx1">
                    <a:lumMod val="95000"/>
                    <a:lumOff val="5000"/>
                  </a:schemeClr>
                </a:solidFill>
              </a:rPr>
              <a:t>افة العصر ( المخدرات </a:t>
            </a:r>
            <a:r>
              <a:rPr lang="ar-IQ" sz="3600" dirty="0">
                <a:solidFill>
                  <a:schemeClr val="tx1">
                    <a:lumMod val="95000"/>
                    <a:lumOff val="5000"/>
                  </a:schemeClr>
                </a:solidFill>
              </a:rPr>
              <a:t>و المؤثرات </a:t>
            </a:r>
            <a:r>
              <a:rPr lang="ar-IQ" sz="3600" dirty="0" smtClean="0">
                <a:solidFill>
                  <a:schemeClr val="tx1">
                    <a:lumMod val="95000"/>
                    <a:lumOff val="5000"/>
                  </a:schemeClr>
                </a:solidFill>
              </a:rPr>
              <a:t>العقلية) </a:t>
            </a:r>
            <a:r>
              <a:rPr lang="ar-IQ" sz="3600" dirty="0">
                <a:solidFill>
                  <a:schemeClr val="tx1">
                    <a:lumMod val="95000"/>
                    <a:lumOff val="5000"/>
                  </a:schemeClr>
                </a:solidFill>
              </a:rPr>
              <a:t/>
            </a:r>
            <a:br>
              <a:rPr lang="ar-IQ" sz="3600" dirty="0">
                <a:solidFill>
                  <a:schemeClr val="tx1">
                    <a:lumMod val="95000"/>
                    <a:lumOff val="5000"/>
                  </a:schemeClr>
                </a:solidFill>
              </a:rPr>
            </a:br>
            <a:r>
              <a:rPr lang="ar-IQ" sz="3600" dirty="0" smtClean="0">
                <a:solidFill>
                  <a:schemeClr val="tx1">
                    <a:lumMod val="95000"/>
                    <a:lumOff val="5000"/>
                  </a:schemeClr>
                </a:solidFill>
              </a:rPr>
              <a:t>انواعها </a:t>
            </a:r>
            <a:br>
              <a:rPr lang="ar-IQ" sz="3600" dirty="0" smtClean="0">
                <a:solidFill>
                  <a:schemeClr val="tx1">
                    <a:lumMod val="95000"/>
                    <a:lumOff val="5000"/>
                  </a:schemeClr>
                </a:solidFill>
              </a:rPr>
            </a:br>
            <a:r>
              <a:rPr lang="ar-IQ" sz="3600" dirty="0">
                <a:solidFill>
                  <a:schemeClr val="tx1">
                    <a:lumMod val="95000"/>
                    <a:lumOff val="5000"/>
                  </a:schemeClr>
                </a:solidFill>
              </a:rPr>
              <a:t> </a:t>
            </a:r>
            <a:r>
              <a:rPr lang="ar-IQ" sz="3600" dirty="0" smtClean="0">
                <a:solidFill>
                  <a:schemeClr val="tx1">
                    <a:lumMod val="95000"/>
                    <a:lumOff val="5000"/>
                  </a:schemeClr>
                </a:solidFill>
              </a:rPr>
              <a:t>           اسباب </a:t>
            </a:r>
            <a:r>
              <a:rPr lang="ar-IQ" sz="3600" dirty="0">
                <a:solidFill>
                  <a:schemeClr val="tx1">
                    <a:lumMod val="95000"/>
                    <a:lumOff val="5000"/>
                  </a:schemeClr>
                </a:solidFill>
              </a:rPr>
              <a:t>التعاطي </a:t>
            </a:r>
            <a:r>
              <a:rPr lang="ar-IQ" sz="3600" dirty="0" smtClean="0">
                <a:solidFill>
                  <a:schemeClr val="tx1">
                    <a:lumMod val="95000"/>
                    <a:lumOff val="5000"/>
                  </a:schemeClr>
                </a:solidFill>
              </a:rPr>
              <a:t/>
            </a:r>
            <a:br>
              <a:rPr lang="ar-IQ" sz="3600" dirty="0" smtClean="0">
                <a:solidFill>
                  <a:schemeClr val="tx1">
                    <a:lumMod val="95000"/>
                    <a:lumOff val="5000"/>
                  </a:schemeClr>
                </a:solidFill>
              </a:rPr>
            </a:br>
            <a:r>
              <a:rPr lang="ar-IQ" sz="3600" dirty="0">
                <a:solidFill>
                  <a:schemeClr val="tx1">
                    <a:lumMod val="95000"/>
                    <a:lumOff val="5000"/>
                  </a:schemeClr>
                </a:solidFill>
              </a:rPr>
              <a:t> </a:t>
            </a:r>
            <a:r>
              <a:rPr lang="ar-IQ" sz="3600" dirty="0" smtClean="0">
                <a:solidFill>
                  <a:schemeClr val="tx1">
                    <a:lumMod val="95000"/>
                    <a:lumOff val="5000"/>
                  </a:schemeClr>
                </a:solidFill>
              </a:rPr>
              <a:t>                             وسبل </a:t>
            </a:r>
            <a:r>
              <a:rPr lang="ar-IQ" sz="3600" dirty="0">
                <a:solidFill>
                  <a:schemeClr val="tx1">
                    <a:lumMod val="95000"/>
                    <a:lumOff val="5000"/>
                  </a:schemeClr>
                </a:solidFill>
              </a:rPr>
              <a:t>معالجتها </a:t>
            </a:r>
          </a:p>
        </p:txBody>
      </p:sp>
      <p:sp>
        <p:nvSpPr>
          <p:cNvPr id="3" name="Subtitle 2"/>
          <p:cNvSpPr>
            <a:spLocks noGrp="1"/>
          </p:cNvSpPr>
          <p:nvPr>
            <p:ph type="subTitle" idx="1"/>
          </p:nvPr>
        </p:nvSpPr>
        <p:spPr>
          <a:xfrm>
            <a:off x="1752600" y="4800600"/>
            <a:ext cx="6794046" cy="1524000"/>
          </a:xfrm>
        </p:spPr>
        <p:style>
          <a:lnRef idx="1">
            <a:schemeClr val="accent2"/>
          </a:lnRef>
          <a:fillRef idx="2">
            <a:schemeClr val="accent2"/>
          </a:fillRef>
          <a:effectRef idx="1">
            <a:schemeClr val="accent2"/>
          </a:effectRef>
          <a:fontRef idx="minor">
            <a:schemeClr val="dk1"/>
          </a:fontRef>
        </p:style>
        <p:txBody>
          <a:bodyPr>
            <a:noAutofit/>
          </a:bodyPr>
          <a:lstStyle/>
          <a:p>
            <a:r>
              <a:rPr lang="ar-IQ" sz="3600" b="1" dirty="0" smtClean="0">
                <a:solidFill>
                  <a:schemeClr val="tx1"/>
                </a:solidFill>
                <a:latin typeface="Andalus" pitchFamily="18" charset="-78"/>
                <a:cs typeface="DecoType Thuluth" pitchFamily="2" charset="-78"/>
              </a:rPr>
              <a:t>الاستاذ المساعد الدكتور </a:t>
            </a:r>
          </a:p>
          <a:p>
            <a:r>
              <a:rPr lang="ar-IQ" sz="3600" b="1" dirty="0" smtClean="0">
                <a:solidFill>
                  <a:srgbClr val="00B0F0"/>
                </a:solidFill>
                <a:latin typeface="Andalus" pitchFamily="18" charset="-78"/>
                <a:cs typeface="DecoType Thuluth" pitchFamily="2" charset="-78"/>
              </a:rPr>
              <a:t>احمد هاشم حسين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33400"/>
            <a:ext cx="165735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772319" y="76200"/>
            <a:ext cx="4573587" cy="183038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400" smtClean="0">
                <a:latin typeface="Times New Roman" pitchFamily="18" charset="0"/>
                <a:cs typeface="Times New Roman" pitchFamily="18" charset="0"/>
              </a:rPr>
              <a:t>University of Al Kafeel </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College of Pharmacy</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Department of Pharmaceutics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500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lvl="0" algn="r" rtl="1"/>
            <a:r>
              <a:rPr lang="ar-SA" dirty="0">
                <a:solidFill>
                  <a:schemeClr val="tx1">
                    <a:lumMod val="95000"/>
                    <a:lumOff val="5000"/>
                  </a:schemeClr>
                </a:solidFill>
              </a:rPr>
              <a:t>الأضرار الأمنية : </a:t>
            </a:r>
            <a:r>
              <a:rPr lang="ar-IQ" dirty="0">
                <a:solidFill>
                  <a:schemeClr val="tx1">
                    <a:lumMod val="95000"/>
                    <a:lumOff val="5000"/>
                  </a:schemeClr>
                </a:solidFill>
              </a:rPr>
              <a:t/>
            </a:r>
            <a:br>
              <a:rPr lang="ar-IQ" dirty="0">
                <a:solidFill>
                  <a:schemeClr val="tx1">
                    <a:lumMod val="95000"/>
                    <a:lumOff val="5000"/>
                  </a:schemeClr>
                </a:solidFill>
              </a:rPr>
            </a:br>
            <a:endParaRPr lang="en-US" altLang="ar-IQ" dirty="0">
              <a:solidFill>
                <a:schemeClr val="tx1">
                  <a:lumMod val="95000"/>
                  <a:lumOff val="5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81584062"/>
              </p:ext>
            </p:extLst>
          </p:nvPr>
        </p:nvGraphicFramePr>
        <p:xfrm>
          <a:off x="-32657" y="762000"/>
          <a:ext cx="8686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190735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15288" cy="624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113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28600"/>
            <a:ext cx="7848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17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just" rtl="1"/>
            <a:endParaRPr lang="en-US" altLang="ar-IQ" dirty="0">
              <a:solidFill>
                <a:schemeClr val="tx1">
                  <a:lumMod val="95000"/>
                  <a:lumOff val="5000"/>
                </a:schemeClr>
              </a:solidFill>
            </a:endParaRPr>
          </a:p>
        </p:txBody>
      </p:sp>
      <p:sp>
        <p:nvSpPr>
          <p:cNvPr id="22531" name="Rectangle 3"/>
          <p:cNvSpPr>
            <a:spLocks noGrp="1" noChangeArrowheads="1"/>
          </p:cNvSpPr>
          <p:nvPr>
            <p:ph idx="1"/>
          </p:nvPr>
        </p:nvSpPr>
        <p:spPr>
          <a:xfrm>
            <a:off x="502920" y="530352"/>
            <a:ext cx="8183880" cy="5870448"/>
          </a:xfrm>
        </p:spPr>
        <p:style>
          <a:lnRef idx="0">
            <a:scrgbClr r="0" g="0" b="0"/>
          </a:lnRef>
          <a:fillRef idx="1001">
            <a:schemeClr val="lt2"/>
          </a:fillRef>
          <a:effectRef idx="0">
            <a:scrgbClr r="0" g="0" b="0"/>
          </a:effectRef>
          <a:fontRef idx="major"/>
        </p:style>
        <p:txBody>
          <a:bodyPr>
            <a:normAutofit fontScale="92500" lnSpcReduction="10000"/>
          </a:bodyPr>
          <a:lstStyle/>
          <a:p>
            <a:pPr algn="just" rtl="1">
              <a:lnSpc>
                <a:spcPct val="90000"/>
              </a:lnSpc>
            </a:pPr>
            <a:r>
              <a:rPr lang="ar-SA" altLang="ar-IQ" sz="2600" b="1" dirty="0">
                <a:solidFill>
                  <a:schemeClr val="tx1">
                    <a:lumMod val="95000"/>
                    <a:lumOff val="5000"/>
                  </a:schemeClr>
                </a:solidFill>
              </a:rPr>
              <a:t>الأضرار الاقتصادية : </a:t>
            </a:r>
            <a:endParaRPr lang="ar-IQ" altLang="ar-IQ" sz="2600" b="1" dirty="0" smtClean="0">
              <a:solidFill>
                <a:schemeClr val="tx1">
                  <a:lumMod val="95000"/>
                  <a:lumOff val="5000"/>
                </a:schemeClr>
              </a:solidFill>
            </a:endParaRPr>
          </a:p>
          <a:p>
            <a:pPr algn="just" rtl="1">
              <a:lnSpc>
                <a:spcPct val="90000"/>
              </a:lnSpc>
            </a:pPr>
            <a:endParaRPr lang="ar-IQ" altLang="ar-IQ" sz="2400" dirty="0">
              <a:solidFill>
                <a:schemeClr val="tx1">
                  <a:lumMod val="95000"/>
                  <a:lumOff val="5000"/>
                </a:schemeClr>
              </a:solidFill>
            </a:endParaRPr>
          </a:p>
          <a:p>
            <a:pPr marL="109728" indent="0" algn="just" rtl="1">
              <a:lnSpc>
                <a:spcPct val="90000"/>
              </a:lnSpc>
              <a:buNone/>
            </a:pPr>
            <a:r>
              <a:rPr lang="ar-SA" altLang="ar-IQ" sz="2600" b="1" dirty="0">
                <a:solidFill>
                  <a:schemeClr val="tx1">
                    <a:lumMod val="95000"/>
                    <a:lumOff val="5000"/>
                  </a:schemeClr>
                </a:solidFill>
              </a:rPr>
              <a:t/>
            </a:r>
            <a:br>
              <a:rPr lang="ar-SA" altLang="ar-IQ" sz="2600" b="1" dirty="0">
                <a:solidFill>
                  <a:schemeClr val="tx1">
                    <a:lumMod val="95000"/>
                    <a:lumOff val="5000"/>
                  </a:schemeClr>
                </a:solidFill>
              </a:rPr>
            </a:br>
            <a:r>
              <a:rPr lang="ar-SA" altLang="ar-IQ" sz="2600" b="1" dirty="0">
                <a:solidFill>
                  <a:schemeClr val="tx1">
                    <a:lumMod val="95000"/>
                    <a:lumOff val="5000"/>
                  </a:schemeClr>
                </a:solidFill>
              </a:rPr>
              <a:t/>
            </a:r>
            <a:br>
              <a:rPr lang="ar-SA" altLang="ar-IQ" sz="2600" b="1" dirty="0">
                <a:solidFill>
                  <a:schemeClr val="tx1">
                    <a:lumMod val="95000"/>
                    <a:lumOff val="5000"/>
                  </a:schemeClr>
                </a:solidFill>
              </a:rPr>
            </a:br>
            <a:r>
              <a:rPr lang="ar-SA" altLang="ar-IQ" sz="2600" b="1" dirty="0">
                <a:solidFill>
                  <a:schemeClr val="tx1">
                    <a:lumMod val="95000"/>
                    <a:lumOff val="5000"/>
                  </a:schemeClr>
                </a:solidFill>
              </a:rPr>
              <a:t>يؤثر تعاطي المخدرات </a:t>
            </a:r>
            <a:r>
              <a:rPr lang="ar-SA" altLang="ar-IQ" sz="2600" b="1" dirty="0" smtClean="0">
                <a:solidFill>
                  <a:schemeClr val="tx1">
                    <a:lumMod val="95000"/>
                    <a:lumOff val="5000"/>
                  </a:schemeClr>
                </a:solidFill>
              </a:rPr>
              <a:t>عل</a:t>
            </a:r>
            <a:r>
              <a:rPr lang="ar-IQ" altLang="ar-IQ" sz="2600" b="1" dirty="0" smtClean="0">
                <a:solidFill>
                  <a:schemeClr val="tx1">
                    <a:lumMod val="95000"/>
                    <a:lumOff val="5000"/>
                  </a:schemeClr>
                </a:solidFill>
              </a:rPr>
              <a:t>ى </a:t>
            </a:r>
            <a:r>
              <a:rPr lang="ar-SA" altLang="ar-IQ" sz="2600" b="1" dirty="0" smtClean="0">
                <a:solidFill>
                  <a:schemeClr val="tx1">
                    <a:lumMod val="95000"/>
                    <a:lumOff val="5000"/>
                  </a:schemeClr>
                </a:solidFill>
              </a:rPr>
              <a:t> </a:t>
            </a:r>
            <a:r>
              <a:rPr lang="ar-SA" altLang="ar-IQ" sz="2600" b="1" dirty="0">
                <a:solidFill>
                  <a:schemeClr val="tx1">
                    <a:lumMod val="95000"/>
                    <a:lumOff val="5000"/>
                  </a:schemeClr>
                </a:solidFill>
              </a:rPr>
              <a:t>الاقتصاد بدرجة </a:t>
            </a:r>
            <a:r>
              <a:rPr lang="ar-SA" altLang="ar-IQ" sz="2600" b="1" dirty="0" smtClean="0">
                <a:solidFill>
                  <a:schemeClr val="tx1">
                    <a:lumMod val="95000"/>
                    <a:lumOff val="5000"/>
                  </a:schemeClr>
                </a:solidFill>
              </a:rPr>
              <a:t>كبيرة</a:t>
            </a:r>
            <a:endParaRPr lang="ar-IQ" altLang="ar-IQ" sz="2600" b="1" dirty="0" smtClean="0">
              <a:solidFill>
                <a:schemeClr val="tx1">
                  <a:lumMod val="95000"/>
                  <a:lumOff val="5000"/>
                </a:schemeClr>
              </a:solidFill>
            </a:endParaRPr>
          </a:p>
          <a:p>
            <a:pPr marL="109728" indent="0" algn="just" rtl="1">
              <a:lnSpc>
                <a:spcPct val="90000"/>
              </a:lnSpc>
              <a:buNone/>
            </a:pPr>
            <a:endParaRPr lang="ar-IQ" altLang="ar-IQ" sz="2600" b="1" dirty="0" smtClean="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حيث </a:t>
            </a:r>
            <a:r>
              <a:rPr lang="ar-SA" altLang="ar-IQ" sz="2400" dirty="0">
                <a:solidFill>
                  <a:schemeClr val="tx1">
                    <a:lumMod val="95000"/>
                    <a:lumOff val="5000"/>
                  </a:schemeClr>
                </a:solidFill>
              </a:rPr>
              <a:t>أن المتعاطي يصرف ما يحصل </a:t>
            </a:r>
            <a:r>
              <a:rPr lang="ar-SA" altLang="ar-IQ" sz="2400" dirty="0" smtClean="0">
                <a:solidFill>
                  <a:schemeClr val="tx1">
                    <a:lumMod val="95000"/>
                    <a:lumOff val="5000"/>
                  </a:schemeClr>
                </a:solidFill>
              </a:rPr>
              <a:t>علي</a:t>
            </a:r>
            <a:r>
              <a:rPr lang="ar-IQ" altLang="ar-IQ" sz="2400" dirty="0" smtClean="0">
                <a:solidFill>
                  <a:schemeClr val="tx1">
                    <a:lumMod val="95000"/>
                    <a:lumOff val="5000"/>
                  </a:schemeClr>
                </a:solidFill>
              </a:rPr>
              <a:t>ه </a:t>
            </a:r>
            <a:r>
              <a:rPr lang="ar-SA" altLang="ar-IQ" sz="2400" dirty="0" smtClean="0">
                <a:solidFill>
                  <a:schemeClr val="tx1">
                    <a:lumMod val="95000"/>
                    <a:lumOff val="5000"/>
                  </a:schemeClr>
                </a:solidFill>
              </a:rPr>
              <a:t>من </a:t>
            </a:r>
            <a:r>
              <a:rPr lang="ar-SA" altLang="ar-IQ" sz="2400" dirty="0">
                <a:solidFill>
                  <a:schemeClr val="tx1">
                    <a:lumMod val="95000"/>
                    <a:lumOff val="5000"/>
                  </a:schemeClr>
                </a:solidFill>
              </a:rPr>
              <a:t>دخل من اجل الحصول علي المخدرات وهذه الأموال تهرب إلى الخارج وبالتالي يضعف الاقتصاد في الدول </a:t>
            </a:r>
            <a:endParaRPr lang="ar-IQ" altLang="ar-IQ" sz="2400" dirty="0" smtClean="0">
              <a:solidFill>
                <a:schemeClr val="tx1">
                  <a:lumMod val="95000"/>
                  <a:lumOff val="5000"/>
                </a:schemeClr>
              </a:solidFill>
            </a:endParaRPr>
          </a:p>
          <a:p>
            <a:pPr algn="just" rtl="1">
              <a:lnSpc>
                <a:spcPct val="90000"/>
              </a:lnSpc>
            </a:pPr>
            <a:endParaRPr lang="ar-IQ" altLang="ar-IQ" sz="2400" dirty="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كما </a:t>
            </a:r>
            <a:r>
              <a:rPr lang="ar-SA" altLang="ar-IQ" sz="2400" dirty="0">
                <a:solidFill>
                  <a:schemeClr val="tx1">
                    <a:lumMod val="95000"/>
                    <a:lumOff val="5000"/>
                  </a:schemeClr>
                </a:solidFill>
              </a:rPr>
              <a:t>أن المتعاطي يفقد الكثير من قوته الجسمية والعقلية من جراء تعاطي المخدرات فيودي ذلك إلى ضعف إنتاجه مما يؤثر على الاقتصاد الوطني </a:t>
            </a:r>
            <a:endParaRPr lang="ar-IQ" altLang="ar-IQ" sz="2400" dirty="0" smtClean="0">
              <a:solidFill>
                <a:schemeClr val="tx1">
                  <a:lumMod val="95000"/>
                  <a:lumOff val="5000"/>
                </a:schemeClr>
              </a:solidFill>
            </a:endParaRPr>
          </a:p>
          <a:p>
            <a:pPr algn="just" rtl="1">
              <a:lnSpc>
                <a:spcPct val="90000"/>
              </a:lnSpc>
            </a:pPr>
            <a:endParaRPr lang="ar-IQ" altLang="ar-IQ" sz="2400" dirty="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كما </a:t>
            </a:r>
            <a:r>
              <a:rPr lang="ar-SA" altLang="ar-IQ" sz="2400" dirty="0">
                <a:solidFill>
                  <a:schemeClr val="tx1">
                    <a:lumMod val="95000"/>
                    <a:lumOff val="5000"/>
                  </a:schemeClr>
                </a:solidFill>
              </a:rPr>
              <a:t>أن الدولة تصرف الكثير من اجل مكافحة المخدرات عن طريق بناء المصحات لعلاج </a:t>
            </a:r>
            <a:r>
              <a:rPr lang="ar-SA" altLang="ar-IQ" sz="2400" dirty="0" smtClean="0">
                <a:solidFill>
                  <a:schemeClr val="tx1">
                    <a:lumMod val="95000"/>
                    <a:lumOff val="5000"/>
                  </a:schemeClr>
                </a:solidFill>
              </a:rPr>
              <a:t>المتعاطين</a:t>
            </a:r>
            <a:endParaRPr lang="en-US" altLang="ar-IQ" sz="2400" dirty="0" smtClean="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أن </a:t>
            </a:r>
            <a:r>
              <a:rPr lang="ar-SA" altLang="ar-IQ" sz="2400" dirty="0">
                <a:solidFill>
                  <a:schemeClr val="tx1">
                    <a:lumMod val="95000"/>
                    <a:lumOff val="5000"/>
                  </a:schemeClr>
                </a:solidFill>
              </a:rPr>
              <a:t>الدول تصرف الكثير لبناء السجون والمحاكم والمبالغ التي تصرف على المسجونين في قضايا المخدرات نجد انه كان من الأفضل صرف هذه المبالغ الطائله في </a:t>
            </a:r>
            <a:r>
              <a:rPr lang="ar-IQ" altLang="ar-IQ" dirty="0" smtClean="0">
                <a:solidFill>
                  <a:schemeClr val="tx1">
                    <a:lumMod val="95000"/>
                    <a:lumOff val="5000"/>
                  </a:schemeClr>
                </a:solidFill>
              </a:rPr>
              <a:t>التطوير و الانتاج</a:t>
            </a:r>
            <a:r>
              <a:rPr lang="ar-SA" altLang="ar-IQ" sz="2400" dirty="0">
                <a:solidFill>
                  <a:schemeClr val="tx1">
                    <a:lumMod val="95000"/>
                    <a:lumOff val="5000"/>
                  </a:schemeClr>
                </a:solidFill>
              </a:rPr>
              <a:t/>
            </a:r>
            <a:br>
              <a:rPr lang="ar-SA" altLang="ar-IQ" sz="2400" dirty="0">
                <a:solidFill>
                  <a:schemeClr val="tx1">
                    <a:lumMod val="95000"/>
                    <a:lumOff val="5000"/>
                  </a:schemeClr>
                </a:solidFill>
              </a:rPr>
            </a:br>
            <a:endParaRPr lang="en-US" altLang="ar-IQ" sz="2400" dirty="0">
              <a:solidFill>
                <a:schemeClr val="tx1">
                  <a:lumMod val="95000"/>
                  <a:lumOff val="5000"/>
                </a:schemeClr>
              </a:solidFill>
            </a:endParaRPr>
          </a:p>
        </p:txBody>
      </p:sp>
      <p:sp>
        <p:nvSpPr>
          <p:cNvPr id="2" name="Footer Placeholder 1"/>
          <p:cNvSpPr>
            <a:spLocks noGrp="1"/>
          </p:cNvSpPr>
          <p:nvPr>
            <p:ph type="ftr" sz="quarter" idx="11"/>
          </p:nvPr>
        </p:nvSpPr>
        <p:spPr>
          <a:xfrm>
            <a:off x="4380072" y="6407944"/>
            <a:ext cx="33923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71223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183880" cy="1051560"/>
          </a:xfrm>
        </p:spPr>
        <p:txBody>
          <a:bodyPr/>
          <a:lstStyle/>
          <a:p>
            <a:pPr algn="just" rtl="1"/>
            <a:r>
              <a:rPr lang="ar-JO" altLang="ar-IQ" dirty="0">
                <a:solidFill>
                  <a:schemeClr val="tx1">
                    <a:lumMod val="95000"/>
                    <a:lumOff val="5000"/>
                  </a:schemeClr>
                </a:solidFill>
              </a:rPr>
              <a:t>اسباب التعاطي</a:t>
            </a:r>
            <a:endParaRPr lang="en-US" altLang="ar-IQ" dirty="0">
              <a:solidFill>
                <a:schemeClr val="tx1">
                  <a:lumMod val="95000"/>
                  <a:lumOff val="5000"/>
                </a:schemeClr>
              </a:solidFill>
            </a:endParaRPr>
          </a:p>
        </p:txBody>
      </p:sp>
      <p:sp>
        <p:nvSpPr>
          <p:cNvPr id="23555" name="Rectangle 3"/>
          <p:cNvSpPr>
            <a:spLocks noGrp="1" noChangeArrowheads="1"/>
          </p:cNvSpPr>
          <p:nvPr>
            <p:ph idx="1"/>
          </p:nvPr>
        </p:nvSpPr>
        <p:spPr>
          <a:xfrm>
            <a:off x="457200" y="2362200"/>
            <a:ext cx="8183880" cy="4187952"/>
          </a:xfrm>
        </p:spPr>
        <p:txBody>
          <a:bodyPr>
            <a:normAutofit lnSpcReduction="10000"/>
          </a:bodyPr>
          <a:lstStyle/>
          <a:p>
            <a:pPr algn="just" rtl="1">
              <a:lnSpc>
                <a:spcPct val="80000"/>
              </a:lnSpc>
            </a:pPr>
            <a:endParaRPr lang="ar-IQ" altLang="ar-IQ" sz="2800" b="1" dirty="0" smtClean="0">
              <a:solidFill>
                <a:schemeClr val="tx1">
                  <a:lumMod val="95000"/>
                  <a:lumOff val="5000"/>
                </a:schemeClr>
              </a:solidFill>
              <a:cs typeface="+mj-cs"/>
            </a:endParaRPr>
          </a:p>
          <a:p>
            <a:pPr algn="just" rtl="1">
              <a:lnSpc>
                <a:spcPct val="80000"/>
              </a:lnSpc>
            </a:pPr>
            <a:r>
              <a:rPr lang="ar-SA" altLang="ar-IQ" sz="2800" b="1" dirty="0" smtClean="0">
                <a:solidFill>
                  <a:schemeClr val="tx1">
                    <a:lumMod val="95000"/>
                    <a:lumOff val="5000"/>
                  </a:schemeClr>
                </a:solidFill>
                <a:cs typeface="+mj-cs"/>
              </a:rPr>
              <a:t>التشبه بمجموعة المتعاطين اللذين يشكلوا للبادىء ضغط وإغراء.</a:t>
            </a:r>
            <a:r>
              <a:rPr lang="ar-IQ" altLang="ar-IQ" sz="2800" b="1" dirty="0" smtClean="0">
                <a:solidFill>
                  <a:schemeClr val="tx1">
                    <a:lumMod val="95000"/>
                    <a:lumOff val="5000"/>
                  </a:schemeClr>
                </a:solidFill>
                <a:cs typeface="+mj-cs"/>
              </a:rPr>
              <a:t> </a:t>
            </a:r>
          </a:p>
          <a:p>
            <a:pPr algn="just" rtl="1">
              <a:lnSpc>
                <a:spcPct val="80000"/>
              </a:lnSpc>
            </a:pPr>
            <a:r>
              <a:rPr lang="ar-SA" altLang="ar-IQ" sz="1800" b="1" dirty="0" smtClean="0">
                <a:solidFill>
                  <a:srgbClr val="FF0000"/>
                </a:solidFill>
              </a:rPr>
              <a:t>تقليد </a:t>
            </a:r>
            <a:r>
              <a:rPr lang="ar-SA" altLang="ar-IQ" sz="1800" b="1" dirty="0">
                <a:solidFill>
                  <a:srgbClr val="FF0000"/>
                </a:solidFill>
              </a:rPr>
              <a:t>بعض المشاهير من أهل الفن والطرب الذين يتعاطون المخدرات . </a:t>
            </a:r>
            <a:endParaRPr lang="ar-IQ" altLang="ar-IQ" sz="1800" b="1" dirty="0" smtClean="0">
              <a:solidFill>
                <a:srgbClr val="FF0000"/>
              </a:solidFill>
            </a:endParaRPr>
          </a:p>
          <a:p>
            <a:pPr algn="just" rtl="1">
              <a:lnSpc>
                <a:spcPct val="80000"/>
              </a:lnSpc>
            </a:pPr>
            <a:endParaRPr lang="ar-IQ" altLang="ar-IQ" sz="1800" b="1" dirty="0">
              <a:solidFill>
                <a:srgbClr val="FF0000"/>
              </a:solidFill>
              <a:cs typeface="+mj-cs"/>
            </a:endParaRPr>
          </a:p>
          <a:p>
            <a:pPr algn="just" rtl="1">
              <a:lnSpc>
                <a:spcPct val="80000"/>
              </a:lnSpc>
            </a:pPr>
            <a:endParaRPr lang="ar-IQ" altLang="ar-IQ" sz="1800" b="1" dirty="0" smtClean="0">
              <a:solidFill>
                <a:srgbClr val="FF0000"/>
              </a:solidFill>
              <a:cs typeface="+mj-cs"/>
            </a:endParaRPr>
          </a:p>
          <a:p>
            <a:pPr algn="just" rtl="1">
              <a:lnSpc>
                <a:spcPct val="80000"/>
              </a:lnSpc>
            </a:pPr>
            <a:r>
              <a:rPr lang="ar-SA" altLang="ar-IQ" sz="2800" b="1" dirty="0" smtClean="0">
                <a:solidFill>
                  <a:schemeClr val="tx1">
                    <a:lumMod val="95000"/>
                    <a:lumOff val="5000"/>
                  </a:schemeClr>
                </a:solidFill>
                <a:cs typeface="+mj-cs"/>
              </a:rPr>
              <a:t>التفكك الأســــري </a:t>
            </a:r>
            <a:r>
              <a:rPr lang="ar-IQ" altLang="ar-IQ" sz="2800" b="1" dirty="0" smtClean="0">
                <a:solidFill>
                  <a:schemeClr val="tx1">
                    <a:lumMod val="95000"/>
                    <a:lumOff val="5000"/>
                  </a:schemeClr>
                </a:solidFill>
                <a:cs typeface="+mj-cs"/>
              </a:rPr>
              <a:t>و </a:t>
            </a:r>
            <a:r>
              <a:rPr lang="ar-SA" altLang="ar-IQ" sz="2800" b="1" dirty="0" smtClean="0">
                <a:solidFill>
                  <a:schemeClr val="tx1">
                    <a:lumMod val="95000"/>
                    <a:lumOff val="5000"/>
                  </a:schemeClr>
                </a:solidFill>
                <a:cs typeface="+mj-cs"/>
              </a:rPr>
              <a:t>الخلافـات </a:t>
            </a:r>
            <a:r>
              <a:rPr lang="ar-SA" altLang="ar-IQ" sz="2800" b="1" dirty="0" err="1" smtClean="0">
                <a:solidFill>
                  <a:schemeClr val="tx1">
                    <a:lumMod val="95000"/>
                    <a:lumOff val="5000"/>
                  </a:schemeClr>
                </a:solidFill>
                <a:cs typeface="+mj-cs"/>
              </a:rPr>
              <a:t>الـزوجـيه</a:t>
            </a:r>
            <a:endParaRPr lang="ar-IQ" altLang="ar-IQ" sz="2800" b="1" dirty="0" smtClean="0">
              <a:solidFill>
                <a:schemeClr val="tx1">
                  <a:lumMod val="95000"/>
                  <a:lumOff val="5000"/>
                </a:schemeClr>
              </a:solidFill>
              <a:cs typeface="+mj-cs"/>
            </a:endParaRPr>
          </a:p>
          <a:p>
            <a:pPr algn="just" rtl="1">
              <a:lnSpc>
                <a:spcPct val="80000"/>
              </a:lnSpc>
            </a:pPr>
            <a:r>
              <a:rPr lang="ar-SA" altLang="ar-IQ" sz="2800" b="1" dirty="0" smtClean="0">
                <a:solidFill>
                  <a:schemeClr val="tx1">
                    <a:lumMod val="95000"/>
                    <a:lumOff val="5000"/>
                  </a:schemeClr>
                </a:solidFill>
                <a:cs typeface="+mj-cs"/>
              </a:rPr>
              <a:t>اللامـبـالاة في تـنـشـئة الابـناء . </a:t>
            </a:r>
            <a:endParaRPr lang="ar-IQ" altLang="ar-IQ" sz="2800" b="1" dirty="0" smtClean="0">
              <a:solidFill>
                <a:schemeClr val="tx1">
                  <a:lumMod val="95000"/>
                  <a:lumOff val="5000"/>
                </a:schemeClr>
              </a:solidFill>
              <a:cs typeface="+mj-cs"/>
            </a:endParaRPr>
          </a:p>
          <a:p>
            <a:pPr algn="just" rtl="1">
              <a:lnSpc>
                <a:spcPct val="80000"/>
              </a:lnSpc>
            </a:pPr>
            <a:r>
              <a:rPr lang="ar-SA" altLang="ar-IQ" sz="2800" b="1" dirty="0" smtClean="0">
                <a:solidFill>
                  <a:schemeClr val="tx1">
                    <a:lumMod val="95000"/>
                    <a:lumOff val="5000"/>
                  </a:schemeClr>
                </a:solidFill>
                <a:cs typeface="+mj-cs"/>
              </a:rPr>
              <a:t>حب الإستطلاع ومحاولة التعرف على حقيقة ما يشعر به </a:t>
            </a:r>
            <a:r>
              <a:rPr lang="ar-SA" altLang="ar-IQ" sz="2800" b="1" dirty="0" err="1" smtClean="0">
                <a:solidFill>
                  <a:schemeClr val="tx1">
                    <a:lumMod val="95000"/>
                    <a:lumOff val="5000"/>
                  </a:schemeClr>
                </a:solidFill>
                <a:cs typeface="+mj-cs"/>
              </a:rPr>
              <a:t>المتعاطى</a:t>
            </a:r>
            <a:r>
              <a:rPr lang="ar-SA" altLang="ar-IQ" sz="2800" b="1" dirty="0" smtClean="0">
                <a:solidFill>
                  <a:schemeClr val="tx1">
                    <a:lumMod val="95000"/>
                    <a:lumOff val="5000"/>
                  </a:schemeClr>
                </a:solidFill>
                <a:cs typeface="+mj-cs"/>
              </a:rPr>
              <a:t> </a:t>
            </a:r>
            <a:endParaRPr lang="ar-IQ" altLang="ar-IQ" sz="2800" b="1" dirty="0">
              <a:solidFill>
                <a:schemeClr val="tx1">
                  <a:lumMod val="95000"/>
                  <a:lumOff val="5000"/>
                </a:schemeClr>
              </a:solidFill>
              <a:cs typeface="+mj-cs"/>
            </a:endParaRPr>
          </a:p>
          <a:p>
            <a:pPr algn="just" rtl="1">
              <a:lnSpc>
                <a:spcPct val="80000"/>
              </a:lnSpc>
            </a:pPr>
            <a:r>
              <a:rPr lang="ar-SA" altLang="ar-IQ" sz="2800" b="1" dirty="0" smtClean="0">
                <a:solidFill>
                  <a:schemeClr val="tx1">
                    <a:lumMod val="95000"/>
                    <a:lumOff val="5000"/>
                  </a:schemeClr>
                </a:solidFill>
                <a:cs typeface="+mj-cs"/>
              </a:rPr>
              <a:t>ضعف الوازع الديني وعدم اللجوء إلى الله تعالى في الشدائد والمحن </a:t>
            </a:r>
            <a:endParaRPr lang="ar-IQ" altLang="ar-IQ" sz="2800" b="1" dirty="0">
              <a:solidFill>
                <a:schemeClr val="tx1">
                  <a:lumMod val="95000"/>
                  <a:lumOff val="5000"/>
                </a:schemeClr>
              </a:solidFill>
              <a:cs typeface="+mj-cs"/>
            </a:endParaRPr>
          </a:p>
          <a:p>
            <a:pPr algn="just" rtl="1">
              <a:lnSpc>
                <a:spcPct val="80000"/>
              </a:lnSpc>
            </a:pPr>
            <a:r>
              <a:rPr lang="ar-SA" altLang="ar-IQ" sz="2800" b="1" dirty="0" smtClean="0">
                <a:solidFill>
                  <a:schemeClr val="tx1">
                    <a:lumMod val="95000"/>
                    <a:lumOff val="5000"/>
                  </a:schemeClr>
                </a:solidFill>
                <a:cs typeface="+mj-cs"/>
              </a:rPr>
              <a:t>الترف الزائد ووفرة المال لدى كثير من الناس</a:t>
            </a:r>
            <a:endParaRPr lang="ar-IQ" altLang="ar-IQ" sz="2800" b="1" dirty="0" smtClean="0">
              <a:solidFill>
                <a:schemeClr val="tx1">
                  <a:lumMod val="95000"/>
                  <a:lumOff val="5000"/>
                </a:schemeClr>
              </a:solidFill>
              <a:cs typeface="+mj-cs"/>
            </a:endParaRPr>
          </a:p>
          <a:p>
            <a:pPr algn="just" rtl="1">
              <a:lnSpc>
                <a:spcPct val="80000"/>
              </a:lnSpc>
            </a:pPr>
            <a:r>
              <a:rPr lang="ar-IQ" altLang="ar-IQ" sz="2800" b="1" dirty="0">
                <a:solidFill>
                  <a:schemeClr val="tx1">
                    <a:lumMod val="95000"/>
                    <a:lumOff val="5000"/>
                  </a:schemeClr>
                </a:solidFill>
              </a:rPr>
              <a:t>البطالة و </a:t>
            </a:r>
            <a:r>
              <a:rPr lang="ar-IQ" altLang="ar-IQ" sz="2800" b="1" dirty="0" smtClean="0">
                <a:solidFill>
                  <a:schemeClr val="tx1">
                    <a:lumMod val="95000"/>
                    <a:lumOff val="5000"/>
                  </a:schemeClr>
                </a:solidFill>
              </a:rPr>
              <a:t>الفقر</a:t>
            </a:r>
            <a:endParaRPr lang="ar-IQ" altLang="ar-IQ" sz="2800" b="1"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pic>
        <p:nvPicPr>
          <p:cNvPr id="14338" name="Picture 2" descr="نتيجة بحث الصور عن كوفي شوب نركي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114800" cy="210001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4582885" y="1524000"/>
            <a:ext cx="4347665" cy="400110"/>
          </a:xfrm>
          <a:prstGeom prst="rect">
            <a:avLst/>
          </a:prstGeom>
        </p:spPr>
        <p:txBody>
          <a:bodyPr wrap="none">
            <a:spAutoFit/>
          </a:bodyPr>
          <a:lstStyle/>
          <a:p>
            <a:r>
              <a:rPr lang="ar-IQ" sz="2000" b="1" dirty="0">
                <a:solidFill>
                  <a:srgbClr val="FF0000"/>
                </a:solidFill>
              </a:rPr>
              <a:t>هناك أسباب للبدء </a:t>
            </a:r>
            <a:r>
              <a:rPr lang="ar-IQ" sz="2000" b="1" dirty="0" err="1">
                <a:solidFill>
                  <a:srgbClr val="FF0000"/>
                </a:solidFill>
              </a:rPr>
              <a:t>فى</a:t>
            </a:r>
            <a:r>
              <a:rPr lang="ar-IQ" sz="2000" b="1" dirty="0">
                <a:solidFill>
                  <a:srgbClr val="FF0000"/>
                </a:solidFill>
              </a:rPr>
              <a:t> تعاطي المخدرات نذكر منها :</a:t>
            </a:r>
          </a:p>
        </p:txBody>
      </p:sp>
    </p:spTree>
    <p:extLst>
      <p:ext uri="{BB962C8B-B14F-4D97-AF65-F5344CB8AC3E}">
        <p14:creationId xmlns:p14="http://schemas.microsoft.com/office/powerpoint/2010/main" val="141462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1000"/>
                                        <p:tgtEl>
                                          <p:spTgt spid="23555">
                                            <p:txEl>
                                              <p:pRg st="1" end="1"/>
                                            </p:txEl>
                                          </p:spTgt>
                                        </p:tgtEl>
                                      </p:cBhvr>
                                    </p:animEffect>
                                    <p:anim calcmode="lin" valueType="num">
                                      <p:cBhvr>
                                        <p:cTn id="8"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5">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1000"/>
                                        <p:tgtEl>
                                          <p:spTgt spid="23555">
                                            <p:txEl>
                                              <p:pRg st="2" end="2"/>
                                            </p:txEl>
                                          </p:spTgt>
                                        </p:tgtEl>
                                      </p:cBhvr>
                                    </p:animEffect>
                                    <p:anim calcmode="lin" valueType="num">
                                      <p:cBhvr>
                                        <p:cTn id="16"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animEffect transition="in" filter="fade">
                                      <p:cBhvr>
                                        <p:cTn id="23" dur="1000"/>
                                        <p:tgtEl>
                                          <p:spTgt spid="23555">
                                            <p:txEl>
                                              <p:pRg st="5" end="5"/>
                                            </p:txEl>
                                          </p:spTgt>
                                        </p:tgtEl>
                                      </p:cBhvr>
                                    </p:animEffect>
                                    <p:anim calcmode="lin" valueType="num">
                                      <p:cBhvr>
                                        <p:cTn id="24" dur="1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3555">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55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Effect transition="in" filter="fade">
                                      <p:cBhvr>
                                        <p:cTn id="31" dur="1000"/>
                                        <p:tgtEl>
                                          <p:spTgt spid="23555">
                                            <p:txEl>
                                              <p:pRg st="6" end="6"/>
                                            </p:txEl>
                                          </p:spTgt>
                                        </p:tgtEl>
                                      </p:cBhvr>
                                    </p:animEffect>
                                    <p:anim calcmode="lin" valueType="num">
                                      <p:cBhvr>
                                        <p:cTn id="32"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3555">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355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3555">
                                            <p:txEl>
                                              <p:pRg st="7" end="7"/>
                                            </p:txEl>
                                          </p:spTgt>
                                        </p:tgtEl>
                                        <p:attrNameLst>
                                          <p:attrName>style.visibility</p:attrName>
                                        </p:attrNameLst>
                                      </p:cBhvr>
                                      <p:to>
                                        <p:strVal val="visible"/>
                                      </p:to>
                                    </p:set>
                                    <p:animEffect transition="in" filter="fade">
                                      <p:cBhvr>
                                        <p:cTn id="39" dur="1000"/>
                                        <p:tgtEl>
                                          <p:spTgt spid="23555">
                                            <p:txEl>
                                              <p:pRg st="7" end="7"/>
                                            </p:txEl>
                                          </p:spTgt>
                                        </p:tgtEl>
                                      </p:cBhvr>
                                    </p:animEffect>
                                    <p:anim calcmode="lin" valueType="num">
                                      <p:cBhvr>
                                        <p:cTn id="40" dur="1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3555">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355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23555">
                                            <p:txEl>
                                              <p:pRg st="8" end="8"/>
                                            </p:txEl>
                                          </p:spTgt>
                                        </p:tgtEl>
                                        <p:attrNameLst>
                                          <p:attrName>style.visibility</p:attrName>
                                        </p:attrNameLst>
                                      </p:cBhvr>
                                      <p:to>
                                        <p:strVal val="visible"/>
                                      </p:to>
                                    </p:set>
                                    <p:animEffect transition="in" filter="fade">
                                      <p:cBhvr>
                                        <p:cTn id="47" dur="1000"/>
                                        <p:tgtEl>
                                          <p:spTgt spid="23555">
                                            <p:txEl>
                                              <p:pRg st="8" end="8"/>
                                            </p:txEl>
                                          </p:spTgt>
                                        </p:tgtEl>
                                      </p:cBhvr>
                                    </p:animEffect>
                                    <p:anim calcmode="lin" valueType="num">
                                      <p:cBhvr>
                                        <p:cTn id="48" dur="10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3555">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355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23555">
                                            <p:txEl>
                                              <p:pRg st="9" end="9"/>
                                            </p:txEl>
                                          </p:spTgt>
                                        </p:tgtEl>
                                        <p:attrNameLst>
                                          <p:attrName>style.visibility</p:attrName>
                                        </p:attrNameLst>
                                      </p:cBhvr>
                                      <p:to>
                                        <p:strVal val="visible"/>
                                      </p:to>
                                    </p:set>
                                    <p:animEffect transition="in" filter="fade">
                                      <p:cBhvr>
                                        <p:cTn id="55" dur="1000"/>
                                        <p:tgtEl>
                                          <p:spTgt spid="23555">
                                            <p:txEl>
                                              <p:pRg st="9" end="9"/>
                                            </p:txEl>
                                          </p:spTgt>
                                        </p:tgtEl>
                                      </p:cBhvr>
                                    </p:animEffect>
                                    <p:anim calcmode="lin" valueType="num">
                                      <p:cBhvr>
                                        <p:cTn id="56" dur="10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3555">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555">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23555">
                                            <p:txEl>
                                              <p:pRg st="10" end="10"/>
                                            </p:txEl>
                                          </p:spTgt>
                                        </p:tgtEl>
                                        <p:attrNameLst>
                                          <p:attrName>style.visibility</p:attrName>
                                        </p:attrNameLst>
                                      </p:cBhvr>
                                      <p:to>
                                        <p:strVal val="visible"/>
                                      </p:to>
                                    </p:set>
                                    <p:animEffect transition="in" filter="fade">
                                      <p:cBhvr>
                                        <p:cTn id="63" dur="1000"/>
                                        <p:tgtEl>
                                          <p:spTgt spid="23555">
                                            <p:txEl>
                                              <p:pRg st="10" end="10"/>
                                            </p:txEl>
                                          </p:spTgt>
                                        </p:tgtEl>
                                      </p:cBhvr>
                                    </p:animEffect>
                                    <p:anim calcmode="lin" valueType="num">
                                      <p:cBhvr>
                                        <p:cTn id="64" dur="10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3555">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3555">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304800"/>
            <a:ext cx="8229600" cy="6324600"/>
          </a:xfrm>
        </p:spPr>
        <p:style>
          <a:lnRef idx="2">
            <a:schemeClr val="accent3"/>
          </a:lnRef>
          <a:fillRef idx="1">
            <a:schemeClr val="lt1"/>
          </a:fillRef>
          <a:effectRef idx="0">
            <a:schemeClr val="accent3"/>
          </a:effectRef>
          <a:fontRef idx="minor">
            <a:schemeClr val="dk1"/>
          </a:fontRef>
        </p:style>
        <p:txBody>
          <a:bodyPr>
            <a:noAutofit/>
          </a:bodyPr>
          <a:lstStyle/>
          <a:p>
            <a:pPr marL="109728" indent="0" algn="r" rtl="1">
              <a:lnSpc>
                <a:spcPct val="80000"/>
              </a:lnSpc>
              <a:buNone/>
            </a:pPr>
            <a:endParaRPr lang="ar-IQ" altLang="ar-IQ" sz="2400" b="1" dirty="0" smtClean="0">
              <a:solidFill>
                <a:schemeClr val="tx1">
                  <a:lumMod val="95000"/>
                  <a:lumOff val="5000"/>
                </a:schemeClr>
              </a:solidFill>
            </a:endParaRPr>
          </a:p>
          <a:p>
            <a:pPr marL="109728" indent="0" algn="r" rtl="1">
              <a:lnSpc>
                <a:spcPct val="80000"/>
              </a:lnSpc>
              <a:buNone/>
            </a:pPr>
            <a:r>
              <a:rPr lang="ar-SA" altLang="ar-IQ" sz="2400" b="1" dirty="0" smtClean="0">
                <a:solidFill>
                  <a:schemeClr val="tx1">
                    <a:lumMod val="95000"/>
                    <a:lumOff val="5000"/>
                  </a:schemeClr>
                </a:solidFill>
              </a:rPr>
              <a:t>*</a:t>
            </a:r>
            <a:r>
              <a:rPr lang="ar-SA" altLang="ar-IQ" sz="2400" b="1" dirty="0">
                <a:solidFill>
                  <a:schemeClr val="tx1">
                    <a:lumMod val="95000"/>
                    <a:lumOff val="5000"/>
                  </a:schemeClr>
                </a:solidFill>
              </a:rPr>
              <a:t>أصدقاء </a:t>
            </a:r>
            <a:r>
              <a:rPr lang="ar-SA" altLang="ar-IQ" sz="2400" b="1" dirty="0" smtClean="0">
                <a:solidFill>
                  <a:schemeClr val="tx1">
                    <a:lumMod val="95000"/>
                    <a:lumOff val="5000"/>
                  </a:schemeClr>
                </a:solidFill>
              </a:rPr>
              <a:t>السوء</a:t>
            </a:r>
            <a:r>
              <a:rPr lang="ar-SA" altLang="ar-IQ" sz="2400" b="1" dirty="0">
                <a:solidFill>
                  <a:schemeClr val="tx1">
                    <a:lumMod val="95000"/>
                    <a:lumOff val="5000"/>
                  </a:schemeClr>
                </a:solidFill>
              </a:rPr>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 الهروب من مواجهة المشكلات وعدم القدرة على حلها. </a:t>
            </a:r>
            <a:endParaRPr lang="ar-IQ" altLang="ar-IQ" sz="2400" b="1" dirty="0" smtClean="0">
              <a:solidFill>
                <a:schemeClr val="tx1">
                  <a:lumMod val="95000"/>
                  <a:lumOff val="5000"/>
                </a:schemeClr>
              </a:solidFill>
            </a:endParaRPr>
          </a:p>
          <a:p>
            <a:pPr marL="109728" indent="0" algn="r" rtl="1">
              <a:lnSpc>
                <a:spcPct val="80000"/>
              </a:lnSpc>
              <a:buNone/>
            </a:pPr>
            <a:endParaRPr lang="ar-IQ" altLang="ar-IQ" b="1" dirty="0">
              <a:solidFill>
                <a:schemeClr val="tx1">
                  <a:lumMod val="95000"/>
                  <a:lumOff val="5000"/>
                </a:schemeClr>
              </a:solidFill>
            </a:endParaRPr>
          </a:p>
          <a:p>
            <a:pPr marL="109728" indent="0" algn="r" rtl="1">
              <a:lnSpc>
                <a:spcPct val="80000"/>
              </a:lnSpc>
              <a:buNone/>
            </a:pPr>
            <a:r>
              <a:rPr lang="ar-SA" altLang="ar-IQ" b="1" dirty="0">
                <a:solidFill>
                  <a:schemeClr val="tx1">
                    <a:lumMod val="95000"/>
                    <a:lumOff val="5000"/>
                  </a:schemeClr>
                </a:solidFill>
              </a:rPr>
              <a:t>* اللجوء </a:t>
            </a:r>
            <a:r>
              <a:rPr lang="ar-SA" altLang="ar-IQ" sz="2400" b="1" dirty="0" smtClean="0">
                <a:solidFill>
                  <a:schemeClr val="tx1">
                    <a:lumMod val="95000"/>
                    <a:lumOff val="5000"/>
                  </a:schemeClr>
                </a:solidFill>
              </a:rPr>
              <a:t>إلى بعض الأدوية المهد</a:t>
            </a:r>
            <a:r>
              <a:rPr lang="ar-IQ" altLang="ar-IQ" sz="2400" b="1" dirty="0" smtClean="0">
                <a:solidFill>
                  <a:schemeClr val="tx1">
                    <a:lumMod val="95000"/>
                    <a:lumOff val="5000"/>
                  </a:schemeClr>
                </a:solidFill>
              </a:rPr>
              <a:t>ئ</a:t>
            </a:r>
            <a:r>
              <a:rPr lang="ar-SA" altLang="ar-IQ" sz="2400" b="1" dirty="0" smtClean="0">
                <a:solidFill>
                  <a:schemeClr val="tx1">
                    <a:lumMod val="95000"/>
                    <a:lumOff val="5000"/>
                  </a:schemeClr>
                </a:solidFill>
              </a:rPr>
              <a:t>ة دون استشارة أهل الاختصاص فيقع الإنسان في الإدمان دون أن يشعر .</a:t>
            </a:r>
            <a:br>
              <a:rPr lang="ar-SA" altLang="ar-IQ" sz="2400" b="1" dirty="0" smtClean="0">
                <a:solidFill>
                  <a:schemeClr val="tx1">
                    <a:lumMod val="95000"/>
                    <a:lumOff val="5000"/>
                  </a:schemeClr>
                </a:solidFill>
              </a:rPr>
            </a:br>
            <a:r>
              <a:rPr lang="ar-SA" altLang="ar-IQ" sz="2400" b="1" dirty="0" smtClean="0">
                <a:solidFill>
                  <a:schemeClr val="tx1">
                    <a:lumMod val="95000"/>
                    <a:lumOff val="5000"/>
                  </a:schemeClr>
                </a:solidFill>
              </a:rPr>
              <a:t/>
            </a:r>
            <a:br>
              <a:rPr lang="ar-SA" altLang="ar-IQ" sz="2400" b="1" dirty="0" smtClean="0">
                <a:solidFill>
                  <a:schemeClr val="tx1">
                    <a:lumMod val="95000"/>
                    <a:lumOff val="5000"/>
                  </a:schemeClr>
                </a:solidFill>
              </a:rPr>
            </a:br>
            <a:r>
              <a:rPr lang="ar-SA" altLang="ar-IQ" sz="2400" b="1" dirty="0" smtClean="0">
                <a:solidFill>
                  <a:schemeClr val="tx1">
                    <a:lumMod val="95000"/>
                    <a:lumOff val="5000"/>
                  </a:schemeClr>
                </a:solidFill>
              </a:rPr>
              <a:t>* الاعتقاد الخاطئ بأن المخدرات تزيد في القدرة الجنسية والواقع خلاف ذلك . </a:t>
            </a:r>
            <a:br>
              <a:rPr lang="ar-SA" altLang="ar-IQ" sz="2400" b="1" dirty="0" smtClean="0">
                <a:solidFill>
                  <a:schemeClr val="tx1">
                    <a:lumMod val="95000"/>
                    <a:lumOff val="5000"/>
                  </a:schemeClr>
                </a:solidFill>
              </a:rPr>
            </a:br>
            <a:r>
              <a:rPr lang="ar-SA" altLang="ar-IQ" sz="2400" b="1" dirty="0" smtClean="0">
                <a:solidFill>
                  <a:schemeClr val="tx1">
                    <a:lumMod val="95000"/>
                    <a:lumOff val="5000"/>
                  </a:schemeClr>
                </a:solidFill>
              </a:rPr>
              <a:t/>
            </a:r>
            <a:br>
              <a:rPr lang="ar-SA" altLang="ar-IQ" sz="2400" b="1" dirty="0" smtClean="0">
                <a:solidFill>
                  <a:schemeClr val="tx1">
                    <a:lumMod val="95000"/>
                    <a:lumOff val="5000"/>
                  </a:schemeClr>
                </a:solidFill>
              </a:rPr>
            </a:br>
            <a:r>
              <a:rPr lang="ar-SA" altLang="ar-IQ" sz="2400" b="1" dirty="0">
                <a:solidFill>
                  <a:schemeClr val="tx1">
                    <a:lumMod val="95000"/>
                    <a:lumOff val="5000"/>
                  </a:schemeClr>
                </a:solidFill>
              </a:rPr>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 تهاون بعض الدول في التصدي لهذه المشكله .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 وجود عصابات متخصصة في الترويج للمخدرات وتسهيل وصولها إلى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
            </a:r>
            <a:br>
              <a:rPr lang="ar-SA" altLang="ar-IQ" sz="2400" b="1" dirty="0">
                <a:solidFill>
                  <a:schemeClr val="tx1">
                    <a:lumMod val="95000"/>
                    <a:lumOff val="5000"/>
                  </a:schemeClr>
                </a:solidFill>
              </a:rPr>
            </a:br>
            <a:r>
              <a:rPr lang="ar-SA" altLang="ar-IQ" sz="2400" b="1" dirty="0">
                <a:solidFill>
                  <a:schemeClr val="tx1">
                    <a:lumMod val="95000"/>
                    <a:lumOff val="5000"/>
                  </a:schemeClr>
                </a:solidFill>
              </a:rPr>
              <a:t>التجمعات الشبابية " الجامعات والنوادى " </a:t>
            </a:r>
            <a:br>
              <a:rPr lang="ar-SA" altLang="ar-IQ" sz="2400" b="1" dirty="0">
                <a:solidFill>
                  <a:schemeClr val="tx1">
                    <a:lumMod val="95000"/>
                    <a:lumOff val="5000"/>
                  </a:schemeClr>
                </a:solidFill>
              </a:rPr>
            </a:br>
            <a:endParaRPr lang="en-US" altLang="ar-IQ" sz="2400" b="1"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3201357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sp>
        <p:nvSpPr>
          <p:cNvPr id="5" name="مستطيل 4"/>
          <p:cNvSpPr/>
          <p:nvPr/>
        </p:nvSpPr>
        <p:spPr>
          <a:xfrm>
            <a:off x="838200" y="533400"/>
            <a:ext cx="7543800" cy="923330"/>
          </a:xfrm>
          <a:prstGeom prst="rect">
            <a:avLst/>
          </a:prstGeom>
        </p:spPr>
        <p:txBody>
          <a:bodyPr wrap="square">
            <a:spAutoFit/>
          </a:bodyPr>
          <a:lstStyle/>
          <a:p>
            <a:r>
              <a:rPr lang="en-US" b="1" dirty="0">
                <a:solidFill>
                  <a:srgbClr val="333333"/>
                </a:solidFill>
              </a:rPr>
              <a:t>Structural Change and Social Governance of the Causes of Drug </a:t>
            </a:r>
            <a:r>
              <a:rPr lang="en-US" b="1" dirty="0" smtClean="0">
                <a:solidFill>
                  <a:srgbClr val="333333"/>
                </a:solidFill>
              </a:rPr>
              <a:t>Abuse</a:t>
            </a:r>
            <a:r>
              <a:rPr lang="ar-IQ" b="1" dirty="0" smtClean="0">
                <a:solidFill>
                  <a:srgbClr val="333333"/>
                </a:solidFill>
              </a:rPr>
              <a:t>  2020</a:t>
            </a:r>
            <a:endParaRPr lang="en-US" b="1" dirty="0">
              <a:solidFill>
                <a:srgbClr val="333333"/>
              </a:solidFill>
            </a:endParaRPr>
          </a:p>
          <a:p>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058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64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Reasons among teenagers </a:t>
            </a:r>
            <a:endParaRPr lang="en-US" dirty="0"/>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51054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253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0" y="0"/>
            <a:ext cx="9144000"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00000"/>
              </a:lnSpc>
            </a:pPr>
            <a:r>
              <a:rPr lang="ar-IQ" altLang="ar-IQ" sz="1800" dirty="0">
                <a:solidFill>
                  <a:srgbClr val="FF0000"/>
                </a:solidFill>
                <a:effectLst/>
                <a:latin typeface="Times New Roman" pitchFamily="18" charset="0"/>
                <a:cs typeface="David" pitchFamily="34" charset="-79"/>
              </a:rPr>
              <a:t> </a:t>
            </a:r>
            <a:endParaRPr lang="ar-IQ" altLang="ar-IQ" sz="1000" b="0" dirty="0">
              <a:solidFill>
                <a:srgbClr val="FF0000"/>
              </a:solidFill>
              <a:effectLst/>
              <a:latin typeface="Times New Roman" pitchFamily="18" charset="0"/>
              <a:cs typeface="Times New Roman" pitchFamily="18" charset="0"/>
            </a:endParaRPr>
          </a:p>
          <a:p>
            <a:pPr algn="ctr" rtl="1" eaLnBrk="0" hangingPunct="0">
              <a:lnSpc>
                <a:spcPct val="100000"/>
              </a:lnSpc>
            </a:pPr>
            <a:r>
              <a:rPr lang="ar-SA" altLang="ar-IQ" sz="3600" dirty="0">
                <a:solidFill>
                  <a:srgbClr val="FF0000"/>
                </a:solidFill>
                <a:effectLst/>
              </a:rPr>
              <a:t>نظرية</a:t>
            </a:r>
            <a:r>
              <a:rPr lang="he-IL" altLang="ar-IQ" sz="3600" dirty="0">
                <a:solidFill>
                  <a:srgbClr val="FF0000"/>
                </a:solidFill>
                <a:effectLst/>
              </a:rPr>
              <a:t> ”</a:t>
            </a:r>
            <a:r>
              <a:rPr lang="ar-SA" altLang="ar-IQ" sz="3600" dirty="0">
                <a:solidFill>
                  <a:srgbClr val="FF0000"/>
                </a:solidFill>
                <a:effectLst/>
              </a:rPr>
              <a:t>بوابة المخدرات</a:t>
            </a:r>
            <a:r>
              <a:rPr lang="he-IL" altLang="ar-IQ" sz="3600" dirty="0">
                <a:solidFill>
                  <a:srgbClr val="FF0000"/>
                </a:solidFill>
                <a:effectLst/>
              </a:rPr>
              <a:t>" (</a:t>
            </a:r>
            <a:r>
              <a:rPr lang="en-US" altLang="ar-IQ" sz="3600" dirty="0">
                <a:solidFill>
                  <a:srgbClr val="FF0000"/>
                </a:solidFill>
                <a:effectLst/>
              </a:rPr>
              <a:t>KANDEL</a:t>
            </a:r>
            <a:r>
              <a:rPr lang="ar-IQ" altLang="ar-IQ" sz="3600" dirty="0">
                <a:solidFill>
                  <a:srgbClr val="FF0000"/>
                </a:solidFill>
                <a:effectLst/>
              </a:rPr>
              <a:t>)</a:t>
            </a:r>
            <a:endParaRPr lang="en-US" altLang="ar-IQ" sz="3600" dirty="0">
              <a:solidFill>
                <a:srgbClr val="FF0000"/>
              </a:solidFill>
              <a:effectLst/>
            </a:endParaRPr>
          </a:p>
          <a:p>
            <a:pPr algn="ctr" rtl="1" eaLnBrk="0" hangingPunct="0">
              <a:lnSpc>
                <a:spcPct val="100000"/>
              </a:lnSpc>
            </a:pPr>
            <a:endParaRPr lang="ar-IQ" altLang="ar-IQ" sz="1000" dirty="0">
              <a:solidFill>
                <a:srgbClr val="FF0000"/>
              </a:solidFill>
              <a:effectLst/>
            </a:endParaRPr>
          </a:p>
          <a:p>
            <a:pPr algn="ctr" rtl="1" eaLnBrk="0" hangingPunct="0">
              <a:lnSpc>
                <a:spcPct val="100000"/>
              </a:lnSpc>
            </a:pPr>
            <a:r>
              <a:rPr lang="ar-SA" altLang="ar-IQ" sz="2400" dirty="0">
                <a:solidFill>
                  <a:srgbClr val="FF0000"/>
                </a:solidFill>
                <a:effectLst/>
              </a:rPr>
              <a:t>مراحل تطور استعمال السموم</a:t>
            </a:r>
            <a:r>
              <a:rPr lang="en-US" altLang="ar-IQ" sz="2400" dirty="0">
                <a:solidFill>
                  <a:srgbClr val="FF0000"/>
                </a:solidFill>
                <a:effectLst/>
              </a:rPr>
              <a:t>:</a:t>
            </a:r>
            <a:endParaRPr lang="ar-IQ" altLang="ar-IQ" sz="2400" dirty="0">
              <a:solidFill>
                <a:srgbClr val="FF0000"/>
              </a:solidFill>
              <a:effectLst/>
            </a:endParaRPr>
          </a:p>
          <a:p>
            <a:pPr algn="ctr" rtl="1" eaLnBrk="0" hangingPunct="0">
              <a:lnSpc>
                <a:spcPct val="100000"/>
              </a:lnSpc>
            </a:pPr>
            <a:endParaRPr lang="he-IL" altLang="ar-IQ" sz="2400" dirty="0">
              <a:solidFill>
                <a:srgbClr val="FF0000"/>
              </a:solidFill>
              <a:effectLst/>
            </a:endParaRPr>
          </a:p>
          <a:p>
            <a:pPr algn="ctr" rtl="1" eaLnBrk="0" hangingPunct="0">
              <a:lnSpc>
                <a:spcPct val="100000"/>
              </a:lnSpc>
            </a:pPr>
            <a:endParaRPr lang="he-IL" altLang="ar-IQ" sz="2400" dirty="0">
              <a:solidFill>
                <a:srgbClr val="FF0000"/>
              </a:solidFill>
              <a:effectLst/>
            </a:endParaRPr>
          </a:p>
          <a:p>
            <a:pPr algn="ctr" rtl="1" eaLnBrk="0" hangingPunct="0">
              <a:lnSpc>
                <a:spcPct val="100000"/>
              </a:lnSpc>
            </a:pPr>
            <a:r>
              <a:rPr lang="ar-SA" altLang="ar-IQ" sz="2400" dirty="0">
                <a:solidFill>
                  <a:srgbClr val="FF0000"/>
                </a:solidFill>
                <a:effectLst/>
              </a:rPr>
              <a:t>شرب النبيذ والبيره</a:t>
            </a:r>
            <a:r>
              <a:rPr lang="en-US" altLang="ar-IQ" sz="2400" dirty="0">
                <a:solidFill>
                  <a:srgbClr val="FF0000"/>
                </a:solidFill>
                <a:effectLst/>
              </a:rPr>
              <a:t>.</a:t>
            </a:r>
            <a:endParaRPr lang="ar-IQ" altLang="ar-IQ" sz="2400" dirty="0">
              <a:solidFill>
                <a:srgbClr val="FF0000"/>
              </a:solidFill>
              <a:effectLst/>
            </a:endParaRPr>
          </a:p>
          <a:p>
            <a:pPr algn="ctr" rtl="1" eaLnBrk="0" hangingPunct="0">
              <a:lnSpc>
                <a:spcPct val="100000"/>
              </a:lnSpc>
            </a:pPr>
            <a:r>
              <a:rPr lang="ar-IQ" altLang="ar-IQ" sz="2400" dirty="0">
                <a:solidFill>
                  <a:srgbClr val="FF0000"/>
                </a:solidFill>
                <a:effectLst/>
              </a:rPr>
              <a:t> </a:t>
            </a:r>
            <a:br>
              <a:rPr lang="ar-IQ" altLang="ar-IQ" sz="2400" dirty="0">
                <a:solidFill>
                  <a:srgbClr val="FF0000"/>
                </a:solidFill>
                <a:effectLst/>
              </a:rPr>
            </a:br>
            <a:endParaRPr lang="ar-IQ" altLang="ar-IQ" sz="2400" dirty="0">
              <a:solidFill>
                <a:srgbClr val="FF0000"/>
              </a:solidFill>
              <a:effectLst/>
            </a:endParaRPr>
          </a:p>
          <a:p>
            <a:pPr algn="ctr" rtl="1" eaLnBrk="0" hangingPunct="0">
              <a:lnSpc>
                <a:spcPct val="100000"/>
              </a:lnSpc>
            </a:pPr>
            <a:r>
              <a:rPr lang="ar-SA" altLang="ar-IQ" sz="2400" dirty="0">
                <a:solidFill>
                  <a:srgbClr val="FF0000"/>
                </a:solidFill>
                <a:effectLst/>
              </a:rPr>
              <a:t>تدخين سجائر, أرجيله أو شرب مشروبات روحيه ثقيله</a:t>
            </a:r>
            <a:r>
              <a:rPr lang="en-US" altLang="ar-IQ" sz="2400" dirty="0">
                <a:solidFill>
                  <a:srgbClr val="FF0000"/>
                </a:solidFill>
                <a:effectLst/>
              </a:rPr>
              <a:t>.</a:t>
            </a:r>
            <a:endParaRPr lang="ar-IQ" altLang="ar-IQ" sz="2400" dirty="0">
              <a:solidFill>
                <a:srgbClr val="FF0000"/>
              </a:solidFill>
              <a:effectLst/>
            </a:endParaRPr>
          </a:p>
          <a:p>
            <a:pPr algn="ctr" rtl="1" eaLnBrk="0" hangingPunct="0">
              <a:lnSpc>
                <a:spcPct val="100000"/>
              </a:lnSpc>
            </a:pPr>
            <a:r>
              <a:rPr lang="ar-IQ" altLang="ar-IQ" sz="2400" dirty="0">
                <a:solidFill>
                  <a:srgbClr val="FF0000"/>
                </a:solidFill>
                <a:effectLst/>
              </a:rPr>
              <a:t>  </a:t>
            </a:r>
            <a:br>
              <a:rPr lang="ar-IQ" altLang="ar-IQ" sz="2400" dirty="0">
                <a:solidFill>
                  <a:srgbClr val="FF0000"/>
                </a:solidFill>
                <a:effectLst/>
              </a:rPr>
            </a:br>
            <a:endParaRPr lang="ar-IQ" altLang="ar-IQ" sz="2400" dirty="0">
              <a:solidFill>
                <a:srgbClr val="FF0000"/>
              </a:solidFill>
              <a:effectLst/>
            </a:endParaRPr>
          </a:p>
          <a:p>
            <a:pPr algn="ctr" rtl="1" eaLnBrk="0" hangingPunct="0">
              <a:lnSpc>
                <a:spcPct val="100000"/>
              </a:lnSpc>
            </a:pPr>
            <a:r>
              <a:rPr lang="ar-SA" altLang="ar-IQ" sz="2400" dirty="0">
                <a:solidFill>
                  <a:srgbClr val="FF0000"/>
                </a:solidFill>
                <a:effectLst/>
              </a:rPr>
              <a:t>استعمال الماريحوانا</a:t>
            </a:r>
            <a:r>
              <a:rPr lang="en-US" altLang="ar-IQ" sz="2400" dirty="0">
                <a:solidFill>
                  <a:srgbClr val="FF0000"/>
                </a:solidFill>
                <a:effectLst/>
              </a:rPr>
              <a:t>.</a:t>
            </a:r>
            <a:endParaRPr lang="ar-IQ" altLang="ar-IQ" sz="2400" dirty="0">
              <a:solidFill>
                <a:srgbClr val="FF0000"/>
              </a:solidFill>
              <a:effectLst/>
            </a:endParaRPr>
          </a:p>
          <a:p>
            <a:pPr algn="ctr" rtl="1" eaLnBrk="0" hangingPunct="0">
              <a:lnSpc>
                <a:spcPct val="100000"/>
              </a:lnSpc>
            </a:pPr>
            <a:endParaRPr lang="he-IL" altLang="ar-IQ" sz="2400" dirty="0">
              <a:solidFill>
                <a:srgbClr val="FF0000"/>
              </a:solidFill>
              <a:effectLst/>
            </a:endParaRPr>
          </a:p>
          <a:p>
            <a:pPr algn="ctr" rtl="1" eaLnBrk="0" hangingPunct="0">
              <a:lnSpc>
                <a:spcPct val="100000"/>
              </a:lnSpc>
            </a:pPr>
            <a:r>
              <a:rPr lang="he-IL" altLang="ar-IQ" sz="2400" dirty="0">
                <a:solidFill>
                  <a:srgbClr val="FF0000"/>
                </a:solidFill>
                <a:effectLst/>
              </a:rPr>
              <a:t>  </a:t>
            </a:r>
          </a:p>
          <a:p>
            <a:pPr algn="ctr" rtl="1" eaLnBrk="0" hangingPunct="0">
              <a:lnSpc>
                <a:spcPct val="100000"/>
              </a:lnSpc>
            </a:pPr>
            <a:r>
              <a:rPr lang="ar-SA" altLang="ar-IQ" sz="2400" dirty="0">
                <a:solidFill>
                  <a:srgbClr val="FF0000"/>
                </a:solidFill>
                <a:effectLst/>
              </a:rPr>
              <a:t>استعمال مخدرات أخرى (مثل هيروئين, كوكائين)</a:t>
            </a:r>
            <a:r>
              <a:rPr lang="he-IL" altLang="ar-IQ" sz="2400" dirty="0">
                <a:solidFill>
                  <a:srgbClr val="FF0000"/>
                </a:solidFill>
                <a:effectLst/>
              </a:rPr>
              <a:t> </a:t>
            </a:r>
            <a:r>
              <a:rPr lang="ar-SA" altLang="ar-IQ" sz="2400" dirty="0">
                <a:solidFill>
                  <a:srgbClr val="FF0000"/>
                </a:solidFill>
                <a:effectLst/>
              </a:rPr>
              <a:t> </a:t>
            </a:r>
          </a:p>
          <a:p>
            <a:pPr algn="ctr" rtl="1" eaLnBrk="0" hangingPunct="0">
              <a:lnSpc>
                <a:spcPct val="100000"/>
              </a:lnSpc>
            </a:pPr>
            <a:r>
              <a:rPr lang="ar-SA" altLang="ar-IQ" sz="2000" dirty="0">
                <a:solidFill>
                  <a:srgbClr val="FF0000"/>
                </a:solidFill>
                <a:effectLst/>
                <a:latin typeface="Times New Roman" pitchFamily="18" charset="0"/>
                <a:cs typeface="David" pitchFamily="34" charset="-79"/>
              </a:rPr>
              <a:t>      </a:t>
            </a:r>
            <a:endParaRPr lang="ar-SA" altLang="ar-IQ" sz="1000" b="0" dirty="0">
              <a:solidFill>
                <a:srgbClr val="FF0000"/>
              </a:solidFill>
              <a:effectLst/>
              <a:latin typeface="Times New Roman" pitchFamily="18" charset="0"/>
              <a:cs typeface="Times New Roman" pitchFamily="18" charset="0"/>
            </a:endParaRPr>
          </a:p>
          <a:p>
            <a:pPr algn="just" rtl="1" eaLnBrk="0" hangingPunct="0">
              <a:lnSpc>
                <a:spcPct val="100000"/>
              </a:lnSpc>
            </a:pPr>
            <a:r>
              <a:rPr lang="ar-SA" altLang="ar-IQ" sz="2000" dirty="0">
                <a:solidFill>
                  <a:srgbClr val="FF0000"/>
                </a:solidFill>
                <a:effectLst/>
                <a:latin typeface="Times New Roman" pitchFamily="18" charset="0"/>
                <a:cs typeface="David" pitchFamily="34" charset="-79"/>
              </a:rPr>
              <a:t> </a:t>
            </a:r>
            <a:endParaRPr lang="ar-SA" altLang="ar-IQ" sz="1000" b="0" dirty="0">
              <a:solidFill>
                <a:srgbClr val="FF0000"/>
              </a:solidFill>
              <a:effectLst/>
              <a:latin typeface="Times New Roman" pitchFamily="18" charset="0"/>
              <a:cs typeface="Times New Roman" pitchFamily="18" charset="0"/>
            </a:endParaRPr>
          </a:p>
          <a:p>
            <a:pPr algn="just" rtl="1" eaLnBrk="0" hangingPunct="0">
              <a:lnSpc>
                <a:spcPct val="100000"/>
              </a:lnSpc>
            </a:pPr>
            <a:r>
              <a:rPr lang="ar-SA" altLang="ar-IQ" sz="2000" dirty="0">
                <a:solidFill>
                  <a:srgbClr val="FF0000"/>
                </a:solidFill>
                <a:effectLst/>
                <a:latin typeface="Times New Roman" pitchFamily="18" charset="0"/>
                <a:cs typeface="David" pitchFamily="34" charset="-79"/>
              </a:rPr>
              <a:t> </a:t>
            </a:r>
            <a:endParaRPr lang="ar-SA" altLang="ar-IQ" sz="1000" b="0" dirty="0">
              <a:solidFill>
                <a:srgbClr val="FF0000"/>
              </a:solidFill>
              <a:effectLst/>
              <a:latin typeface="Times New Roman" pitchFamily="18" charset="0"/>
              <a:cs typeface="Times New Roman" pitchFamily="18" charset="0"/>
            </a:endParaRPr>
          </a:p>
          <a:p>
            <a:pPr algn="just" rtl="1" eaLnBrk="0" hangingPunct="0">
              <a:lnSpc>
                <a:spcPct val="100000"/>
              </a:lnSpc>
            </a:pPr>
            <a:r>
              <a:rPr lang="ar-SA" altLang="ar-IQ" sz="2000" dirty="0">
                <a:solidFill>
                  <a:srgbClr val="FF0000"/>
                </a:solidFill>
                <a:effectLst/>
                <a:latin typeface="Times New Roman" pitchFamily="18" charset="0"/>
                <a:cs typeface="David" pitchFamily="34" charset="-79"/>
              </a:rPr>
              <a:t> </a:t>
            </a:r>
            <a:endParaRPr lang="ar-SA" altLang="ar-IQ" sz="1000" b="0" dirty="0">
              <a:solidFill>
                <a:srgbClr val="FF0000"/>
              </a:solidFill>
              <a:effectLst/>
              <a:latin typeface="Times New Roman" pitchFamily="18" charset="0"/>
              <a:cs typeface="Times New Roman" pitchFamily="18" charset="0"/>
            </a:endParaRPr>
          </a:p>
          <a:p>
            <a:pPr algn="just" rtl="1" eaLnBrk="0" hangingPunct="0">
              <a:lnSpc>
                <a:spcPct val="100000"/>
              </a:lnSpc>
            </a:pPr>
            <a:r>
              <a:rPr lang="ar-SA" altLang="ar-IQ" sz="2000" dirty="0">
                <a:solidFill>
                  <a:srgbClr val="FF0000"/>
                </a:solidFill>
                <a:effectLst/>
                <a:latin typeface="Times New Roman" pitchFamily="18" charset="0"/>
                <a:cs typeface="David" pitchFamily="34" charset="-79"/>
              </a:rPr>
              <a:t> </a:t>
            </a:r>
            <a:endParaRPr lang="ar-SA" altLang="ar-IQ" sz="1000" b="0" dirty="0">
              <a:solidFill>
                <a:srgbClr val="FF0000"/>
              </a:solidFill>
              <a:effectLst/>
              <a:latin typeface="Times New Roman" pitchFamily="18" charset="0"/>
              <a:cs typeface="Times New Roman" pitchFamily="18" charset="0"/>
            </a:endParaRPr>
          </a:p>
          <a:p>
            <a:pPr algn="l" eaLnBrk="0" hangingPunct="0">
              <a:lnSpc>
                <a:spcPct val="100000"/>
              </a:lnSpc>
            </a:pPr>
            <a:endParaRPr lang="ar-SA" altLang="ar-IQ" sz="2400" b="0" dirty="0">
              <a:solidFill>
                <a:srgbClr val="FF0000"/>
              </a:solidFill>
              <a:effectLst/>
              <a:latin typeface="Times New Roman" pitchFamily="18" charset="0"/>
            </a:endParaRPr>
          </a:p>
        </p:txBody>
      </p:sp>
      <p:sp>
        <p:nvSpPr>
          <p:cNvPr id="388099" name="Rectangle 3"/>
          <p:cNvSpPr>
            <a:spLocks noChangeArrowheads="1"/>
          </p:cNvSpPr>
          <p:nvPr/>
        </p:nvSpPr>
        <p:spPr bwMode="auto">
          <a:xfrm>
            <a:off x="0" y="222726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00000"/>
              </a:lnSpc>
            </a:pPr>
            <a:r>
              <a:rPr lang="ar-IQ" altLang="ar-IQ" sz="2000">
                <a:solidFill>
                  <a:schemeClr val="tx1"/>
                </a:solidFill>
                <a:effectLst/>
                <a:latin typeface="Times New Roman" pitchFamily="18" charset="0"/>
                <a:cs typeface="David" pitchFamily="34" charset="-79"/>
              </a:rPr>
              <a:t> </a:t>
            </a:r>
            <a:endParaRPr lang="ar-IQ" altLang="ar-IQ" sz="1000" b="0">
              <a:solidFill>
                <a:schemeClr val="tx1"/>
              </a:solidFill>
              <a:effectLst/>
              <a:latin typeface="Times New Roman" pitchFamily="18" charset="0"/>
              <a:cs typeface="Times New Roman" pitchFamily="18" charset="0"/>
            </a:endParaRPr>
          </a:p>
          <a:p>
            <a:pPr algn="l" eaLnBrk="0" hangingPunct="0">
              <a:lnSpc>
                <a:spcPct val="100000"/>
              </a:lnSpc>
            </a:pPr>
            <a:endParaRPr lang="ar-IQ" altLang="ar-IQ" sz="2400" b="0">
              <a:solidFill>
                <a:schemeClr val="tx1"/>
              </a:solidFill>
              <a:effectLst/>
              <a:latin typeface="Times New Roman" pitchFamily="18" charset="0"/>
            </a:endParaRPr>
          </a:p>
        </p:txBody>
      </p:sp>
      <p:sp>
        <p:nvSpPr>
          <p:cNvPr id="388100" name="Rectangle 4"/>
          <p:cNvSpPr>
            <a:spLocks noChangeArrowheads="1"/>
          </p:cNvSpPr>
          <p:nvPr/>
        </p:nvSpPr>
        <p:spPr bwMode="auto">
          <a:xfrm>
            <a:off x="0" y="3506788"/>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00000"/>
              </a:lnSpc>
            </a:pPr>
            <a:r>
              <a:rPr lang="ar-IQ" altLang="ar-IQ" sz="2000" dirty="0">
                <a:solidFill>
                  <a:schemeClr val="tx1"/>
                </a:solidFill>
                <a:effectLst/>
                <a:latin typeface="Times New Roman" pitchFamily="18" charset="0"/>
                <a:cs typeface="David" pitchFamily="34" charset="-79"/>
              </a:rPr>
              <a:t> </a:t>
            </a:r>
            <a:endParaRPr lang="ar-IQ" altLang="ar-IQ" sz="1000" b="0" dirty="0">
              <a:solidFill>
                <a:schemeClr val="tx1"/>
              </a:solidFill>
              <a:effectLst/>
              <a:latin typeface="Times New Roman" pitchFamily="18" charset="0"/>
              <a:cs typeface="Times New Roman" pitchFamily="18" charset="0"/>
            </a:endParaRPr>
          </a:p>
          <a:p>
            <a:pPr algn="l" eaLnBrk="0" hangingPunct="0">
              <a:lnSpc>
                <a:spcPct val="100000"/>
              </a:lnSpc>
            </a:pPr>
            <a:endParaRPr lang="ar-IQ" altLang="ar-IQ" sz="2400" b="0" dirty="0">
              <a:solidFill>
                <a:schemeClr val="tx1"/>
              </a:solidFill>
              <a:effectLst/>
              <a:latin typeface="Times New Roman" pitchFamily="18" charset="0"/>
            </a:endParaRPr>
          </a:p>
        </p:txBody>
      </p:sp>
      <p:sp>
        <p:nvSpPr>
          <p:cNvPr id="388101" name="Rectangle 5"/>
          <p:cNvSpPr>
            <a:spLocks noChangeArrowheads="1"/>
          </p:cNvSpPr>
          <p:nvPr/>
        </p:nvSpPr>
        <p:spPr bwMode="auto">
          <a:xfrm>
            <a:off x="0" y="47863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00000"/>
              </a:lnSpc>
            </a:pPr>
            <a:r>
              <a:rPr lang="ar-IQ" altLang="ar-IQ" sz="2000">
                <a:solidFill>
                  <a:schemeClr val="tx1"/>
                </a:solidFill>
                <a:effectLst/>
                <a:latin typeface="Times New Roman" pitchFamily="18" charset="0"/>
                <a:cs typeface="David" pitchFamily="34" charset="-79"/>
              </a:rPr>
              <a:t> </a:t>
            </a:r>
            <a:endParaRPr lang="ar-IQ" altLang="ar-IQ" sz="1000" b="0">
              <a:solidFill>
                <a:schemeClr val="tx1"/>
              </a:solidFill>
              <a:effectLst/>
              <a:latin typeface="Times New Roman" pitchFamily="18" charset="0"/>
              <a:cs typeface="Times New Roman" pitchFamily="18" charset="0"/>
            </a:endParaRPr>
          </a:p>
          <a:p>
            <a:pPr algn="l" eaLnBrk="0" hangingPunct="0">
              <a:lnSpc>
                <a:spcPct val="100000"/>
              </a:lnSpc>
            </a:pPr>
            <a:endParaRPr lang="ar-IQ" altLang="ar-IQ" sz="2400" b="0">
              <a:solidFill>
                <a:schemeClr val="tx1"/>
              </a:solidFill>
              <a:effectLst/>
              <a:latin typeface="Times New Roman" pitchFamily="18" charset="0"/>
            </a:endParaRPr>
          </a:p>
        </p:txBody>
      </p:sp>
      <p:pic>
        <p:nvPicPr>
          <p:cNvPr id="388102" name="Picture 6" descr="cig_ashtray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1653" y="5013325"/>
            <a:ext cx="838200" cy="952500"/>
          </a:xfrm>
          <a:prstGeom prst="rect">
            <a:avLst/>
          </a:prstGeom>
          <a:noFill/>
          <a:extLst>
            <a:ext uri="{909E8E84-426E-40DD-AFC4-6F175D3DCCD1}">
              <a14:hiddenFill xmlns:a14="http://schemas.microsoft.com/office/drawing/2010/main">
                <a:solidFill>
                  <a:srgbClr val="FFFFFF"/>
                </a:solidFill>
              </a14:hiddenFill>
            </a:ext>
          </a:extLst>
        </p:spPr>
      </p:pic>
      <p:sp>
        <p:nvSpPr>
          <p:cNvPr id="388103" name="Line 7"/>
          <p:cNvSpPr>
            <a:spLocks noChangeShapeType="1"/>
          </p:cNvSpPr>
          <p:nvPr/>
        </p:nvSpPr>
        <p:spPr bwMode="auto">
          <a:xfrm>
            <a:off x="4572000" y="2362200"/>
            <a:ext cx="0" cy="381000"/>
          </a:xfrm>
          <a:prstGeom prst="line">
            <a:avLst/>
          </a:prstGeom>
          <a:noFill/>
          <a:ln w="2857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88104" name="Line 8"/>
          <p:cNvSpPr>
            <a:spLocks noChangeShapeType="1"/>
          </p:cNvSpPr>
          <p:nvPr/>
        </p:nvSpPr>
        <p:spPr bwMode="auto">
          <a:xfrm>
            <a:off x="4572000" y="3500438"/>
            <a:ext cx="0" cy="381000"/>
          </a:xfrm>
          <a:prstGeom prst="line">
            <a:avLst/>
          </a:prstGeom>
          <a:noFill/>
          <a:ln w="2857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88105" name="Line 9"/>
          <p:cNvSpPr>
            <a:spLocks noChangeShapeType="1"/>
          </p:cNvSpPr>
          <p:nvPr/>
        </p:nvSpPr>
        <p:spPr bwMode="auto">
          <a:xfrm>
            <a:off x="4572000" y="4581525"/>
            <a:ext cx="0" cy="457200"/>
          </a:xfrm>
          <a:prstGeom prst="line">
            <a:avLst/>
          </a:prstGeom>
          <a:noFill/>
          <a:ln w="2857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88107" name="Oval 11"/>
          <p:cNvSpPr>
            <a:spLocks noChangeArrowheads="1"/>
          </p:cNvSpPr>
          <p:nvPr/>
        </p:nvSpPr>
        <p:spPr bwMode="auto">
          <a:xfrm>
            <a:off x="252047" y="6281738"/>
            <a:ext cx="531935" cy="5762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defTabSz="793750">
              <a:defRPr sz="2400">
                <a:solidFill>
                  <a:schemeClr val="tx1"/>
                </a:solidFill>
                <a:latin typeface="Times New Roman" pitchFamily="18" charset="0"/>
                <a:cs typeface="Times New Roman" pitchFamily="18" charset="0"/>
              </a:defRPr>
            </a:lvl1pPr>
            <a:lvl2pPr algn="l" defTabSz="793750">
              <a:defRPr sz="2400">
                <a:solidFill>
                  <a:schemeClr val="tx1"/>
                </a:solidFill>
                <a:latin typeface="Times New Roman" pitchFamily="18" charset="0"/>
                <a:cs typeface="Times New Roman" pitchFamily="18" charset="0"/>
              </a:defRPr>
            </a:lvl2pPr>
            <a:lvl3pPr algn="l" defTabSz="793750">
              <a:defRPr sz="2400">
                <a:solidFill>
                  <a:schemeClr val="tx1"/>
                </a:solidFill>
                <a:latin typeface="Times New Roman" pitchFamily="18" charset="0"/>
                <a:cs typeface="Times New Roman" pitchFamily="18" charset="0"/>
              </a:defRPr>
            </a:lvl3pPr>
            <a:lvl4pPr algn="l" defTabSz="793750">
              <a:defRPr sz="2400">
                <a:solidFill>
                  <a:schemeClr val="tx1"/>
                </a:solidFill>
                <a:latin typeface="Times New Roman" pitchFamily="18" charset="0"/>
                <a:cs typeface="Times New Roman" pitchFamily="18" charset="0"/>
              </a:defRPr>
            </a:lvl4pPr>
            <a:lvl5pPr algn="l" defTabSz="793750">
              <a:defRPr sz="2400">
                <a:solidFill>
                  <a:schemeClr val="tx1"/>
                </a:solidFill>
                <a:latin typeface="Times New Roman" pitchFamily="18" charset="0"/>
                <a:cs typeface="Times New Roman" pitchFamily="18" charset="0"/>
              </a:defRPr>
            </a:lvl5pPr>
            <a:lvl6pPr algn="l" defTabSz="793750" rtl="0" fontAlgn="base">
              <a:spcBef>
                <a:spcPct val="0"/>
              </a:spcBef>
              <a:spcAft>
                <a:spcPct val="0"/>
              </a:spcAft>
              <a:defRPr sz="2400">
                <a:solidFill>
                  <a:schemeClr val="tx1"/>
                </a:solidFill>
                <a:latin typeface="Times New Roman" pitchFamily="18" charset="0"/>
                <a:cs typeface="Times New Roman" pitchFamily="18" charset="0"/>
              </a:defRPr>
            </a:lvl6pPr>
            <a:lvl7pPr algn="l" defTabSz="793750" rtl="0" fontAlgn="base">
              <a:spcBef>
                <a:spcPct val="0"/>
              </a:spcBef>
              <a:spcAft>
                <a:spcPct val="0"/>
              </a:spcAft>
              <a:defRPr sz="2400">
                <a:solidFill>
                  <a:schemeClr val="tx1"/>
                </a:solidFill>
                <a:latin typeface="Times New Roman" pitchFamily="18" charset="0"/>
                <a:cs typeface="Times New Roman" pitchFamily="18" charset="0"/>
              </a:defRPr>
            </a:lvl7pPr>
            <a:lvl8pPr algn="l" defTabSz="793750" rtl="0" fontAlgn="base">
              <a:spcBef>
                <a:spcPct val="0"/>
              </a:spcBef>
              <a:spcAft>
                <a:spcPct val="0"/>
              </a:spcAft>
              <a:defRPr sz="2400">
                <a:solidFill>
                  <a:schemeClr val="tx1"/>
                </a:solidFill>
                <a:latin typeface="Times New Roman" pitchFamily="18" charset="0"/>
                <a:cs typeface="Times New Roman" pitchFamily="18" charset="0"/>
              </a:defRPr>
            </a:lvl8pPr>
            <a:lvl9pPr algn="l" defTabSz="793750" rtl="0" fontAlgn="base">
              <a:spcBef>
                <a:spcPct val="0"/>
              </a:spcBef>
              <a:spcAft>
                <a:spcPct val="0"/>
              </a:spcAft>
              <a:defRPr sz="2400">
                <a:solidFill>
                  <a:schemeClr val="tx1"/>
                </a:solidFill>
                <a:latin typeface="Times New Roman" pitchFamily="18" charset="0"/>
                <a:cs typeface="Times New Roman" pitchFamily="18" charset="0"/>
              </a:defRPr>
            </a:lvl9pPr>
          </a:lstStyle>
          <a:p>
            <a:pPr algn="ctr"/>
            <a:r>
              <a:rPr lang="he-IL" altLang="ar-IQ" sz="2000">
                <a:solidFill>
                  <a:schemeClr val="bg1"/>
                </a:solidFill>
                <a:effectLst>
                  <a:outerShdw blurRad="38100" dist="38100" dir="2700000" algn="tl">
                    <a:srgbClr val="000000"/>
                  </a:outerShdw>
                </a:effectLst>
              </a:rPr>
              <a:t>19</a:t>
            </a:r>
            <a:endParaRPr lang="en-US" altLang="ar-IQ" sz="2000">
              <a:solidFill>
                <a:schemeClr val="bg1"/>
              </a:solidFill>
              <a:effectLst>
                <a:outerShdw blurRad="38100" dist="38100" dir="2700000" algn="tl">
                  <a:srgbClr val="000000"/>
                </a:outerShdw>
              </a:effectLst>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37561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81000"/>
            <a:ext cx="8183880" cy="1051560"/>
          </a:xfrm>
        </p:spPr>
        <p:txBody>
          <a:bodyPr>
            <a:noAutofit/>
          </a:bodyPr>
          <a:lstStyle/>
          <a:p>
            <a:pPr algn="just" rtl="1"/>
            <a:r>
              <a:rPr lang="ar-SA" altLang="ar-IQ" sz="4000" dirty="0" smtClean="0">
                <a:solidFill>
                  <a:srgbClr val="FF0000"/>
                </a:solidFill>
              </a:rPr>
              <a:t>تصنيف منظمة الصحة العالمية</a:t>
            </a:r>
            <a:r>
              <a:rPr lang="ar-IQ" altLang="ar-IQ" sz="4000" dirty="0" smtClean="0">
                <a:solidFill>
                  <a:srgbClr val="FF0000"/>
                </a:solidFill>
              </a:rPr>
              <a:t> للمؤثرات العقلية </a:t>
            </a:r>
            <a:endParaRPr lang="en-US" altLang="ar-IQ" sz="4000" dirty="0">
              <a:solidFill>
                <a:srgbClr val="FF0000"/>
              </a:solidFill>
            </a:endParaRPr>
          </a:p>
        </p:txBody>
      </p:sp>
      <p:sp>
        <p:nvSpPr>
          <p:cNvPr id="15363" name="Rectangle 3"/>
          <p:cNvSpPr>
            <a:spLocks noGrp="1" noChangeArrowheads="1"/>
          </p:cNvSpPr>
          <p:nvPr>
            <p:ph idx="1"/>
          </p:nvPr>
        </p:nvSpPr>
        <p:spPr>
          <a:xfrm>
            <a:off x="533400" y="1600200"/>
            <a:ext cx="8183880" cy="4187952"/>
          </a:xfrm>
        </p:spPr>
        <p:txBody>
          <a:bodyPr>
            <a:normAutofit fontScale="92500" lnSpcReduction="10000"/>
          </a:bodyPr>
          <a:lstStyle/>
          <a:p>
            <a:pPr marL="0" indent="0" algn="just" rtl="1">
              <a:lnSpc>
                <a:spcPct val="80000"/>
              </a:lnSpc>
              <a:buNone/>
            </a:pPr>
            <a:r>
              <a:rPr lang="ar-SA" altLang="ar-IQ" sz="2400" dirty="0">
                <a:solidFill>
                  <a:schemeClr val="tx1">
                    <a:lumMod val="95000"/>
                    <a:lumOff val="5000"/>
                  </a:schemeClr>
                </a:solidFill>
              </a:rPr>
              <a:t/>
            </a:r>
            <a:br>
              <a:rPr lang="ar-SA" altLang="ar-IQ" sz="2400" dirty="0">
                <a:solidFill>
                  <a:schemeClr val="tx1">
                    <a:lumMod val="95000"/>
                    <a:lumOff val="5000"/>
                  </a:schemeClr>
                </a:solidFill>
              </a:rPr>
            </a:br>
            <a:r>
              <a:rPr lang="ar-SA" altLang="ar-IQ" sz="2400" dirty="0">
                <a:solidFill>
                  <a:schemeClr val="tx1">
                    <a:lumMod val="95000"/>
                    <a:lumOff val="5000"/>
                  </a:schemeClr>
                </a:solidFill>
              </a:rPr>
              <a:t/>
            </a:r>
            <a:br>
              <a:rPr lang="ar-SA" altLang="ar-IQ" sz="2400" dirty="0">
                <a:solidFill>
                  <a:schemeClr val="tx1">
                    <a:lumMod val="95000"/>
                    <a:lumOff val="5000"/>
                  </a:schemeClr>
                </a:solidFill>
              </a:rPr>
            </a:br>
            <a:r>
              <a:rPr lang="ar-SA" altLang="ar-IQ" sz="2800" dirty="0">
                <a:solidFill>
                  <a:schemeClr val="tx1">
                    <a:lumMod val="95000"/>
                    <a:lumOff val="5000"/>
                  </a:schemeClr>
                </a:solidFill>
              </a:rPr>
              <a:t>1- مجموعة العقاقير المنبهة: </a:t>
            </a:r>
            <a:endParaRPr lang="ar-IQ" altLang="ar-IQ" sz="2800" dirty="0" smtClean="0">
              <a:solidFill>
                <a:schemeClr val="tx1">
                  <a:lumMod val="95000"/>
                  <a:lumOff val="5000"/>
                </a:schemeClr>
              </a:solidFill>
            </a:endParaRPr>
          </a:p>
          <a:p>
            <a:pPr marL="0" indent="0" algn="just" rtl="1">
              <a:lnSpc>
                <a:spcPct val="80000"/>
              </a:lnSpc>
              <a:buNone/>
            </a:pPr>
            <a:r>
              <a:rPr lang="ar-SA" altLang="ar-IQ" sz="2200" dirty="0" smtClean="0">
                <a:solidFill>
                  <a:schemeClr val="tx1">
                    <a:lumMod val="95000"/>
                    <a:lumOff val="5000"/>
                  </a:schemeClr>
                </a:solidFill>
              </a:rPr>
              <a:t>مثل </a:t>
            </a:r>
            <a:r>
              <a:rPr lang="ar-SA" altLang="ar-IQ" sz="2200" dirty="0">
                <a:solidFill>
                  <a:schemeClr val="tx1">
                    <a:lumMod val="95000"/>
                    <a:lumOff val="5000"/>
                  </a:schemeClr>
                </a:solidFill>
              </a:rPr>
              <a:t>الكافيين </a:t>
            </a:r>
            <a:r>
              <a:rPr lang="ar-SA" altLang="ar-IQ" sz="2200" dirty="0" smtClean="0">
                <a:solidFill>
                  <a:schemeClr val="tx1">
                    <a:lumMod val="95000"/>
                    <a:lumOff val="5000"/>
                  </a:schemeClr>
                </a:solidFill>
              </a:rPr>
              <a:t>والنيكوتين، </a:t>
            </a:r>
            <a:r>
              <a:rPr lang="ar-SA" altLang="ar-IQ" sz="2200" dirty="0" smtClean="0">
                <a:solidFill>
                  <a:schemeClr val="tx1">
                    <a:lumMod val="95000"/>
                    <a:lumOff val="5000"/>
                  </a:schemeClr>
                </a:solidFill>
              </a:rPr>
              <a:t>والأ</a:t>
            </a:r>
            <a:r>
              <a:rPr lang="ar-IQ" altLang="ar-IQ" sz="2200" dirty="0" smtClean="0">
                <a:solidFill>
                  <a:schemeClr val="tx1">
                    <a:lumMod val="95000"/>
                    <a:lumOff val="5000"/>
                  </a:schemeClr>
                </a:solidFill>
              </a:rPr>
              <a:t>مفيتامين و مشتقاته و </a:t>
            </a:r>
            <a:r>
              <a:rPr lang="en-US" altLang="ar-IQ" sz="2200" dirty="0" smtClean="0">
                <a:solidFill>
                  <a:schemeClr val="tx1">
                    <a:lumMod val="95000"/>
                    <a:lumOff val="5000"/>
                  </a:schemeClr>
                </a:solidFill>
              </a:rPr>
              <a:t>LSD </a:t>
            </a:r>
            <a:r>
              <a:rPr lang="ar-SA" altLang="ar-IQ" sz="2200" dirty="0" smtClean="0">
                <a:solidFill>
                  <a:schemeClr val="tx1">
                    <a:lumMod val="95000"/>
                    <a:lumOff val="5000"/>
                  </a:schemeClr>
                </a:solidFill>
              </a:rPr>
              <a:t>. </a:t>
            </a:r>
            <a:endParaRPr lang="ar-IQ" altLang="ar-IQ" sz="2200" dirty="0" smtClean="0">
              <a:solidFill>
                <a:schemeClr val="tx1">
                  <a:lumMod val="95000"/>
                  <a:lumOff val="5000"/>
                </a:schemeClr>
              </a:solidFill>
            </a:endParaRPr>
          </a:p>
          <a:p>
            <a:pPr marL="0" indent="0" algn="just" rtl="1">
              <a:lnSpc>
                <a:spcPct val="80000"/>
              </a:lnSpc>
              <a:buNone/>
            </a:pPr>
            <a:r>
              <a:rPr lang="ar-SA" altLang="ar-IQ" sz="2800" dirty="0">
                <a:solidFill>
                  <a:schemeClr val="tx1">
                    <a:lumMod val="95000"/>
                    <a:lumOff val="5000"/>
                  </a:schemeClr>
                </a:solidFill>
              </a:rPr>
              <a:t/>
            </a:r>
            <a:br>
              <a:rPr lang="ar-SA" altLang="ar-IQ" sz="2800" dirty="0">
                <a:solidFill>
                  <a:schemeClr val="tx1">
                    <a:lumMod val="95000"/>
                    <a:lumOff val="5000"/>
                  </a:schemeClr>
                </a:solidFill>
              </a:rPr>
            </a:br>
            <a:r>
              <a:rPr lang="ar-SA" altLang="ar-IQ" sz="2800" dirty="0">
                <a:solidFill>
                  <a:schemeClr val="tx1">
                    <a:lumMod val="95000"/>
                    <a:lumOff val="5000"/>
                  </a:schemeClr>
                </a:solidFill>
              </a:rPr>
              <a:t/>
            </a:r>
            <a:br>
              <a:rPr lang="ar-SA" altLang="ar-IQ" sz="2800" dirty="0">
                <a:solidFill>
                  <a:schemeClr val="tx1">
                    <a:lumMod val="95000"/>
                    <a:lumOff val="5000"/>
                  </a:schemeClr>
                </a:solidFill>
              </a:rPr>
            </a:br>
            <a:r>
              <a:rPr lang="ar-SA" altLang="ar-IQ" sz="2800" dirty="0">
                <a:solidFill>
                  <a:schemeClr val="tx1">
                    <a:lumMod val="95000"/>
                    <a:lumOff val="5000"/>
                  </a:schemeClr>
                </a:solidFill>
              </a:rPr>
              <a:t>2- مجموعة العقاقير المهدئة</a:t>
            </a:r>
            <a:r>
              <a:rPr lang="ar-SA" altLang="ar-IQ" sz="2800" dirty="0" smtClean="0">
                <a:solidFill>
                  <a:schemeClr val="tx1">
                    <a:lumMod val="95000"/>
                    <a:lumOff val="5000"/>
                  </a:schemeClr>
                </a:solidFill>
              </a:rPr>
              <a:t>:</a:t>
            </a:r>
            <a:endParaRPr lang="ar-IQ" altLang="ar-IQ" sz="2800" dirty="0" smtClean="0">
              <a:solidFill>
                <a:schemeClr val="tx1">
                  <a:lumMod val="95000"/>
                  <a:lumOff val="5000"/>
                </a:schemeClr>
              </a:solidFill>
            </a:endParaRPr>
          </a:p>
          <a:p>
            <a:pPr marL="0" indent="0" algn="just" rtl="1">
              <a:lnSpc>
                <a:spcPct val="80000"/>
              </a:lnSpc>
              <a:buNone/>
            </a:pPr>
            <a:r>
              <a:rPr lang="ar-SA" altLang="ar-IQ" sz="2200" dirty="0" smtClean="0">
                <a:solidFill>
                  <a:schemeClr val="tx1">
                    <a:lumMod val="95000"/>
                    <a:lumOff val="5000"/>
                  </a:schemeClr>
                </a:solidFill>
              </a:rPr>
              <a:t> </a:t>
            </a:r>
            <a:r>
              <a:rPr lang="ar-SA" altLang="ar-IQ" sz="2200" dirty="0">
                <a:solidFill>
                  <a:schemeClr val="tx1">
                    <a:lumMod val="95000"/>
                    <a:lumOff val="5000"/>
                  </a:schemeClr>
                </a:solidFill>
              </a:rPr>
              <a:t>وتشمل المخدرات مثل المورفين والهيروين والأفيون، ومجموعة الباربيتيورات وبعض المركبات الصناعية مثل </a:t>
            </a:r>
            <a:r>
              <a:rPr lang="ar-SA" altLang="ar-IQ" sz="2200" dirty="0" smtClean="0">
                <a:solidFill>
                  <a:schemeClr val="tx1">
                    <a:lumMod val="95000"/>
                    <a:lumOff val="5000"/>
                  </a:schemeClr>
                </a:solidFill>
              </a:rPr>
              <a:t>وتضم </a:t>
            </a:r>
            <a:r>
              <a:rPr lang="ar-SA" altLang="ar-IQ" sz="2200" dirty="0">
                <a:solidFill>
                  <a:schemeClr val="tx1">
                    <a:lumMod val="95000"/>
                    <a:lumOff val="5000"/>
                  </a:schemeClr>
                </a:solidFill>
              </a:rPr>
              <a:t>هذه المجموعة كذلك الكحول</a:t>
            </a:r>
            <a:r>
              <a:rPr lang="ar-SA" altLang="ar-IQ" sz="2200" dirty="0" smtClean="0">
                <a:solidFill>
                  <a:schemeClr val="tx1">
                    <a:lumMod val="95000"/>
                    <a:lumOff val="5000"/>
                  </a:schemeClr>
                </a:solidFill>
              </a:rPr>
              <a:t>.</a:t>
            </a:r>
            <a:endParaRPr lang="ar-IQ" altLang="ar-IQ" sz="2200" dirty="0" smtClean="0">
              <a:solidFill>
                <a:schemeClr val="tx1">
                  <a:lumMod val="95000"/>
                  <a:lumOff val="5000"/>
                </a:schemeClr>
              </a:solidFill>
            </a:endParaRPr>
          </a:p>
          <a:p>
            <a:pPr marL="0" indent="0" algn="just" rtl="1">
              <a:lnSpc>
                <a:spcPct val="80000"/>
              </a:lnSpc>
              <a:buNone/>
            </a:pPr>
            <a:r>
              <a:rPr lang="ar-SA" altLang="ar-IQ" sz="2800" dirty="0">
                <a:solidFill>
                  <a:schemeClr val="tx1">
                    <a:lumMod val="95000"/>
                    <a:lumOff val="5000"/>
                  </a:schemeClr>
                </a:solidFill>
              </a:rPr>
              <a:t/>
            </a:r>
            <a:br>
              <a:rPr lang="ar-SA" altLang="ar-IQ" sz="2800" dirty="0">
                <a:solidFill>
                  <a:schemeClr val="tx1">
                    <a:lumMod val="95000"/>
                    <a:lumOff val="5000"/>
                  </a:schemeClr>
                </a:solidFill>
              </a:rPr>
            </a:br>
            <a:r>
              <a:rPr lang="ar-SA" altLang="ar-IQ" sz="2800" dirty="0">
                <a:solidFill>
                  <a:schemeClr val="tx1">
                    <a:lumMod val="95000"/>
                    <a:lumOff val="5000"/>
                  </a:schemeClr>
                </a:solidFill>
              </a:rPr>
              <a:t/>
            </a:r>
            <a:br>
              <a:rPr lang="ar-SA" altLang="ar-IQ" sz="2800" dirty="0">
                <a:solidFill>
                  <a:schemeClr val="tx1">
                    <a:lumMod val="95000"/>
                    <a:lumOff val="5000"/>
                  </a:schemeClr>
                </a:solidFill>
              </a:rPr>
            </a:br>
            <a:r>
              <a:rPr lang="ar-SA" altLang="ar-IQ" sz="2800" dirty="0">
                <a:solidFill>
                  <a:schemeClr val="tx1">
                    <a:lumMod val="95000"/>
                    <a:lumOff val="5000"/>
                  </a:schemeClr>
                </a:solidFill>
              </a:rPr>
              <a:t>3- مجموعة العقاقير المثيرة </a:t>
            </a:r>
            <a:r>
              <a:rPr lang="ar-IQ" altLang="ar-IQ" sz="2800" dirty="0" smtClean="0">
                <a:solidFill>
                  <a:schemeClr val="tx1">
                    <a:lumMod val="95000"/>
                    <a:lumOff val="5000"/>
                  </a:schemeClr>
                </a:solidFill>
              </a:rPr>
              <a:t>للخيال و الهلوسة:</a:t>
            </a:r>
          </a:p>
          <a:p>
            <a:pPr marL="0" indent="0" algn="just" rtl="1">
              <a:lnSpc>
                <a:spcPct val="80000"/>
              </a:lnSpc>
              <a:buNone/>
            </a:pPr>
            <a:r>
              <a:rPr lang="ar-IQ" altLang="ar-IQ" sz="2200" dirty="0" smtClean="0">
                <a:solidFill>
                  <a:schemeClr val="tx1">
                    <a:lumMod val="95000"/>
                    <a:lumOff val="5000"/>
                  </a:schemeClr>
                </a:solidFill>
              </a:rPr>
              <a:t>  </a:t>
            </a:r>
            <a:r>
              <a:rPr lang="ar-SA" altLang="ar-IQ" sz="2200" dirty="0" smtClean="0">
                <a:solidFill>
                  <a:schemeClr val="tx1">
                    <a:lumMod val="95000"/>
                    <a:lumOff val="5000"/>
                  </a:schemeClr>
                </a:solidFill>
              </a:rPr>
              <a:t>ويأتي </a:t>
            </a:r>
            <a:r>
              <a:rPr lang="ar-SA" altLang="ar-IQ" sz="2200" dirty="0">
                <a:solidFill>
                  <a:schemeClr val="tx1">
                    <a:lumMod val="95000"/>
                    <a:lumOff val="5000"/>
                  </a:schemeClr>
                </a:solidFill>
              </a:rPr>
              <a:t>على رأسها القنب الهندي الذي يستخرج منه الحشيش، والماريغوانا.</a:t>
            </a:r>
            <a:br>
              <a:rPr lang="ar-SA" altLang="ar-IQ" sz="2200" dirty="0">
                <a:solidFill>
                  <a:schemeClr val="tx1">
                    <a:lumMod val="95000"/>
                    <a:lumOff val="5000"/>
                  </a:schemeClr>
                </a:solidFill>
              </a:rPr>
            </a:br>
            <a:r>
              <a:rPr lang="ar-SA" altLang="ar-IQ" sz="2200" dirty="0">
                <a:solidFill>
                  <a:schemeClr val="tx1">
                    <a:lumMod val="95000"/>
                    <a:lumOff val="5000"/>
                  </a:schemeClr>
                </a:solidFill>
              </a:rPr>
              <a:t/>
            </a:r>
            <a:br>
              <a:rPr lang="ar-SA" altLang="ar-IQ" sz="2200" dirty="0">
                <a:solidFill>
                  <a:schemeClr val="tx1">
                    <a:lumMod val="95000"/>
                    <a:lumOff val="5000"/>
                  </a:schemeClr>
                </a:solidFill>
              </a:rPr>
            </a:br>
            <a:endParaRPr lang="en-US" altLang="ar-IQ" sz="2200"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9648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1000"/>
                                        <p:tgtEl>
                                          <p:spTgt spid="15363">
                                            <p:txEl>
                                              <p:pRg st="2" end="2"/>
                                            </p:txEl>
                                          </p:spTgt>
                                        </p:tgtEl>
                                      </p:cBhvr>
                                    </p:animEffect>
                                    <p:anim calcmode="lin" valueType="num">
                                      <p:cBhvr>
                                        <p:cTn id="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3" end="3"/>
                                            </p:txEl>
                                          </p:spTgt>
                                        </p:tgtEl>
                                        <p:attrNameLst>
                                          <p:attrName>style.visibility</p:attrName>
                                        </p:attrNameLst>
                                      </p:cBhvr>
                                      <p:to>
                                        <p:strVal val="visible"/>
                                      </p:to>
                                    </p:set>
                                    <p:animEffect transition="in" filter="fade">
                                      <p:cBhvr>
                                        <p:cTn id="14" dur="1000"/>
                                        <p:tgtEl>
                                          <p:spTgt spid="15363">
                                            <p:txEl>
                                              <p:pRg st="3" end="3"/>
                                            </p:txEl>
                                          </p:spTgt>
                                        </p:tgtEl>
                                      </p:cBhvr>
                                    </p:animEffect>
                                    <p:anim calcmode="lin" valueType="num">
                                      <p:cBhvr>
                                        <p:cTn id="15"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fade">
                                      <p:cBhvr>
                                        <p:cTn id="21" dur="1000"/>
                                        <p:tgtEl>
                                          <p:spTgt spid="15363">
                                            <p:txEl>
                                              <p:pRg st="4" end="4"/>
                                            </p:txEl>
                                          </p:spTgt>
                                        </p:tgtEl>
                                      </p:cBhvr>
                                    </p:animEffect>
                                    <p:anim calcmode="lin" valueType="num">
                                      <p:cBhvr>
                                        <p:cTn id="22"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fade">
                                      <p:cBhvr>
                                        <p:cTn id="28" dur="1000"/>
                                        <p:tgtEl>
                                          <p:spTgt spid="15363">
                                            <p:txEl>
                                              <p:pRg st="5" end="5"/>
                                            </p:txEl>
                                          </p:spTgt>
                                        </p:tgtEl>
                                      </p:cBhvr>
                                    </p:animEffect>
                                    <p:anim calcmode="lin" valueType="num">
                                      <p:cBhvr>
                                        <p:cTn id="29"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304800" y="457200"/>
            <a:ext cx="8183880" cy="1051560"/>
          </a:xfrm>
        </p:spPr>
        <p:txBody>
          <a:bodyPr/>
          <a:lstStyle/>
          <a:p>
            <a:pPr algn="just" rtl="1" eaLnBrk="1" hangingPunct="1"/>
            <a:r>
              <a:rPr lang="ar-DZ" altLang="ar-IQ" sz="6000" dirty="0" smtClean="0">
                <a:solidFill>
                  <a:schemeClr val="tx1">
                    <a:lumMod val="95000"/>
                    <a:lumOff val="5000"/>
                  </a:schemeClr>
                </a:solidFill>
              </a:rPr>
              <a:t>مقدمة</a:t>
            </a:r>
            <a:r>
              <a:rPr lang="fr-FR" altLang="ar-IQ" sz="6000" dirty="0" smtClean="0">
                <a:solidFill>
                  <a:schemeClr val="tx1">
                    <a:lumMod val="95000"/>
                    <a:lumOff val="5000"/>
                  </a:schemeClr>
                </a:solidFill>
              </a:rPr>
              <a:t> </a:t>
            </a:r>
          </a:p>
        </p:txBody>
      </p:sp>
      <p:sp>
        <p:nvSpPr>
          <p:cNvPr id="29699" name="Rectangle 3"/>
          <p:cNvSpPr>
            <a:spLocks noGrp="1" noChangeArrowheads="1"/>
          </p:cNvSpPr>
          <p:nvPr>
            <p:ph idx="1"/>
          </p:nvPr>
        </p:nvSpPr>
        <p:spPr>
          <a:xfrm>
            <a:off x="406400" y="1524000"/>
            <a:ext cx="8229600" cy="2514600"/>
          </a:xfrm>
        </p:spPr>
        <p:style>
          <a:lnRef idx="1">
            <a:schemeClr val="accent1"/>
          </a:lnRef>
          <a:fillRef idx="2">
            <a:schemeClr val="accent1"/>
          </a:fillRef>
          <a:effectRef idx="1">
            <a:schemeClr val="accent1"/>
          </a:effectRef>
          <a:fontRef idx="minor">
            <a:schemeClr val="dk1"/>
          </a:fontRef>
        </p:style>
        <p:txBody>
          <a:bodyPr>
            <a:normAutofit/>
          </a:bodyPr>
          <a:lstStyle/>
          <a:p>
            <a:pPr algn="just" rtl="1" eaLnBrk="1" hangingPunct="1">
              <a:lnSpc>
                <a:spcPct val="90000"/>
              </a:lnSpc>
            </a:pPr>
            <a:endParaRPr lang="en-US" altLang="ar-IQ" dirty="0" smtClean="0">
              <a:solidFill>
                <a:schemeClr val="tx1">
                  <a:lumMod val="95000"/>
                  <a:lumOff val="5000"/>
                </a:schemeClr>
              </a:solidFill>
            </a:endParaRPr>
          </a:p>
          <a:p>
            <a:pPr algn="just" rtl="1" eaLnBrk="1" hangingPunct="1">
              <a:lnSpc>
                <a:spcPct val="90000"/>
              </a:lnSpc>
            </a:pPr>
            <a:r>
              <a:rPr lang="ar-SA" altLang="ar-IQ" dirty="0" smtClean="0">
                <a:solidFill>
                  <a:schemeClr val="tx1">
                    <a:lumMod val="95000"/>
                    <a:lumOff val="5000"/>
                  </a:schemeClr>
                </a:solidFill>
              </a:rPr>
              <a:t>تسبب الخمور و المسكرات و المخدرات و العقاقير المخدرة مخاطر و مشكلات عديدة في كافة أنحاء العالم , و تكلف البشرية فاقداً يفوق ما تفقده أثناء الحروب المدمرة . حيث تسبب المشكلات الجسمية و النفسية و الاجتماعية و الاقتصادية و التي تحتاج إلى تضافر الجهود المحلية و الدولية لمعالجتها . </a:t>
            </a: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
        <p:nvSpPr>
          <p:cNvPr id="3" name="Rectangle 2"/>
          <p:cNvSpPr/>
          <p:nvPr/>
        </p:nvSpPr>
        <p:spPr>
          <a:xfrm>
            <a:off x="406400" y="4282132"/>
            <a:ext cx="82296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lnSpc>
                <a:spcPct val="90000"/>
              </a:lnSpc>
            </a:pPr>
            <a:r>
              <a:rPr lang="ar-SA" altLang="ar-IQ" sz="2400" dirty="0"/>
              <a:t>فالإدمان لم يعد مشكلة محلية تعاني منها بعض الدول الكبرى أو الصغرى أو بلدان محلية أو إقليمية , بل أصبح مشكلة دولية , تتكاتف الهيئات الدولية والإقليمية , لإيجاد الحلول الجذرية لاستئصالها , وترصد لذلك الكفاءات العلمية و الطبية و الاجتماعية , لمحاولة علاج ما يترتب عنها من أخطار إقليمية ودولية , و تنفق الأموال الطائلة لتضيق الحد من تفشيها و انتشارها . </a:t>
            </a:r>
            <a:endParaRPr lang="fr-FR" altLang="ar-IQ"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514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86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3000" fill="hold"/>
                                        <p:tgtEl>
                                          <p:spTgt spid="296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29698"/>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29698"/>
                                        </p:tgtEl>
                                        <p:attrNameLst>
                                          <p:attrName>ppt_y</p:attrName>
                                        </p:attrNameLst>
                                      </p:cBhvr>
                                      <p:tavLst>
                                        <p:tav tm="0">
                                          <p:val>
                                            <p:strVal val="#ppt_y"/>
                                          </p:val>
                                        </p:tav>
                                        <p:tav tm="100000">
                                          <p:val>
                                            <p:strVal val="#ppt_y"/>
                                          </p:val>
                                        </p:tav>
                                      </p:tavLst>
                                    </p:anim>
                                    <p:animEffect transition="in" filter="fade">
                                      <p:cBhvr>
                                        <p:cTn id="10" dur="3000"/>
                                        <p:tgtEl>
                                          <p:spTgt spid="29698"/>
                                        </p:tgtEl>
                                      </p:cBhvr>
                                    </p:animEffect>
                                  </p:childTnLst>
                                </p:cTn>
                              </p:par>
                              <p:par>
                                <p:cTn id="11" presetID="42" presetClass="entr" presetSubtype="0" fill="hold" nodeType="with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Effect transition="in" filter="fade">
                                      <p:cBhvr>
                                        <p:cTn id="13" dur="5000"/>
                                        <p:tgtEl>
                                          <p:spTgt spid="29699">
                                            <p:txEl>
                                              <p:pRg st="1" end="1"/>
                                            </p:txEl>
                                          </p:spTgt>
                                        </p:tgtEl>
                                      </p:cBhvr>
                                    </p:animEffect>
                                    <p:anim calcmode="lin" valueType="num">
                                      <p:cBhvr>
                                        <p:cTn id="14" dur="5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5" dur="5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3"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53452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0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4396" y="-228600"/>
            <a:ext cx="7702550" cy="1582737"/>
          </a:xfrm>
        </p:spPr>
        <p:txBody>
          <a:bodyPr/>
          <a:lstStyle/>
          <a:p>
            <a:pPr algn="just" rtl="1"/>
            <a:r>
              <a:rPr lang="ar-JO" altLang="ar-IQ" dirty="0">
                <a:solidFill>
                  <a:schemeClr val="tx1">
                    <a:lumMod val="95000"/>
                    <a:lumOff val="5000"/>
                  </a:schemeClr>
                </a:solidFill>
              </a:rPr>
              <a:t>المخدرات</a:t>
            </a:r>
            <a:endParaRPr lang="en-US" altLang="ar-IQ" dirty="0">
              <a:solidFill>
                <a:schemeClr val="tx1">
                  <a:lumMod val="95000"/>
                  <a:lumOff val="5000"/>
                </a:schemeClr>
              </a:solidFill>
            </a:endParaRPr>
          </a:p>
        </p:txBody>
      </p:sp>
      <p:sp>
        <p:nvSpPr>
          <p:cNvPr id="2" name="Footer Placeholder 1"/>
          <p:cNvSpPr>
            <a:spLocks noGrp="1"/>
          </p:cNvSpPr>
          <p:nvPr>
            <p:ph type="ftr" sz="quarter" idx="12"/>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
        <p:nvSpPr>
          <p:cNvPr id="3" name="Horizontal Scroll 2"/>
          <p:cNvSpPr/>
          <p:nvPr/>
        </p:nvSpPr>
        <p:spPr>
          <a:xfrm>
            <a:off x="402771" y="1371600"/>
            <a:ext cx="8305800" cy="4953000"/>
          </a:xfrm>
          <a:prstGeom prst="horizontalScroll">
            <a:avLst/>
          </a:prstGeom>
        </p:spPr>
        <p:style>
          <a:lnRef idx="1">
            <a:schemeClr val="accent5"/>
          </a:lnRef>
          <a:fillRef idx="2">
            <a:schemeClr val="accent5"/>
          </a:fillRef>
          <a:effectRef idx="1">
            <a:schemeClr val="accent5"/>
          </a:effectRef>
          <a:fontRef idx="minor">
            <a:schemeClr val="dk1"/>
          </a:fontRef>
        </p:style>
        <p:txBody>
          <a:bodyPr rtlCol="1" anchor="ctr"/>
          <a:lstStyle/>
          <a:p>
            <a:pPr algn="r"/>
            <a:endParaRPr lang="ar-IQ" altLang="ar-IQ" sz="2400" dirty="0">
              <a:solidFill>
                <a:schemeClr val="tx1"/>
              </a:solidFill>
            </a:endParaRPr>
          </a:p>
          <a:p>
            <a:pPr algn="r" rtl="1"/>
            <a:r>
              <a:rPr lang="ar-SA" altLang="ar-IQ" sz="2400" b="1" dirty="0" smtClean="0">
                <a:solidFill>
                  <a:schemeClr val="tx1"/>
                </a:solidFill>
              </a:rPr>
              <a:t>المخدرات</a:t>
            </a:r>
            <a:r>
              <a:rPr lang="ar-SA" altLang="ar-IQ" sz="2400" dirty="0" smtClean="0">
                <a:solidFill>
                  <a:schemeClr val="tx1"/>
                </a:solidFill>
              </a:rPr>
              <a:t> </a:t>
            </a:r>
            <a:r>
              <a:rPr lang="ar-JO" altLang="ar-IQ" sz="2400" dirty="0" smtClean="0">
                <a:solidFill>
                  <a:schemeClr val="tx1"/>
                </a:solidFill>
              </a:rPr>
              <a:t>:</a:t>
            </a:r>
            <a:r>
              <a:rPr lang="ar-SA" altLang="ar-IQ" sz="2400" dirty="0" smtClean="0">
                <a:solidFill>
                  <a:schemeClr val="tx1"/>
                </a:solidFill>
              </a:rPr>
              <a:t> </a:t>
            </a:r>
            <a:endParaRPr lang="ar-IQ" altLang="ar-IQ" sz="2400" dirty="0" smtClean="0">
              <a:solidFill>
                <a:schemeClr val="tx1"/>
              </a:solidFill>
            </a:endParaRPr>
          </a:p>
          <a:p>
            <a:pPr algn="r" rtl="1"/>
            <a:r>
              <a:rPr lang="ar-SA" altLang="ar-IQ" sz="2400" dirty="0" smtClean="0">
                <a:solidFill>
                  <a:schemeClr val="tx1"/>
                </a:solidFill>
              </a:rPr>
              <a:t>هي مواد نباتيه أو كيميائية لها تأثيرها العقـلي والبدني على من يتعاطاها ، فتصيب جسمه بالفتور والخمول وتشــل نشاطه </a:t>
            </a:r>
            <a:r>
              <a:rPr lang="ar-IQ" altLang="ar-IQ" sz="2400" dirty="0" smtClean="0">
                <a:solidFill>
                  <a:schemeClr val="tx1"/>
                </a:solidFill>
              </a:rPr>
              <a:t> </a:t>
            </a:r>
            <a:r>
              <a:rPr lang="ar-SA" altLang="ar-IQ" sz="2400" dirty="0">
                <a:solidFill>
                  <a:schemeClr val="tx1"/>
                </a:solidFill>
              </a:rPr>
              <a:t>وتغطي عقلـه وتؤدي إلى حاله من الإدمان والتعـود عليـها </a:t>
            </a:r>
            <a:r>
              <a:rPr lang="ar-JO" altLang="ar-IQ" sz="2400" dirty="0">
                <a:solidFill>
                  <a:schemeClr val="tx1"/>
                </a:solidFill>
              </a:rPr>
              <a:t>.</a:t>
            </a:r>
            <a:r>
              <a:rPr lang="ar-SA" altLang="ar-IQ" sz="2400" dirty="0">
                <a:solidFill>
                  <a:schemeClr val="tx1"/>
                </a:solidFill>
              </a:rPr>
              <a:t/>
            </a:r>
            <a:br>
              <a:rPr lang="ar-SA" altLang="ar-IQ" sz="2400" dirty="0">
                <a:solidFill>
                  <a:schemeClr val="tx1"/>
                </a:solidFill>
              </a:rPr>
            </a:br>
            <a:endParaRPr lang="en-US" altLang="ar-IQ" sz="2400" dirty="0" smtClean="0">
              <a:solidFill>
                <a:schemeClr val="tx1"/>
              </a:solidFill>
            </a:endParaRPr>
          </a:p>
          <a:p>
            <a:pPr algn="r" rtl="1"/>
            <a:r>
              <a:rPr lang="ar-IQ" altLang="ar-IQ" sz="2400" dirty="0">
                <a:solidFill>
                  <a:schemeClr val="tx1"/>
                </a:solidFill>
              </a:rPr>
              <a:t>و</a:t>
            </a:r>
            <a:r>
              <a:rPr lang="ar-SA" altLang="ar-IQ" sz="2400" dirty="0" smtClean="0">
                <a:solidFill>
                  <a:schemeClr val="tx1"/>
                </a:solidFill>
              </a:rPr>
              <a:t> </a:t>
            </a:r>
            <a:r>
              <a:rPr lang="ar-SA" altLang="ar-IQ" sz="2400" dirty="0">
                <a:solidFill>
                  <a:schemeClr val="tx1"/>
                </a:solidFill>
              </a:rPr>
              <a:t>كلمة مخدر ترجمة لكلمة </a:t>
            </a:r>
            <a:r>
              <a:rPr lang="fr-FR" altLang="ar-IQ" sz="2400" dirty="0" err="1">
                <a:solidFill>
                  <a:schemeClr val="tx1"/>
                </a:solidFill>
              </a:rPr>
              <a:t>Narcotic</a:t>
            </a:r>
            <a:r>
              <a:rPr lang="fr-FR" altLang="ar-IQ" sz="2400" dirty="0">
                <a:solidFill>
                  <a:schemeClr val="tx1"/>
                </a:solidFill>
              </a:rPr>
              <a:t>)</a:t>
            </a:r>
            <a:r>
              <a:rPr lang="ar-SA" altLang="ar-IQ" sz="2400" dirty="0">
                <a:solidFill>
                  <a:schemeClr val="tx1"/>
                </a:solidFill>
              </a:rPr>
              <a:t>)  المشتقة من الإغريقية (</a:t>
            </a:r>
            <a:r>
              <a:rPr lang="fr-FR" altLang="ar-IQ" sz="2400" dirty="0" err="1">
                <a:solidFill>
                  <a:schemeClr val="tx1"/>
                </a:solidFill>
              </a:rPr>
              <a:t>Narcosis</a:t>
            </a:r>
            <a:r>
              <a:rPr lang="ar-SA" altLang="ar-IQ" sz="2400" dirty="0">
                <a:solidFill>
                  <a:schemeClr val="tx1"/>
                </a:solidFill>
              </a:rPr>
              <a:t>) التي تعني يخدر أو يجعل مخدراً . و لذلك لا تعتبر المنشطات و لا عقاقير الهلوسة مخدرة وفق التعريف , بينما يمكن اعتبار الخمر من المخدرات . </a:t>
            </a:r>
            <a:endParaRPr lang="fr-FR" altLang="ar-IQ" sz="2400" dirty="0">
              <a:solidFill>
                <a:schemeClr val="tx1"/>
              </a:solidFill>
            </a:endParaRPr>
          </a:p>
        </p:txBody>
      </p:sp>
    </p:spTree>
    <p:extLst>
      <p:ext uri="{BB962C8B-B14F-4D97-AF65-F5344CB8AC3E}">
        <p14:creationId xmlns:p14="http://schemas.microsoft.com/office/powerpoint/2010/main" val="192949600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8183880" cy="1051560"/>
          </a:xfrm>
        </p:spPr>
        <p:txBody>
          <a:bodyPr>
            <a:normAutofit fontScale="90000"/>
          </a:bodyPr>
          <a:lstStyle/>
          <a:p>
            <a:pPr algn="just" rtl="1"/>
            <a:r>
              <a:rPr lang="ar-JO" altLang="ar-IQ" dirty="0">
                <a:solidFill>
                  <a:schemeClr val="tx1">
                    <a:lumMod val="95000"/>
                    <a:lumOff val="5000"/>
                  </a:schemeClr>
                </a:solidFill>
              </a:rPr>
              <a:t>انواع المخدرات</a:t>
            </a:r>
            <a:r>
              <a:rPr lang="ar-SA" altLang="ar-IQ" dirty="0">
                <a:solidFill>
                  <a:schemeClr val="tx1">
                    <a:lumMod val="95000"/>
                    <a:lumOff val="5000"/>
                  </a:schemeClr>
                </a:solidFill>
              </a:rPr>
              <a:t> بحسب طريقة الإنتاج</a:t>
            </a:r>
            <a:endParaRPr lang="en-US" altLang="ar-IQ" dirty="0">
              <a:solidFill>
                <a:schemeClr val="tx1">
                  <a:lumMod val="95000"/>
                  <a:lumOff val="5000"/>
                </a:schemeClr>
              </a:solidFill>
            </a:endParaRPr>
          </a:p>
        </p:txBody>
      </p:sp>
      <p:sp>
        <p:nvSpPr>
          <p:cNvPr id="13315" name="Rectangle 3"/>
          <p:cNvSpPr>
            <a:spLocks noGrp="1" noChangeArrowheads="1"/>
          </p:cNvSpPr>
          <p:nvPr>
            <p:ph idx="1"/>
          </p:nvPr>
        </p:nvSpPr>
        <p:spPr>
          <a:xfrm>
            <a:off x="609600" y="1905000"/>
            <a:ext cx="8077200" cy="4187952"/>
          </a:xfrm>
        </p:spPr>
        <p:txBody>
          <a:bodyPr>
            <a:normAutofit/>
          </a:bodyPr>
          <a:lstStyle/>
          <a:p>
            <a:pPr marL="0" indent="0" algn="just" rtl="1">
              <a:lnSpc>
                <a:spcPct val="80000"/>
              </a:lnSpc>
              <a:buNone/>
            </a:pPr>
            <a:r>
              <a:rPr lang="ar-IQ" altLang="ar-IQ" dirty="0" smtClean="0">
                <a:solidFill>
                  <a:schemeClr val="tx1">
                    <a:lumMod val="95000"/>
                    <a:lumOff val="5000"/>
                  </a:schemeClr>
                </a:solidFill>
              </a:rPr>
              <a:t>1</a:t>
            </a:r>
            <a:r>
              <a:rPr lang="ar-SA" altLang="ar-IQ" sz="2800" dirty="0" smtClean="0">
                <a:solidFill>
                  <a:schemeClr val="tx1">
                    <a:lumMod val="95000"/>
                    <a:lumOff val="5000"/>
                  </a:schemeClr>
                </a:solidFill>
              </a:rPr>
              <a:t>- </a:t>
            </a:r>
            <a:r>
              <a:rPr lang="ar-SA" altLang="ar-IQ" sz="2800" dirty="0">
                <a:solidFill>
                  <a:schemeClr val="tx1">
                    <a:lumMod val="95000"/>
                    <a:lumOff val="5000"/>
                  </a:schemeClr>
                </a:solidFill>
              </a:rPr>
              <a:t>مخدرات تنتج من نباتات طبيعية مباشرة: </a:t>
            </a:r>
            <a:r>
              <a:rPr lang="ar-SA" altLang="ar-IQ" sz="1800" dirty="0">
                <a:solidFill>
                  <a:schemeClr val="tx1">
                    <a:lumMod val="95000"/>
                    <a:lumOff val="5000"/>
                  </a:schemeClr>
                </a:solidFill>
              </a:rPr>
              <a:t>مثل الحشيش والقات والأفيون ونبات القنب</a:t>
            </a:r>
            <a:r>
              <a:rPr lang="ar-SA" altLang="ar-IQ" sz="1800" dirty="0" smtClean="0">
                <a:solidFill>
                  <a:schemeClr val="tx1">
                    <a:lumMod val="95000"/>
                    <a:lumOff val="5000"/>
                  </a:schemeClr>
                </a:solidFill>
              </a:rPr>
              <a:t>.</a:t>
            </a:r>
            <a:endParaRPr lang="ar-IQ" altLang="ar-IQ" sz="1800" dirty="0" smtClean="0">
              <a:solidFill>
                <a:schemeClr val="tx1">
                  <a:lumMod val="95000"/>
                  <a:lumOff val="5000"/>
                </a:schemeClr>
              </a:solidFill>
            </a:endParaRPr>
          </a:p>
          <a:p>
            <a:pPr marL="0" indent="0" algn="just" rtl="1">
              <a:lnSpc>
                <a:spcPct val="80000"/>
              </a:lnSpc>
              <a:buNone/>
            </a:pPr>
            <a:r>
              <a:rPr lang="ar-SA" altLang="ar-IQ" sz="2400" dirty="0">
                <a:solidFill>
                  <a:schemeClr val="tx1">
                    <a:lumMod val="95000"/>
                    <a:lumOff val="5000"/>
                  </a:schemeClr>
                </a:solidFill>
              </a:rPr>
              <a:t/>
            </a:r>
            <a:br>
              <a:rPr lang="ar-SA" altLang="ar-IQ" sz="2400" dirty="0">
                <a:solidFill>
                  <a:schemeClr val="tx1">
                    <a:lumMod val="95000"/>
                    <a:lumOff val="5000"/>
                  </a:schemeClr>
                </a:solidFill>
              </a:rPr>
            </a:br>
            <a:r>
              <a:rPr lang="ar-SA" altLang="ar-IQ" sz="2400" dirty="0">
                <a:solidFill>
                  <a:schemeClr val="tx1">
                    <a:lumMod val="95000"/>
                    <a:lumOff val="5000"/>
                  </a:schemeClr>
                </a:solidFill>
              </a:rPr>
              <a:t/>
            </a:r>
            <a:br>
              <a:rPr lang="ar-SA" altLang="ar-IQ" sz="2400" dirty="0">
                <a:solidFill>
                  <a:schemeClr val="tx1">
                    <a:lumMod val="95000"/>
                    <a:lumOff val="5000"/>
                  </a:schemeClr>
                </a:solidFill>
              </a:rPr>
            </a:br>
            <a:r>
              <a:rPr lang="ar-SA" altLang="ar-IQ" sz="2800" dirty="0">
                <a:solidFill>
                  <a:schemeClr val="tx1">
                    <a:lumMod val="95000"/>
                    <a:lumOff val="5000"/>
                  </a:schemeClr>
                </a:solidFill>
              </a:rPr>
              <a:t>2- مخدرات مصنعة وتستخرج من المخدر الطبيعي بعد أن تتعرض لعمليات </a:t>
            </a:r>
            <a:r>
              <a:rPr lang="ar-SA" altLang="ar-IQ" sz="2800" dirty="0" smtClean="0">
                <a:solidFill>
                  <a:schemeClr val="tx1">
                    <a:lumMod val="95000"/>
                    <a:lumOff val="5000"/>
                  </a:schemeClr>
                </a:solidFill>
              </a:rPr>
              <a:t>كيم</a:t>
            </a:r>
            <a:r>
              <a:rPr lang="ar-IQ" altLang="ar-IQ" sz="2800" dirty="0">
                <a:solidFill>
                  <a:schemeClr val="tx1">
                    <a:lumMod val="95000"/>
                    <a:lumOff val="5000"/>
                  </a:schemeClr>
                </a:solidFill>
              </a:rPr>
              <a:t>ي</a:t>
            </a:r>
            <a:r>
              <a:rPr lang="ar-SA" altLang="ar-IQ" sz="2800" dirty="0" err="1" smtClean="0">
                <a:solidFill>
                  <a:schemeClr val="tx1">
                    <a:lumMod val="95000"/>
                    <a:lumOff val="5000"/>
                  </a:schemeClr>
                </a:solidFill>
              </a:rPr>
              <a:t>اوية</a:t>
            </a:r>
            <a:r>
              <a:rPr lang="ar-SA" altLang="ar-IQ" sz="2800" dirty="0" smtClean="0">
                <a:solidFill>
                  <a:schemeClr val="tx1">
                    <a:lumMod val="95000"/>
                    <a:lumOff val="5000"/>
                  </a:schemeClr>
                </a:solidFill>
              </a:rPr>
              <a:t> </a:t>
            </a:r>
            <a:r>
              <a:rPr lang="ar-SA" altLang="ar-IQ" sz="2800" dirty="0">
                <a:solidFill>
                  <a:schemeClr val="tx1">
                    <a:lumMod val="95000"/>
                    <a:lumOff val="5000"/>
                  </a:schemeClr>
                </a:solidFill>
              </a:rPr>
              <a:t>تحولها إلى صورة أخرى:</a:t>
            </a:r>
            <a:r>
              <a:rPr lang="ar-SA" altLang="ar-IQ" sz="2000" dirty="0">
                <a:solidFill>
                  <a:schemeClr val="tx1">
                    <a:lumMod val="95000"/>
                    <a:lumOff val="5000"/>
                  </a:schemeClr>
                </a:solidFill>
              </a:rPr>
              <a:t> </a:t>
            </a:r>
            <a:r>
              <a:rPr lang="ar-SA" altLang="ar-IQ" sz="1800" dirty="0">
                <a:solidFill>
                  <a:schemeClr val="tx1">
                    <a:lumMod val="95000"/>
                    <a:lumOff val="5000"/>
                  </a:schemeClr>
                </a:solidFill>
              </a:rPr>
              <a:t>مثل المورفين والهيروين والكوكايين. </a:t>
            </a:r>
            <a:endParaRPr lang="ar-IQ" altLang="ar-IQ" sz="1800" dirty="0" smtClean="0">
              <a:solidFill>
                <a:schemeClr val="tx1">
                  <a:lumMod val="95000"/>
                  <a:lumOff val="5000"/>
                </a:schemeClr>
              </a:solidFill>
            </a:endParaRPr>
          </a:p>
          <a:p>
            <a:pPr marL="0" indent="0" algn="just" rtl="1">
              <a:lnSpc>
                <a:spcPct val="80000"/>
              </a:lnSpc>
              <a:buNone/>
            </a:pPr>
            <a:r>
              <a:rPr lang="ar-SA" altLang="ar-IQ" sz="2400" dirty="0">
                <a:solidFill>
                  <a:schemeClr val="tx1">
                    <a:lumMod val="95000"/>
                    <a:lumOff val="5000"/>
                  </a:schemeClr>
                </a:solidFill>
              </a:rPr>
              <a:t/>
            </a:r>
            <a:br>
              <a:rPr lang="ar-SA" altLang="ar-IQ" sz="2400" dirty="0">
                <a:solidFill>
                  <a:schemeClr val="tx1">
                    <a:lumMod val="95000"/>
                    <a:lumOff val="5000"/>
                  </a:schemeClr>
                </a:solidFill>
              </a:rPr>
            </a:br>
            <a:r>
              <a:rPr lang="ar-SA" altLang="ar-IQ" sz="2800" dirty="0">
                <a:solidFill>
                  <a:schemeClr val="tx1">
                    <a:lumMod val="95000"/>
                    <a:lumOff val="5000"/>
                  </a:schemeClr>
                </a:solidFill>
              </a:rPr>
              <a:t/>
            </a:r>
            <a:br>
              <a:rPr lang="ar-SA" altLang="ar-IQ" sz="2800" dirty="0">
                <a:solidFill>
                  <a:schemeClr val="tx1">
                    <a:lumMod val="95000"/>
                    <a:lumOff val="5000"/>
                  </a:schemeClr>
                </a:solidFill>
              </a:rPr>
            </a:br>
            <a:r>
              <a:rPr lang="ar-SA" altLang="ar-IQ" sz="2800" dirty="0">
                <a:solidFill>
                  <a:schemeClr val="tx1">
                    <a:lumMod val="95000"/>
                    <a:lumOff val="5000"/>
                  </a:schemeClr>
                </a:solidFill>
              </a:rPr>
              <a:t>3- مخدرات مركبة وتصنع من عناصر </a:t>
            </a:r>
            <a:r>
              <a:rPr lang="ar-SA" altLang="ar-IQ" sz="2800" dirty="0" smtClean="0">
                <a:solidFill>
                  <a:schemeClr val="tx1">
                    <a:lumMod val="95000"/>
                    <a:lumOff val="5000"/>
                  </a:schemeClr>
                </a:solidFill>
              </a:rPr>
              <a:t>كيماوية</a:t>
            </a:r>
            <a:r>
              <a:rPr lang="ar-IQ" altLang="ar-IQ" sz="2800" dirty="0" smtClean="0">
                <a:solidFill>
                  <a:schemeClr val="tx1">
                    <a:lumMod val="95000"/>
                    <a:lumOff val="5000"/>
                  </a:schemeClr>
                </a:solidFill>
              </a:rPr>
              <a:t> خالصة</a:t>
            </a:r>
            <a:r>
              <a:rPr lang="ar-SA" altLang="ar-IQ" sz="2800" dirty="0">
                <a:solidFill>
                  <a:schemeClr val="tx1">
                    <a:lumMod val="95000"/>
                    <a:lumOff val="5000"/>
                  </a:schemeClr>
                </a:solidFill>
              </a:rPr>
              <a:t/>
            </a:r>
            <a:br>
              <a:rPr lang="ar-SA" altLang="ar-IQ" sz="2800" dirty="0">
                <a:solidFill>
                  <a:schemeClr val="tx1">
                    <a:lumMod val="95000"/>
                    <a:lumOff val="5000"/>
                  </a:schemeClr>
                </a:solidFill>
              </a:rPr>
            </a:br>
            <a:endParaRPr lang="en-US" altLang="ar-IQ" sz="2800"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34376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1"/>
            <a:r>
              <a:rPr lang="ar-SA" altLang="ar-IQ" sz="3200" b="1" dirty="0">
                <a:solidFill>
                  <a:schemeClr val="tx1">
                    <a:lumMod val="95000"/>
                    <a:lumOff val="5000"/>
                  </a:schemeClr>
                </a:solidFill>
              </a:rPr>
              <a:t>الحشيش(القنب الهندي</a:t>
            </a:r>
            <a:r>
              <a:rPr lang="ar-SA" altLang="ar-IQ" sz="3200" b="1" dirty="0" smtClean="0">
                <a:solidFill>
                  <a:schemeClr val="tx1">
                    <a:lumMod val="95000"/>
                    <a:lumOff val="5000"/>
                  </a:schemeClr>
                </a:solidFill>
              </a:rPr>
              <a:t>)</a:t>
            </a:r>
            <a:endParaRPr lang="ar-IQ" sz="3200" b="1" dirty="0">
              <a:solidFill>
                <a:schemeClr val="tx1">
                  <a:lumMod val="95000"/>
                  <a:lumOff val="5000"/>
                </a:schemeClr>
              </a:solidFill>
            </a:endParaRPr>
          </a:p>
          <a:p>
            <a:pPr algn="just" rtl="1"/>
            <a:endParaRPr lang="ar-IQ" sz="1800" b="1" dirty="0">
              <a:solidFill>
                <a:schemeClr val="tx1">
                  <a:lumMod val="95000"/>
                  <a:lumOff val="5000"/>
                </a:schemeClr>
              </a:solidFill>
            </a:endParaRPr>
          </a:p>
          <a:p>
            <a:pPr algn="just" rtl="1"/>
            <a:r>
              <a:rPr lang="ar-IQ" sz="2000" dirty="0" smtClean="0">
                <a:solidFill>
                  <a:schemeClr val="tx1">
                    <a:lumMod val="95000"/>
                    <a:lumOff val="5000"/>
                  </a:schemeClr>
                </a:solidFill>
              </a:rPr>
              <a:t>نبات طبيعي تقع المواد المخدرة في </a:t>
            </a:r>
            <a:r>
              <a:rPr lang="ar-IQ" sz="2000" dirty="0">
                <a:solidFill>
                  <a:schemeClr val="tx1">
                    <a:lumMod val="95000"/>
                    <a:lumOff val="5000"/>
                  </a:schemeClr>
                </a:solidFill>
              </a:rPr>
              <a:t>أوراق وسيقان النبات </a:t>
            </a:r>
            <a:r>
              <a:rPr lang="ar-IQ" sz="2000" dirty="0" smtClean="0">
                <a:solidFill>
                  <a:schemeClr val="tx1">
                    <a:lumMod val="95000"/>
                    <a:lumOff val="5000"/>
                  </a:schemeClr>
                </a:solidFill>
              </a:rPr>
              <a:t>والذي يسمى</a:t>
            </a:r>
          </a:p>
          <a:p>
            <a:pPr marL="0" indent="0" algn="just" rtl="1">
              <a:buNone/>
            </a:pPr>
            <a:r>
              <a:rPr lang="ar-IQ" sz="2000" dirty="0" smtClean="0">
                <a:solidFill>
                  <a:schemeClr val="tx1">
                    <a:lumMod val="95000"/>
                    <a:lumOff val="5000"/>
                  </a:schemeClr>
                </a:solidFill>
              </a:rPr>
              <a:t> </a:t>
            </a:r>
            <a:r>
              <a:rPr lang="ar-IQ" sz="2000" dirty="0">
                <a:solidFill>
                  <a:schemeClr val="tx1">
                    <a:lumMod val="95000"/>
                    <a:lumOff val="5000"/>
                  </a:schemeClr>
                </a:solidFill>
              </a:rPr>
              <a:t>زيت القنب </a:t>
            </a:r>
            <a:r>
              <a:rPr lang="en-US" sz="2000" dirty="0">
                <a:solidFill>
                  <a:schemeClr val="tx1">
                    <a:lumMod val="95000"/>
                    <a:lumOff val="5000"/>
                  </a:schemeClr>
                </a:solidFill>
              </a:rPr>
              <a:t>cannabis </a:t>
            </a:r>
            <a:r>
              <a:rPr lang="en-US" sz="2000" dirty="0" smtClean="0">
                <a:solidFill>
                  <a:schemeClr val="tx1">
                    <a:lumMod val="95000"/>
                    <a:lumOff val="5000"/>
                  </a:schemeClr>
                </a:solidFill>
              </a:rPr>
              <a:t>oil</a:t>
            </a:r>
            <a:endParaRPr lang="ar-IQ" sz="2000" dirty="0" smtClean="0">
              <a:solidFill>
                <a:schemeClr val="tx1">
                  <a:lumMod val="95000"/>
                  <a:lumOff val="5000"/>
                </a:schemeClr>
              </a:solidFill>
            </a:endParaRPr>
          </a:p>
          <a:p>
            <a:pPr algn="just" rtl="1"/>
            <a:r>
              <a:rPr lang="ar-SA" altLang="ar-IQ" sz="2000" dirty="0">
                <a:solidFill>
                  <a:schemeClr val="tx1">
                    <a:lumMod val="95000"/>
                    <a:lumOff val="5000"/>
                  </a:schemeClr>
                </a:solidFill>
              </a:rPr>
              <a:t/>
            </a:r>
            <a:br>
              <a:rPr lang="ar-SA" altLang="ar-IQ" sz="2000" dirty="0">
                <a:solidFill>
                  <a:schemeClr val="tx1">
                    <a:lumMod val="95000"/>
                    <a:lumOff val="5000"/>
                  </a:schemeClr>
                </a:solidFill>
              </a:rPr>
            </a:br>
            <a:r>
              <a:rPr lang="ar-SA" altLang="ar-IQ" sz="2000" dirty="0">
                <a:solidFill>
                  <a:schemeClr val="tx1">
                    <a:lumMod val="95000"/>
                    <a:lumOff val="5000"/>
                  </a:schemeClr>
                </a:solidFill>
              </a:rPr>
              <a:t>القنب كلمة لاتينية معناها ضوضاء، وقد سمي الحشيش بهذا الاسم لأن متعاطيه يحدث ضوضاء بعد وصول المادة المخدرة إلى ذروة مفعولها. ومن المادة الفعالة في نبات القنب هذا يصنع </a:t>
            </a:r>
            <a:r>
              <a:rPr lang="ar-SA" altLang="ar-IQ" sz="2000" dirty="0" smtClean="0">
                <a:solidFill>
                  <a:schemeClr val="tx1">
                    <a:lumMod val="95000"/>
                    <a:lumOff val="5000"/>
                  </a:schemeClr>
                </a:solidFill>
              </a:rPr>
              <a:t>الحشيش.</a:t>
            </a:r>
            <a:endParaRPr lang="ar-IQ" altLang="ar-IQ" sz="2000" dirty="0" smtClean="0">
              <a:solidFill>
                <a:schemeClr val="tx1">
                  <a:lumMod val="95000"/>
                  <a:lumOff val="5000"/>
                </a:schemeClr>
              </a:solidFill>
            </a:endParaRPr>
          </a:p>
          <a:p>
            <a:pPr algn="just" rtl="1"/>
            <a:r>
              <a:rPr lang="ar-IQ" altLang="ar-IQ" sz="2000" dirty="0" smtClean="0">
                <a:solidFill>
                  <a:schemeClr val="tx1">
                    <a:lumMod val="95000"/>
                    <a:lumOff val="5000"/>
                  </a:schemeClr>
                </a:solidFill>
              </a:rPr>
              <a:t>رخيص الثمن وهنا منبع الخطورة   ( جوكر المخدرات) </a:t>
            </a:r>
          </a:p>
          <a:p>
            <a:pPr algn="r" rtl="1"/>
            <a:r>
              <a:rPr lang="ar-IQ" altLang="ar-IQ" sz="2000" dirty="0" smtClean="0">
                <a:solidFill>
                  <a:schemeClr val="tx1">
                    <a:lumMod val="95000"/>
                    <a:lumOff val="5000"/>
                  </a:schemeClr>
                </a:solidFill>
              </a:rPr>
              <a:t>يزرع في المناطق الحارة والاستوائية </a:t>
            </a:r>
            <a:r>
              <a:rPr lang="ar-SA" altLang="ar-IQ" sz="2000" dirty="0" smtClean="0">
                <a:solidFill>
                  <a:schemeClr val="tx1">
                    <a:lumMod val="95000"/>
                    <a:lumOff val="5000"/>
                  </a:schemeClr>
                </a:solidFill>
              </a:rPr>
              <a:t/>
            </a:r>
            <a:br>
              <a:rPr lang="ar-SA" altLang="ar-IQ" sz="2000" dirty="0" smtClean="0">
                <a:solidFill>
                  <a:schemeClr val="tx1">
                    <a:lumMod val="95000"/>
                    <a:lumOff val="5000"/>
                  </a:schemeClr>
                </a:solidFill>
              </a:rPr>
            </a:br>
            <a:endParaRPr lang="en-US" sz="2000" dirty="0" smtClean="0">
              <a:solidFill>
                <a:schemeClr val="tx1">
                  <a:lumMod val="95000"/>
                  <a:lumOff val="5000"/>
                </a:schemeClr>
              </a:solidFill>
            </a:endParaRPr>
          </a:p>
          <a:p>
            <a:pPr algn="just" rtl="1"/>
            <a:r>
              <a:rPr lang="ar-IQ" sz="2000" dirty="0" smtClean="0">
                <a:solidFill>
                  <a:schemeClr val="tx1">
                    <a:lumMod val="95000"/>
                    <a:lumOff val="5000"/>
                  </a:schemeClr>
                </a:solidFill>
              </a:rPr>
              <a:t>عادة </a:t>
            </a:r>
            <a:r>
              <a:rPr lang="ar-IQ" sz="2000" dirty="0">
                <a:solidFill>
                  <a:schemeClr val="tx1">
                    <a:lumMod val="95000"/>
                    <a:lumOff val="5000"/>
                  </a:schemeClr>
                </a:solidFill>
              </a:rPr>
              <a:t>ما يتم لف القنب مع التبغ في سيجارة تسمى ’سيجارة حشيش‘ ويدخن، لكنه يمكن أيضاً طبخه </a:t>
            </a:r>
            <a:r>
              <a:rPr lang="ar-IQ" sz="2000" dirty="0" smtClean="0">
                <a:solidFill>
                  <a:schemeClr val="tx1">
                    <a:lumMod val="95000"/>
                    <a:lumOff val="5000"/>
                  </a:schemeClr>
                </a:solidFill>
              </a:rPr>
              <a:t>وأكله</a:t>
            </a:r>
          </a:p>
          <a:p>
            <a:pPr algn="just" rtl="1"/>
            <a:r>
              <a:rPr lang="ar-IQ" sz="2000" dirty="0">
                <a:solidFill>
                  <a:schemeClr val="tx1">
                    <a:lumMod val="95000"/>
                    <a:lumOff val="5000"/>
                  </a:schemeClr>
                </a:solidFill>
              </a:rPr>
              <a:t>الاكثر استخداما في </a:t>
            </a:r>
            <a:r>
              <a:rPr lang="ar-IQ" sz="2000" dirty="0" err="1">
                <a:solidFill>
                  <a:schemeClr val="tx1">
                    <a:lumMod val="95000"/>
                    <a:lumOff val="5000"/>
                  </a:schemeClr>
                </a:solidFill>
              </a:rPr>
              <a:t>اوربا</a:t>
            </a:r>
            <a:r>
              <a:rPr lang="ar-IQ" sz="2000" dirty="0">
                <a:solidFill>
                  <a:schemeClr val="tx1">
                    <a:lumMod val="95000"/>
                    <a:lumOff val="5000"/>
                  </a:schemeClr>
                </a:solidFill>
              </a:rPr>
              <a:t> </a:t>
            </a:r>
          </a:p>
          <a:p>
            <a:pPr algn="just" rtl="1"/>
            <a:endParaRPr lang="ar-IQ" sz="1800" dirty="0" smtClean="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smtClean="0"/>
              <a:t>Ass. Prof. Dr.  Ahmed Hashim Hussein</a:t>
            </a:r>
            <a:endParaRPr lang="en-US"/>
          </a:p>
        </p:txBody>
      </p:sp>
      <p:pic>
        <p:nvPicPr>
          <p:cNvPr id="1026" name="Picture 2" descr="نتيجة بحث الصور عن القن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7253289"/>
            <a:ext cx="7254" cy="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94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1905000"/>
            <a:ext cx="739140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endParaRPr lang="ar-IQ" sz="3200" dirty="0">
              <a:solidFill>
                <a:srgbClr val="FF0000"/>
              </a:solidFill>
            </a:endParaRPr>
          </a:p>
          <a:p>
            <a:pPr algn="r" rtl="1"/>
            <a:r>
              <a:rPr lang="ar-IQ" sz="3200" dirty="0">
                <a:solidFill>
                  <a:srgbClr val="FF0000"/>
                </a:solidFill>
              </a:rPr>
              <a:t>له استخدامات طبية كثيرة منها :</a:t>
            </a:r>
          </a:p>
          <a:p>
            <a:pPr algn="r" rtl="1"/>
            <a:r>
              <a:rPr lang="ar-IQ" sz="3200" dirty="0">
                <a:solidFill>
                  <a:srgbClr val="FF0000"/>
                </a:solidFill>
              </a:rPr>
              <a:t>زيته يستخدم في علاج تساقط الشعر </a:t>
            </a:r>
          </a:p>
          <a:p>
            <a:pPr algn="r" rtl="1"/>
            <a:r>
              <a:rPr lang="ar-IQ" sz="3200" dirty="0">
                <a:solidFill>
                  <a:srgbClr val="FF0000"/>
                </a:solidFill>
              </a:rPr>
              <a:t>في علاج ارتجاج المخ </a:t>
            </a:r>
            <a:r>
              <a:rPr lang="en-US" sz="3200" dirty="0" smtClean="0">
                <a:solidFill>
                  <a:srgbClr val="FF0000"/>
                </a:solidFill>
              </a:rPr>
              <a:t>non </a:t>
            </a:r>
            <a:r>
              <a:rPr lang="en-US" sz="3200" dirty="0">
                <a:solidFill>
                  <a:srgbClr val="FF0000"/>
                </a:solidFill>
              </a:rPr>
              <a:t>official </a:t>
            </a:r>
            <a:r>
              <a:rPr lang="en-US" sz="3200" dirty="0" smtClean="0">
                <a:solidFill>
                  <a:srgbClr val="FF0000"/>
                </a:solidFill>
              </a:rPr>
              <a:t>indication  </a:t>
            </a:r>
            <a:endParaRPr lang="en-US" sz="3200" dirty="0">
              <a:solidFill>
                <a:srgbClr val="FF0000"/>
              </a:solidFill>
            </a:endParaRPr>
          </a:p>
          <a:p>
            <a:pPr algn="r" rtl="1"/>
            <a:endParaRPr lang="en-US" sz="3200" dirty="0">
              <a:solidFill>
                <a:srgbClr val="FF0000"/>
              </a:solidFill>
            </a:endParaRPr>
          </a:p>
        </p:txBody>
      </p:sp>
      <p:sp>
        <p:nvSpPr>
          <p:cNvPr id="5" name="Title 4"/>
          <p:cNvSpPr>
            <a:spLocks noGrp="1"/>
          </p:cNvSpPr>
          <p:nvPr>
            <p:ph type="title"/>
          </p:nvPr>
        </p:nvSpPr>
        <p:spPr/>
        <p:txBody>
          <a:bodyPr/>
          <a:lstStyle/>
          <a:p>
            <a:pPr algn="just" rtl="1"/>
            <a:endParaRPr lang="ar-IQ">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1313929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solidFill>
                  <a:srgbClr val="FF0000"/>
                </a:solidFill>
              </a:rPr>
              <a:t>الافيون   </a:t>
            </a:r>
            <a:r>
              <a:rPr lang="en-US" b="1" dirty="0">
                <a:solidFill>
                  <a:srgbClr val="FF0000"/>
                </a:solidFill>
              </a:rPr>
              <a:t>opium </a:t>
            </a:r>
            <a:endParaRPr lang="ar-IQ" b="1" dirty="0">
              <a:solidFill>
                <a:srgbClr val="FF0000"/>
              </a:solidFill>
            </a:endParaRPr>
          </a:p>
        </p:txBody>
      </p:sp>
      <p:sp>
        <p:nvSpPr>
          <p:cNvPr id="3" name="Content Placeholder 2"/>
          <p:cNvSpPr>
            <a:spLocks noGrp="1"/>
          </p:cNvSpPr>
          <p:nvPr>
            <p:ph idx="1"/>
          </p:nvPr>
        </p:nvSpPr>
        <p:spPr>
          <a:xfrm>
            <a:off x="533400" y="2057400"/>
            <a:ext cx="8382000" cy="3651504"/>
          </a:xfrm>
        </p:spPr>
        <p:txBody>
          <a:bodyPr>
            <a:noAutofit/>
          </a:bodyPr>
          <a:lstStyle/>
          <a:p>
            <a:pPr algn="just" rtl="1"/>
            <a:r>
              <a:rPr lang="ar-SA" altLang="ar-IQ" sz="2000" b="1" dirty="0">
                <a:solidFill>
                  <a:schemeClr val="tx1">
                    <a:lumMod val="95000"/>
                    <a:lumOff val="5000"/>
                  </a:schemeClr>
                </a:solidFill>
              </a:rPr>
              <a:t/>
            </a:r>
            <a:br>
              <a:rPr lang="ar-SA" altLang="ar-IQ" sz="2000" b="1" dirty="0">
                <a:solidFill>
                  <a:schemeClr val="tx1">
                    <a:lumMod val="95000"/>
                    <a:lumOff val="5000"/>
                  </a:schemeClr>
                </a:solidFill>
              </a:rPr>
            </a:br>
            <a:r>
              <a:rPr lang="ar-IQ" altLang="ar-IQ" sz="2000" b="1" dirty="0" smtClean="0">
                <a:solidFill>
                  <a:schemeClr val="tx1">
                    <a:lumMod val="95000"/>
                    <a:lumOff val="5000"/>
                  </a:schemeClr>
                </a:solidFill>
              </a:rPr>
              <a:t>يستخلص من نبات الخشخاش</a:t>
            </a:r>
          </a:p>
          <a:p>
            <a:pPr algn="just" rtl="1"/>
            <a:r>
              <a:rPr lang="ar-IQ" altLang="ar-IQ" sz="2000" b="1" dirty="0" smtClean="0">
                <a:solidFill>
                  <a:schemeClr val="tx1">
                    <a:lumMod val="95000"/>
                    <a:lumOff val="5000"/>
                  </a:schemeClr>
                </a:solidFill>
              </a:rPr>
              <a:t> </a:t>
            </a:r>
            <a:r>
              <a:rPr lang="ar-SA" altLang="ar-IQ" sz="2000" b="1" dirty="0">
                <a:solidFill>
                  <a:schemeClr val="tx1">
                    <a:lumMod val="95000"/>
                    <a:lumOff val="5000"/>
                  </a:schemeClr>
                </a:solidFill>
              </a:rPr>
              <a:t/>
            </a:r>
            <a:br>
              <a:rPr lang="ar-SA" altLang="ar-IQ" sz="2000" b="1" dirty="0">
                <a:solidFill>
                  <a:schemeClr val="tx1">
                    <a:lumMod val="95000"/>
                    <a:lumOff val="5000"/>
                  </a:schemeClr>
                </a:solidFill>
              </a:rPr>
            </a:br>
            <a:r>
              <a:rPr lang="ar-SA" altLang="ar-IQ" sz="2000" b="1" dirty="0">
                <a:solidFill>
                  <a:schemeClr val="tx1">
                    <a:lumMod val="95000"/>
                    <a:lumOff val="5000"/>
                  </a:schemeClr>
                </a:solidFill>
              </a:rPr>
              <a:t>أول من اكتشف الخشاش (الأفيون) هم سكان وسط آسيا في الألف السابعة قبل الميلاد ومنها انتشر إلى مناطق العالم </a:t>
            </a:r>
            <a:r>
              <a:rPr lang="ar-SA" altLang="ar-IQ" sz="2000" b="1" dirty="0" smtClean="0">
                <a:solidFill>
                  <a:schemeClr val="tx1">
                    <a:lumMod val="95000"/>
                    <a:lumOff val="5000"/>
                  </a:schemeClr>
                </a:solidFill>
              </a:rPr>
              <a:t>المختلفة</a:t>
            </a:r>
            <a:endParaRPr lang="ar-IQ" altLang="ar-IQ" sz="2000" b="1" dirty="0" smtClean="0">
              <a:solidFill>
                <a:schemeClr val="tx1">
                  <a:lumMod val="95000"/>
                  <a:lumOff val="5000"/>
                </a:schemeClr>
              </a:solidFill>
            </a:endParaRPr>
          </a:p>
          <a:p>
            <a:pPr algn="just" rtl="1"/>
            <a:r>
              <a:rPr lang="ar-SA" altLang="ar-IQ" sz="2000" b="1" dirty="0" smtClean="0">
                <a:solidFill>
                  <a:schemeClr val="tx1">
                    <a:lumMod val="95000"/>
                    <a:lumOff val="5000"/>
                  </a:schemeClr>
                </a:solidFill>
              </a:rPr>
              <a:t>وقد </a:t>
            </a:r>
            <a:r>
              <a:rPr lang="ar-SA" altLang="ar-IQ" sz="2000" b="1" dirty="0">
                <a:solidFill>
                  <a:schemeClr val="tx1">
                    <a:lumMod val="95000"/>
                    <a:lumOff val="5000"/>
                  </a:schemeClr>
                </a:solidFill>
              </a:rPr>
              <a:t>عرفه المصريون </a:t>
            </a:r>
            <a:r>
              <a:rPr lang="ar-IQ" altLang="ar-IQ" sz="2000" b="1" dirty="0" smtClean="0">
                <a:solidFill>
                  <a:schemeClr val="tx1">
                    <a:lumMod val="95000"/>
                    <a:lumOff val="5000"/>
                  </a:schemeClr>
                </a:solidFill>
              </a:rPr>
              <a:t>والسومريون </a:t>
            </a:r>
            <a:r>
              <a:rPr lang="ar-SA" altLang="ar-IQ" sz="2000" b="1" dirty="0" smtClean="0">
                <a:solidFill>
                  <a:schemeClr val="tx1">
                    <a:lumMod val="95000"/>
                    <a:lumOff val="5000"/>
                  </a:schemeClr>
                </a:solidFill>
              </a:rPr>
              <a:t>القدماء </a:t>
            </a:r>
            <a:r>
              <a:rPr lang="ar-SA" altLang="ar-IQ" sz="2000" b="1" dirty="0">
                <a:solidFill>
                  <a:schemeClr val="tx1">
                    <a:lumMod val="95000"/>
                    <a:lumOff val="5000"/>
                  </a:schemeClr>
                </a:solidFill>
              </a:rPr>
              <a:t>في الألف الرابعة قبل الميلاد، وكانوا يستخدمونه علاجاً </a:t>
            </a:r>
            <a:r>
              <a:rPr lang="ar-SA" altLang="ar-IQ" sz="2000" b="1" dirty="0" smtClean="0">
                <a:solidFill>
                  <a:schemeClr val="tx1">
                    <a:lumMod val="95000"/>
                    <a:lumOff val="5000"/>
                  </a:schemeClr>
                </a:solidFill>
              </a:rPr>
              <a:t>للأوجاع</a:t>
            </a:r>
            <a:r>
              <a:rPr lang="ar-IQ" altLang="ar-IQ" sz="2000" b="1" dirty="0">
                <a:solidFill>
                  <a:schemeClr val="tx1">
                    <a:lumMod val="95000"/>
                    <a:lumOff val="5000"/>
                  </a:schemeClr>
                </a:solidFill>
              </a:rPr>
              <a:t> </a:t>
            </a:r>
            <a:r>
              <a:rPr lang="ar-SA" altLang="ar-IQ" sz="2000" b="1" dirty="0" smtClean="0">
                <a:solidFill>
                  <a:schemeClr val="tx1">
                    <a:lumMod val="95000"/>
                    <a:lumOff val="5000"/>
                  </a:schemeClr>
                </a:solidFill>
              </a:rPr>
              <a:t>وأطلقوا </a:t>
            </a:r>
            <a:r>
              <a:rPr lang="ar-SA" altLang="ar-IQ" sz="2000" b="1" dirty="0">
                <a:solidFill>
                  <a:schemeClr val="tx1">
                    <a:lumMod val="95000"/>
                    <a:lumOff val="5000"/>
                  </a:schemeClr>
                </a:solidFill>
              </a:rPr>
              <a:t>عليه اسم نبات </a:t>
            </a:r>
            <a:r>
              <a:rPr lang="ar-SA" altLang="ar-IQ" sz="2000" b="1" dirty="0" smtClean="0">
                <a:solidFill>
                  <a:schemeClr val="tx1">
                    <a:lumMod val="95000"/>
                    <a:lumOff val="5000"/>
                  </a:schemeClr>
                </a:solidFill>
              </a:rPr>
              <a:t>السعادة</a:t>
            </a:r>
            <a:endParaRPr lang="en-US" sz="2000" b="1" dirty="0" smtClean="0">
              <a:solidFill>
                <a:schemeClr val="tx1">
                  <a:lumMod val="95000"/>
                  <a:lumOff val="5000"/>
                </a:schemeClr>
              </a:solidFill>
            </a:endParaRPr>
          </a:p>
          <a:p>
            <a:pPr algn="just" rtl="1"/>
            <a:r>
              <a:rPr lang="ar-IQ" sz="2000" b="1" dirty="0">
                <a:solidFill>
                  <a:schemeClr val="tx1">
                    <a:lumMod val="95000"/>
                    <a:lumOff val="5000"/>
                  </a:schemeClr>
                </a:solidFill>
              </a:rPr>
              <a:t> ويحتوي على مواد </a:t>
            </a:r>
            <a:r>
              <a:rPr lang="ar-IQ" sz="2000" b="1" dirty="0" smtClean="0">
                <a:solidFill>
                  <a:schemeClr val="tx1">
                    <a:lumMod val="95000"/>
                    <a:lumOff val="5000"/>
                  </a:schemeClr>
                </a:solidFill>
              </a:rPr>
              <a:t>كالمورفين  والكودايين</a:t>
            </a:r>
            <a:r>
              <a:rPr lang="ar-IQ" sz="2000" b="1" dirty="0">
                <a:solidFill>
                  <a:schemeClr val="tx1">
                    <a:lumMod val="95000"/>
                    <a:lumOff val="5000"/>
                  </a:schemeClr>
                </a:solidFill>
              </a:rPr>
              <a:t> والناركوتين (نوسكوبين) والبابافارين. </a:t>
            </a:r>
          </a:p>
          <a:p>
            <a:pPr algn="just" rtl="1"/>
            <a:r>
              <a:rPr lang="ar-IQ" sz="2000" b="1" dirty="0" smtClean="0">
                <a:solidFill>
                  <a:schemeClr val="tx1">
                    <a:lumMod val="95000"/>
                    <a:lumOff val="5000"/>
                  </a:schemeClr>
                </a:solidFill>
              </a:rPr>
              <a:t>ويستخدم </a:t>
            </a:r>
            <a:r>
              <a:rPr lang="ar-IQ" sz="2000" b="1" dirty="0">
                <a:solidFill>
                  <a:schemeClr val="tx1">
                    <a:lumMod val="95000"/>
                    <a:lumOff val="5000"/>
                  </a:schemeClr>
                </a:solidFill>
              </a:rPr>
              <a:t>الأفيون في التخدير وكمسكن قوي للآلام  ولاسيما في العمليات الجراحية والسرطانات ولوقف الإسهال. </a:t>
            </a:r>
            <a:endParaRPr lang="ar-IQ" sz="2000" b="1" dirty="0" smtClean="0">
              <a:solidFill>
                <a:schemeClr val="tx1">
                  <a:lumMod val="95000"/>
                  <a:lumOff val="5000"/>
                </a:schemeClr>
              </a:solidFill>
            </a:endParaRPr>
          </a:p>
          <a:p>
            <a:pPr algn="just" rtl="1"/>
            <a:r>
              <a:rPr lang="ar-IQ" sz="2000" b="1" dirty="0" smtClean="0">
                <a:solidFill>
                  <a:schemeClr val="tx1">
                    <a:lumMod val="95000"/>
                    <a:lumOff val="5000"/>
                  </a:schemeClr>
                </a:solidFill>
              </a:rPr>
              <a:t>والأفيون </a:t>
            </a:r>
            <a:r>
              <a:rPr lang="ar-IQ" sz="2000" b="1" dirty="0">
                <a:solidFill>
                  <a:schemeClr val="tx1">
                    <a:lumMod val="95000"/>
                    <a:lumOff val="5000"/>
                  </a:schemeClr>
                </a:solidFill>
              </a:rPr>
              <a:t>يسبب الهلوسة </a:t>
            </a:r>
            <a:r>
              <a:rPr lang="ar-IQ" sz="2000" b="1" dirty="0" smtClean="0">
                <a:solidFill>
                  <a:schemeClr val="tx1">
                    <a:lumMod val="95000"/>
                    <a:lumOff val="5000"/>
                  </a:schemeClr>
                </a:solidFill>
              </a:rPr>
              <a:t>والإدمان  بسبب تشابه مواده مع مادة الاندورفين ( مادة تفرز في الدماغ عند التعب تؤدي الى تعطيل الجهاز العصبي ) </a:t>
            </a:r>
            <a:endParaRPr lang="ar-IQ" sz="2000" b="1"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pic>
        <p:nvPicPr>
          <p:cNvPr id="23554" name="Picture 2" descr="Opium pod cut to demonstrate fluid extrac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6200"/>
            <a:ext cx="2565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24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791200"/>
          </a:xfrm>
        </p:spPr>
        <p:style>
          <a:lnRef idx="1">
            <a:schemeClr val="accent4"/>
          </a:lnRef>
          <a:fillRef idx="2">
            <a:schemeClr val="accent4"/>
          </a:fillRef>
          <a:effectRef idx="1">
            <a:schemeClr val="accent4"/>
          </a:effectRef>
          <a:fontRef idx="minor">
            <a:schemeClr val="dk1"/>
          </a:fontRef>
        </p:style>
        <p:txBody>
          <a:bodyPr>
            <a:noAutofit/>
          </a:bodyPr>
          <a:lstStyle/>
          <a:p>
            <a:pPr algn="just" rtl="1"/>
            <a:r>
              <a:rPr lang="ar-IQ" b="1" dirty="0" smtClean="0">
                <a:solidFill>
                  <a:schemeClr val="tx1">
                    <a:lumMod val="95000"/>
                    <a:lumOff val="5000"/>
                  </a:schemeClr>
                </a:solidFill>
              </a:rPr>
              <a:t>حروب الافيون </a:t>
            </a:r>
          </a:p>
          <a:p>
            <a:pPr algn="just" rtl="1"/>
            <a:endParaRPr lang="ar-IQ" sz="2400" dirty="0" smtClean="0">
              <a:solidFill>
                <a:schemeClr val="tx1">
                  <a:lumMod val="95000"/>
                  <a:lumOff val="5000"/>
                </a:schemeClr>
              </a:solidFill>
            </a:endParaRPr>
          </a:p>
          <a:p>
            <a:pPr algn="just" rtl="1"/>
            <a:r>
              <a:rPr lang="ar-IQ" sz="2400" dirty="0" smtClean="0">
                <a:solidFill>
                  <a:schemeClr val="tx1">
                    <a:lumMod val="95000"/>
                    <a:lumOff val="5000"/>
                  </a:schemeClr>
                </a:solidFill>
              </a:rPr>
              <a:t>احتكرت </a:t>
            </a:r>
            <a:r>
              <a:rPr lang="ar-IQ" sz="2400" dirty="0">
                <a:solidFill>
                  <a:schemeClr val="tx1">
                    <a:lumMod val="95000"/>
                    <a:lumOff val="5000"/>
                  </a:schemeClr>
                </a:solidFill>
              </a:rPr>
              <a:t>شركة الهند الشرقية زراعة وتجارة الأفيون الذي كان مصدر ربح عظيم للشركة وللتجار الأوربيين والصينيين</a:t>
            </a:r>
            <a:r>
              <a:rPr lang="ar-IQ" sz="2400" dirty="0" smtClean="0">
                <a:solidFill>
                  <a:schemeClr val="tx1">
                    <a:lumMod val="95000"/>
                    <a:lumOff val="5000"/>
                  </a:schemeClr>
                </a:solidFill>
              </a:rPr>
              <a:t>.</a:t>
            </a:r>
          </a:p>
          <a:p>
            <a:pPr algn="just" rtl="1"/>
            <a:endParaRPr lang="ar-IQ" sz="2400" dirty="0">
              <a:solidFill>
                <a:schemeClr val="tx1">
                  <a:lumMod val="95000"/>
                  <a:lumOff val="5000"/>
                </a:schemeClr>
              </a:solidFill>
            </a:endParaRPr>
          </a:p>
          <a:p>
            <a:pPr algn="just" rtl="1"/>
            <a:r>
              <a:rPr lang="ar-IQ" sz="2400" dirty="0" smtClean="0">
                <a:solidFill>
                  <a:schemeClr val="tx1">
                    <a:lumMod val="95000"/>
                    <a:lumOff val="5000"/>
                  </a:schemeClr>
                </a:solidFill>
              </a:rPr>
              <a:t>في عام 1838 منع الحاكم الصيني دخوله واغرق كل السفن الانكليزية التي تحمل هذه المادة </a:t>
            </a:r>
          </a:p>
          <a:p>
            <a:pPr algn="just" rtl="1"/>
            <a:r>
              <a:rPr lang="ar-IQ" sz="2400" dirty="0" smtClean="0">
                <a:solidFill>
                  <a:schemeClr val="tx1">
                    <a:lumMod val="95000"/>
                    <a:lumOff val="5000"/>
                  </a:schemeClr>
                </a:solidFill>
              </a:rPr>
              <a:t>وأدى </a:t>
            </a:r>
            <a:r>
              <a:rPr lang="ar-IQ" sz="2400" dirty="0">
                <a:solidFill>
                  <a:schemeClr val="tx1">
                    <a:lumMod val="95000"/>
                    <a:lumOff val="5000"/>
                  </a:schemeClr>
                </a:solidFill>
              </a:rPr>
              <a:t>إلى قيام حرب الأفيون بعد عام واحد، حيث تمكنت القوات البريطانية </a:t>
            </a:r>
            <a:r>
              <a:rPr lang="ar-IQ" sz="2400" dirty="0" smtClean="0">
                <a:solidFill>
                  <a:schemeClr val="tx1">
                    <a:lumMod val="95000"/>
                    <a:lumOff val="5000"/>
                  </a:schemeClr>
                </a:solidFill>
              </a:rPr>
              <a:t>من هزيمته وتنازل </a:t>
            </a:r>
            <a:r>
              <a:rPr lang="ar-IQ" sz="2400" dirty="0">
                <a:solidFill>
                  <a:schemeClr val="tx1">
                    <a:lumMod val="95000"/>
                    <a:lumOff val="5000"/>
                  </a:schemeClr>
                </a:solidFill>
              </a:rPr>
              <a:t>الإمبراطور للإنجليز عن جزيرة هونغ كونغ، وأعطاهم تعويضات كبيرة، كما تمتعوا بحقوق عريضة من التجارة وبالذات تجارة الأفيون. </a:t>
            </a:r>
            <a:endParaRPr lang="ar-IQ" sz="2400" dirty="0" smtClean="0">
              <a:solidFill>
                <a:schemeClr val="tx1">
                  <a:lumMod val="95000"/>
                  <a:lumOff val="5000"/>
                </a:schemeClr>
              </a:solidFill>
            </a:endParaRPr>
          </a:p>
          <a:p>
            <a:pPr algn="just" rtl="1"/>
            <a:r>
              <a:rPr lang="ar-IQ" sz="2400" dirty="0" smtClean="0">
                <a:solidFill>
                  <a:schemeClr val="tx1">
                    <a:lumMod val="95000"/>
                    <a:lumOff val="5000"/>
                  </a:schemeClr>
                </a:solidFill>
              </a:rPr>
              <a:t>بعد </a:t>
            </a:r>
            <a:r>
              <a:rPr lang="ar-IQ" sz="2400" dirty="0">
                <a:solidFill>
                  <a:schemeClr val="tx1">
                    <a:lumMod val="95000"/>
                    <a:lumOff val="5000"/>
                  </a:schemeClr>
                </a:solidFill>
              </a:rPr>
              <a:t>عشر سنوات أخرى قامت حرب الأفيون الثانية حيث أُخضعت الصين تماماً لنفوذ </a:t>
            </a:r>
            <a:r>
              <a:rPr lang="ar-IQ" sz="2400" dirty="0" smtClean="0">
                <a:solidFill>
                  <a:schemeClr val="tx1">
                    <a:lumMod val="95000"/>
                    <a:lumOff val="5000"/>
                  </a:schemeClr>
                </a:solidFill>
              </a:rPr>
              <a:t>الأوروبين</a:t>
            </a:r>
          </a:p>
          <a:p>
            <a:pPr algn="just" rtl="1"/>
            <a:r>
              <a:rPr lang="ar-IQ" sz="2400" dirty="0" smtClean="0">
                <a:solidFill>
                  <a:schemeClr val="tx1">
                    <a:lumMod val="95000"/>
                    <a:lumOff val="5000"/>
                  </a:schemeClr>
                </a:solidFill>
              </a:rPr>
              <a:t>وراح </a:t>
            </a:r>
            <a:r>
              <a:rPr lang="ar-IQ" sz="2400" dirty="0">
                <a:solidFill>
                  <a:schemeClr val="tx1">
                    <a:lumMod val="95000"/>
                    <a:lumOff val="5000"/>
                  </a:schemeClr>
                </a:solidFill>
              </a:rPr>
              <a:t>الشعب الصيني ضحية إدمان الأفيون إلى أن تنبه الوطنيون إلى ذلك وحاربوا الأفيون حتى قضوا عليه تماماً بعد الحرب العالمية الثانية.</a:t>
            </a:r>
          </a:p>
        </p:txBody>
      </p:sp>
      <p:sp>
        <p:nvSpPr>
          <p:cNvPr id="4" name="Footer Placeholder 3"/>
          <p:cNvSpPr>
            <a:spLocks noGrp="1"/>
          </p:cNvSpPr>
          <p:nvPr>
            <p:ph type="ftr" sz="quarter" idx="11"/>
          </p:nvPr>
        </p:nvSpPr>
        <p:spPr>
          <a:xfrm>
            <a:off x="4380072" y="6407944"/>
            <a:ext cx="37733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3549568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a:normAutofit/>
          </a:bodyPr>
          <a:lstStyle/>
          <a:p>
            <a:pPr algn="just" rtl="1"/>
            <a:r>
              <a:rPr lang="ar-SA" altLang="ar-IQ" b="1" dirty="0">
                <a:solidFill>
                  <a:schemeClr val="tx1">
                    <a:lumMod val="95000"/>
                    <a:lumOff val="5000"/>
                  </a:schemeClr>
                </a:solidFill>
              </a:rPr>
              <a:t>المورفين</a:t>
            </a:r>
            <a:r>
              <a:rPr lang="ar-SA" altLang="ar-IQ" dirty="0">
                <a:solidFill>
                  <a:schemeClr val="tx1">
                    <a:lumMod val="95000"/>
                    <a:lumOff val="5000"/>
                  </a:schemeClr>
                </a:solidFill>
              </a:rPr>
              <a:t> :</a:t>
            </a:r>
            <a:br>
              <a:rPr lang="ar-SA" altLang="ar-IQ" dirty="0">
                <a:solidFill>
                  <a:schemeClr val="tx1">
                    <a:lumMod val="95000"/>
                    <a:lumOff val="5000"/>
                  </a:schemeClr>
                </a:solidFill>
              </a:rPr>
            </a:br>
            <a:r>
              <a:rPr lang="ar-SA" altLang="ar-IQ" dirty="0">
                <a:solidFill>
                  <a:schemeClr val="tx1">
                    <a:lumMod val="95000"/>
                    <a:lumOff val="5000"/>
                  </a:schemeClr>
                </a:solidFill>
              </a:rPr>
              <a:t/>
            </a:r>
            <a:br>
              <a:rPr lang="ar-SA" altLang="ar-IQ" dirty="0">
                <a:solidFill>
                  <a:schemeClr val="tx1">
                    <a:lumMod val="95000"/>
                    <a:lumOff val="5000"/>
                  </a:schemeClr>
                </a:solidFill>
              </a:rPr>
            </a:br>
            <a:r>
              <a:rPr lang="ar-SA" altLang="ar-IQ" dirty="0">
                <a:solidFill>
                  <a:schemeClr val="tx1">
                    <a:lumMod val="95000"/>
                    <a:lumOff val="5000"/>
                  </a:schemeClr>
                </a:solidFill>
              </a:rPr>
              <a:t>وهو أحد مشتقات </a:t>
            </a:r>
            <a:r>
              <a:rPr lang="ar-SA" altLang="ar-IQ" dirty="0" smtClean="0">
                <a:solidFill>
                  <a:schemeClr val="tx1">
                    <a:lumMod val="95000"/>
                    <a:lumOff val="5000"/>
                  </a:schemeClr>
                </a:solidFill>
              </a:rPr>
              <a:t>الأفيون، </a:t>
            </a:r>
            <a:r>
              <a:rPr lang="ar-SA" altLang="ar-IQ" dirty="0">
                <a:solidFill>
                  <a:schemeClr val="tx1">
                    <a:lumMod val="95000"/>
                    <a:lumOff val="5000"/>
                  </a:schemeClr>
                </a:solidFill>
              </a:rPr>
              <a:t>وأطلق عليها هذا الاسم نسبة إلى الإله </a:t>
            </a:r>
            <a:r>
              <a:rPr lang="ar-SA" altLang="ar-IQ" u="sng" dirty="0">
                <a:solidFill>
                  <a:schemeClr val="tx1">
                    <a:lumMod val="95000"/>
                    <a:lumOff val="5000"/>
                  </a:schemeClr>
                </a:solidFill>
              </a:rPr>
              <a:t>مورفيوس</a:t>
            </a:r>
            <a:r>
              <a:rPr lang="ar-SA" altLang="ar-IQ" dirty="0">
                <a:solidFill>
                  <a:schemeClr val="tx1">
                    <a:lumMod val="95000"/>
                    <a:lumOff val="5000"/>
                  </a:schemeClr>
                </a:solidFill>
              </a:rPr>
              <a:t> إله الأحلام عند الإغريق. وقد ساعد الاستخدام الطبي للمورفين في العمليات الجراحية خاصة إبان الحرب الأهلية التي اندلعت في الولايات المتحدة الأميركية (1861 - 1861) </a:t>
            </a:r>
            <a:endParaRPr lang="ar-IQ" altLang="ar-IQ" dirty="0" smtClean="0">
              <a:solidFill>
                <a:schemeClr val="tx1">
                  <a:lumMod val="95000"/>
                  <a:lumOff val="5000"/>
                </a:schemeClr>
              </a:solidFill>
            </a:endParaRP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318440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solidFill>
            <a:schemeClr val="accent1">
              <a:lumMod val="60000"/>
              <a:lumOff val="40000"/>
            </a:schemeClr>
          </a:solidFill>
          <a:ln w="76200"/>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just" rtl="1"/>
            <a:r>
              <a:rPr lang="ar-IQ" sz="3600" b="1" dirty="0" smtClean="0">
                <a:solidFill>
                  <a:schemeClr val="tx1">
                    <a:lumMod val="95000"/>
                    <a:lumOff val="5000"/>
                  </a:schemeClr>
                </a:solidFill>
              </a:rPr>
              <a:t>الهيروين</a:t>
            </a:r>
          </a:p>
          <a:p>
            <a:pPr algn="just" rtl="1"/>
            <a:endParaRPr lang="ar-IQ" dirty="0">
              <a:solidFill>
                <a:schemeClr val="tx1">
                  <a:lumMod val="95000"/>
                  <a:lumOff val="5000"/>
                </a:schemeClr>
              </a:solidFill>
            </a:endParaRPr>
          </a:p>
          <a:p>
            <a:pPr algn="just" rtl="1"/>
            <a:r>
              <a:rPr lang="ar-IQ" dirty="0" smtClean="0">
                <a:solidFill>
                  <a:schemeClr val="tx1">
                    <a:lumMod val="95000"/>
                    <a:lumOff val="5000"/>
                  </a:schemeClr>
                </a:solidFill>
              </a:rPr>
              <a:t>مادة مخدرة قوية جدا تنتج من معاملة كيميائية لمادة المورفين </a:t>
            </a:r>
          </a:p>
          <a:p>
            <a:pPr algn="just" rtl="1"/>
            <a:r>
              <a:rPr lang="ar-IQ" dirty="0" smtClean="0">
                <a:solidFill>
                  <a:schemeClr val="tx1">
                    <a:lumMod val="95000"/>
                    <a:lumOff val="5000"/>
                  </a:schemeClr>
                </a:solidFill>
              </a:rPr>
              <a:t>لانتاجها يلزم مختبرات كيميائية واناس متخصصون </a:t>
            </a:r>
          </a:p>
          <a:p>
            <a:pPr algn="just" rtl="1"/>
            <a:r>
              <a:rPr lang="ar-IQ" dirty="0" smtClean="0">
                <a:solidFill>
                  <a:schemeClr val="tx1">
                    <a:lumMod val="95000"/>
                    <a:lumOff val="5000"/>
                  </a:schemeClr>
                </a:solidFill>
              </a:rPr>
              <a:t>تنتج في افغانستان و في امريكا اللاتينية  </a:t>
            </a:r>
          </a:p>
          <a:p>
            <a:pPr algn="just" rtl="1"/>
            <a:endParaRPr lang="ar-IQ" dirty="0">
              <a:solidFill>
                <a:schemeClr val="tx1">
                  <a:lumMod val="95000"/>
                  <a:lumOff val="5000"/>
                </a:schemeClr>
              </a:solidFill>
            </a:endParaRPr>
          </a:p>
          <a:p>
            <a:pPr algn="just" rtl="1"/>
            <a:r>
              <a:rPr lang="ar-SA" altLang="ar-IQ" dirty="0" smtClean="0">
                <a:solidFill>
                  <a:schemeClr val="tx1">
                    <a:lumMod val="95000"/>
                    <a:lumOff val="5000"/>
                  </a:schemeClr>
                </a:solidFill>
              </a:rPr>
              <a:t>اكتشف </a:t>
            </a:r>
            <a:r>
              <a:rPr lang="ar-SA" altLang="ar-IQ" dirty="0">
                <a:solidFill>
                  <a:schemeClr val="tx1">
                    <a:lumMod val="95000"/>
                    <a:lumOff val="5000"/>
                  </a:schemeClr>
                </a:solidFill>
              </a:rPr>
              <a:t>عام </a:t>
            </a:r>
            <a:r>
              <a:rPr lang="ar-SA" altLang="ar-IQ" dirty="0" smtClean="0">
                <a:solidFill>
                  <a:schemeClr val="tx1">
                    <a:lumMod val="95000"/>
                    <a:lumOff val="5000"/>
                  </a:schemeClr>
                </a:solidFill>
              </a:rPr>
              <a:t>1898</a:t>
            </a:r>
            <a:r>
              <a:rPr lang="ar-IQ" altLang="ar-IQ" dirty="0">
                <a:solidFill>
                  <a:schemeClr val="tx1">
                    <a:lumMod val="95000"/>
                    <a:lumOff val="5000"/>
                  </a:schemeClr>
                </a:solidFill>
              </a:rPr>
              <a:t> </a:t>
            </a:r>
            <a:r>
              <a:rPr lang="ar-IQ" altLang="ar-IQ" dirty="0" smtClean="0">
                <a:solidFill>
                  <a:schemeClr val="tx1">
                    <a:lumMod val="95000"/>
                    <a:lumOff val="5000"/>
                  </a:schemeClr>
                </a:solidFill>
              </a:rPr>
              <a:t>و </a:t>
            </a:r>
            <a:r>
              <a:rPr lang="ar-SA" altLang="ar-IQ" dirty="0" smtClean="0">
                <a:solidFill>
                  <a:schemeClr val="tx1">
                    <a:lumMod val="95000"/>
                    <a:lumOff val="5000"/>
                  </a:schemeClr>
                </a:solidFill>
              </a:rPr>
              <a:t>أنتجته </a:t>
            </a:r>
            <a:r>
              <a:rPr lang="ar-SA" altLang="ar-IQ" dirty="0">
                <a:solidFill>
                  <a:schemeClr val="tx1">
                    <a:lumMod val="95000"/>
                    <a:lumOff val="5000"/>
                  </a:schemeClr>
                </a:solidFill>
              </a:rPr>
              <a:t>شركة باير </a:t>
            </a:r>
            <a:r>
              <a:rPr lang="ar-SA" altLang="ar-IQ" dirty="0" smtClean="0">
                <a:solidFill>
                  <a:schemeClr val="tx1">
                    <a:lumMod val="95000"/>
                    <a:lumOff val="5000"/>
                  </a:schemeClr>
                </a:solidFill>
              </a:rPr>
              <a:t>للأدوية</a:t>
            </a:r>
            <a:r>
              <a:rPr lang="ar-IQ" altLang="ar-IQ" dirty="0" smtClean="0">
                <a:solidFill>
                  <a:schemeClr val="tx1">
                    <a:lumMod val="95000"/>
                    <a:lumOff val="5000"/>
                  </a:schemeClr>
                </a:solidFill>
              </a:rPr>
              <a:t> ثم سحب و اوقف انتاجه</a:t>
            </a:r>
          </a:p>
          <a:p>
            <a:pPr algn="r" rtl="1"/>
            <a:r>
              <a:rPr lang="ar-SA" altLang="ar-IQ" dirty="0" smtClean="0">
                <a:solidFill>
                  <a:schemeClr val="tx1">
                    <a:lumMod val="95000"/>
                    <a:lumOff val="5000"/>
                  </a:schemeClr>
                </a:solidFill>
              </a:rPr>
              <a:t>وأدرج</a:t>
            </a:r>
            <a:r>
              <a:rPr lang="ar-IQ" altLang="ar-IQ" dirty="0" smtClean="0">
                <a:solidFill>
                  <a:schemeClr val="tx1">
                    <a:lumMod val="95000"/>
                    <a:lumOff val="5000"/>
                  </a:schemeClr>
                </a:solidFill>
              </a:rPr>
              <a:t> عالميا </a:t>
            </a:r>
            <a:r>
              <a:rPr lang="ar-SA" altLang="ar-IQ" dirty="0" smtClean="0">
                <a:solidFill>
                  <a:schemeClr val="tx1">
                    <a:lumMod val="95000"/>
                    <a:lumOff val="5000"/>
                  </a:schemeClr>
                </a:solidFill>
              </a:rPr>
              <a:t> </a:t>
            </a:r>
            <a:r>
              <a:rPr lang="ar-SA" altLang="ar-IQ" dirty="0">
                <a:solidFill>
                  <a:schemeClr val="tx1">
                    <a:lumMod val="95000"/>
                    <a:lumOff val="5000"/>
                  </a:schemeClr>
                </a:solidFill>
              </a:rPr>
              <a:t>ضمن المواد المخدرة فائقة الخطورة.</a:t>
            </a:r>
            <a:br>
              <a:rPr lang="ar-SA" altLang="ar-IQ" dirty="0">
                <a:solidFill>
                  <a:schemeClr val="tx1">
                    <a:lumMod val="95000"/>
                    <a:lumOff val="5000"/>
                  </a:schemeClr>
                </a:solidFill>
              </a:rPr>
            </a:br>
            <a:r>
              <a:rPr lang="ar-SA" altLang="ar-IQ" dirty="0">
                <a:solidFill>
                  <a:schemeClr val="tx1">
                    <a:lumMod val="95000"/>
                    <a:lumOff val="5000"/>
                  </a:schemeClr>
                </a:solidFill>
              </a:rPr>
              <a:t/>
            </a:r>
            <a:br>
              <a:rPr lang="ar-SA" altLang="ar-IQ" dirty="0">
                <a:solidFill>
                  <a:schemeClr val="tx1">
                    <a:lumMod val="95000"/>
                    <a:lumOff val="5000"/>
                  </a:schemeClr>
                </a:solidFill>
              </a:rPr>
            </a:br>
            <a:endParaRPr lang="en-US" altLang="ar-IQ" dirty="0">
              <a:solidFill>
                <a:schemeClr val="tx1">
                  <a:lumMod val="95000"/>
                  <a:lumOff val="5000"/>
                </a:schemeClr>
              </a:solidFill>
            </a:endParaRPr>
          </a:p>
          <a:p>
            <a:pPr algn="just" rtl="1"/>
            <a:endParaRPr lang="ar-IQ" dirty="0" smtClean="0">
              <a:solidFill>
                <a:schemeClr val="tx1">
                  <a:lumMod val="95000"/>
                  <a:lumOff val="5000"/>
                </a:schemeClr>
              </a:solidFill>
            </a:endParaRP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755687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 rtl="1"/>
            <a:r>
              <a:rPr lang="ar-IQ" sz="3600" b="1" dirty="0" smtClean="0">
                <a:solidFill>
                  <a:schemeClr val="tx1">
                    <a:lumMod val="95000"/>
                    <a:lumOff val="5000"/>
                  </a:schemeClr>
                </a:solidFill>
              </a:rPr>
              <a:t>الكودايين </a:t>
            </a:r>
          </a:p>
          <a:p>
            <a:pPr marL="109728" indent="0" algn="just" rtl="1">
              <a:buNone/>
            </a:pPr>
            <a:endParaRPr lang="ar-IQ" dirty="0">
              <a:solidFill>
                <a:schemeClr val="tx1">
                  <a:lumMod val="95000"/>
                  <a:lumOff val="5000"/>
                </a:schemeClr>
              </a:solidFill>
            </a:endParaRPr>
          </a:p>
          <a:p>
            <a:pPr algn="just" rtl="1"/>
            <a:r>
              <a:rPr lang="ar-IQ" dirty="0" smtClean="0">
                <a:solidFill>
                  <a:schemeClr val="tx1">
                    <a:lumMod val="95000"/>
                    <a:lumOff val="5000"/>
                  </a:schemeClr>
                </a:solidFill>
              </a:rPr>
              <a:t>احد مشتقات المورفين </a:t>
            </a:r>
          </a:p>
          <a:p>
            <a:pPr algn="just" rtl="1"/>
            <a:r>
              <a:rPr lang="ar-IQ" dirty="0">
                <a:solidFill>
                  <a:schemeClr val="tx1">
                    <a:lumMod val="95000"/>
                    <a:lumOff val="5000"/>
                  </a:schemeClr>
                </a:solidFill>
              </a:rPr>
              <a:t>ل</a:t>
            </a:r>
            <a:r>
              <a:rPr lang="ar-IQ" dirty="0" smtClean="0">
                <a:solidFill>
                  <a:schemeClr val="tx1">
                    <a:lumMod val="95000"/>
                    <a:lumOff val="5000"/>
                  </a:schemeClr>
                </a:solidFill>
              </a:rPr>
              <a:t>ه استخدامات طبية عديدة كمسكن ولمعالجة السعال  ( استخدام شرعي ) </a:t>
            </a:r>
          </a:p>
          <a:p>
            <a:pPr algn="just" rtl="1"/>
            <a:r>
              <a:rPr lang="ar-IQ" dirty="0" smtClean="0">
                <a:solidFill>
                  <a:schemeClr val="tx1">
                    <a:lumMod val="95000"/>
                    <a:lumOff val="5000"/>
                  </a:schemeClr>
                </a:solidFill>
              </a:rPr>
              <a:t>موجود في تركيب العديد من المستحضرات الصيدلانية  مثل ( توسيرام البلموكودين توسيفان  حبوب الالجسك الخ)</a:t>
            </a:r>
          </a:p>
          <a:p>
            <a:pPr algn="just" rtl="1"/>
            <a:r>
              <a:rPr lang="ar-IQ" dirty="0" smtClean="0">
                <a:solidFill>
                  <a:schemeClr val="tx1">
                    <a:lumMod val="95000"/>
                    <a:lumOff val="5000"/>
                  </a:schemeClr>
                </a:solidFill>
              </a:rPr>
              <a:t>يسبب الخدر والادمان اذا اخذ بجرع عالية </a:t>
            </a:r>
          </a:p>
          <a:p>
            <a:pPr algn="just" rtl="1"/>
            <a:endParaRPr lang="ar-IQ" dirty="0">
              <a:solidFill>
                <a:schemeClr val="tx1">
                  <a:lumMod val="95000"/>
                  <a:lumOff val="5000"/>
                </a:schemeClr>
              </a:solidFill>
            </a:endParaRPr>
          </a:p>
          <a:p>
            <a:pPr algn="just" rtl="1"/>
            <a:endParaRPr lang="ar-IQ" dirty="0" smtClean="0">
              <a:solidFill>
                <a:schemeClr val="tx1">
                  <a:lumMod val="95000"/>
                  <a:lumOff val="5000"/>
                </a:schemeClr>
              </a:solidFill>
            </a:endParaRPr>
          </a:p>
        </p:txBody>
      </p:sp>
      <p:sp>
        <p:nvSpPr>
          <p:cNvPr id="4" name="Footer Placeholder 3"/>
          <p:cNvSpPr>
            <a:spLocks noGrp="1"/>
          </p:cNvSpPr>
          <p:nvPr>
            <p:ph type="ftr" sz="quarter" idx="11"/>
          </p:nvPr>
        </p:nvSpPr>
        <p:spPr>
          <a:xfrm>
            <a:off x="4380072" y="6407944"/>
            <a:ext cx="33923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80295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28600" y="457200"/>
            <a:ext cx="8458200" cy="6019800"/>
          </a:xfrm>
        </p:spPr>
        <p:style>
          <a:lnRef idx="0">
            <a:scrgbClr r="0" g="0" b="0"/>
          </a:lnRef>
          <a:fillRef idx="1003">
            <a:schemeClr val="lt2"/>
          </a:fillRef>
          <a:effectRef idx="0">
            <a:scrgbClr r="0" g="0" b="0"/>
          </a:effectRef>
          <a:fontRef idx="major"/>
        </p:style>
        <p:txBody>
          <a:bodyPr>
            <a:noAutofit/>
          </a:bodyPr>
          <a:lstStyle/>
          <a:p>
            <a:pPr algn="just" rtl="1">
              <a:lnSpc>
                <a:spcPct val="90000"/>
              </a:lnSpc>
            </a:pPr>
            <a:r>
              <a:rPr lang="ar-SA" altLang="ar-IQ" sz="4000" b="1" dirty="0">
                <a:solidFill>
                  <a:srgbClr val="FF0000"/>
                </a:solidFill>
              </a:rPr>
              <a:t>الادمان </a:t>
            </a:r>
            <a:endParaRPr lang="ar-IQ" altLang="ar-IQ" sz="2000" b="1" dirty="0" smtClean="0">
              <a:solidFill>
                <a:srgbClr val="FF0000"/>
              </a:solidFill>
            </a:endParaRPr>
          </a:p>
          <a:p>
            <a:pPr marL="0" indent="0" algn="just" rtl="1">
              <a:lnSpc>
                <a:spcPct val="90000"/>
              </a:lnSpc>
              <a:buNone/>
            </a:pPr>
            <a:endParaRPr lang="en-US" altLang="ar-IQ" sz="2000" b="1" dirty="0">
              <a:solidFill>
                <a:schemeClr val="tx1">
                  <a:lumMod val="95000"/>
                  <a:lumOff val="5000"/>
                </a:schemeClr>
              </a:solidFill>
            </a:endParaRPr>
          </a:p>
          <a:p>
            <a:pPr algn="just"/>
            <a:r>
              <a:rPr lang="en-US" sz="2000" b="1" dirty="0">
                <a:solidFill>
                  <a:schemeClr val="tx1">
                    <a:lumMod val="95000"/>
                    <a:lumOff val="5000"/>
                  </a:schemeClr>
                </a:solidFill>
              </a:rPr>
              <a:t>According to the National Institute on Drug Abuse (NIDA), addiction is a </a:t>
            </a:r>
            <a:endParaRPr lang="en-US" sz="2000" b="1" dirty="0" smtClean="0">
              <a:solidFill>
                <a:schemeClr val="tx1">
                  <a:lumMod val="95000"/>
                  <a:lumOff val="5000"/>
                </a:schemeClr>
              </a:solidFill>
            </a:endParaRPr>
          </a:p>
          <a:p>
            <a:pPr marL="0" indent="0" algn="just" rtl="1">
              <a:buNone/>
            </a:pPr>
            <a:endParaRPr lang="en-US" sz="2000" b="1" dirty="0" smtClean="0">
              <a:solidFill>
                <a:schemeClr val="tx1">
                  <a:lumMod val="95000"/>
                  <a:lumOff val="5000"/>
                </a:schemeClr>
              </a:solidFill>
            </a:endParaRPr>
          </a:p>
          <a:p>
            <a:pPr marL="0" indent="0" algn="just">
              <a:buNone/>
            </a:pPr>
            <a:r>
              <a:rPr lang="en-US" sz="2000" b="1" dirty="0" smtClean="0">
                <a:solidFill>
                  <a:schemeClr val="tx1">
                    <a:lumMod val="95000"/>
                    <a:lumOff val="5000"/>
                  </a:schemeClr>
                </a:solidFill>
              </a:rPr>
              <a:t>“</a:t>
            </a:r>
            <a:r>
              <a:rPr lang="en-US" sz="2000" b="1" dirty="0">
                <a:solidFill>
                  <a:schemeClr val="tx1">
                    <a:lumMod val="95000"/>
                    <a:lumOff val="5000"/>
                  </a:schemeClr>
                </a:solidFill>
              </a:rPr>
              <a:t>chronic, relapsing brain disease that is characterized by compulsive drug seeking and use, despite harmful consequences</a:t>
            </a:r>
            <a:r>
              <a:rPr lang="en-US" sz="2000" b="1" dirty="0" smtClean="0">
                <a:solidFill>
                  <a:schemeClr val="tx1">
                    <a:lumMod val="95000"/>
                    <a:lumOff val="5000"/>
                  </a:schemeClr>
                </a:solidFill>
              </a:rPr>
              <a:t>”. </a:t>
            </a:r>
          </a:p>
          <a:p>
            <a:pPr algn="just" rtl="1"/>
            <a:endParaRPr lang="en-US" sz="2000" b="1" dirty="0">
              <a:solidFill>
                <a:schemeClr val="tx1">
                  <a:lumMod val="95000"/>
                  <a:lumOff val="5000"/>
                </a:schemeClr>
              </a:solidFill>
            </a:endParaRPr>
          </a:p>
          <a:p>
            <a:pPr algn="just"/>
            <a:r>
              <a:rPr lang="en-US" sz="2000" b="1" dirty="0" smtClean="0">
                <a:solidFill>
                  <a:schemeClr val="tx1">
                    <a:lumMod val="95000"/>
                    <a:lumOff val="5000"/>
                  </a:schemeClr>
                </a:solidFill>
              </a:rPr>
              <a:t>In </a:t>
            </a:r>
            <a:r>
              <a:rPr lang="en-US" sz="2000" b="1" dirty="0">
                <a:solidFill>
                  <a:schemeClr val="tx1">
                    <a:lumMod val="95000"/>
                    <a:lumOff val="5000"/>
                  </a:schemeClr>
                </a:solidFill>
              </a:rPr>
              <a:t>other words, addiction is an uncontrollable or overwhelming need to use a drug, and this compulsion is long-lasting and can return unexpectedly after a period of improvement.</a:t>
            </a:r>
          </a:p>
          <a:p>
            <a:pPr algn="r" rtl="1"/>
            <a:r>
              <a:rPr lang="ar-IQ" sz="2000" b="1" dirty="0" smtClean="0">
                <a:solidFill>
                  <a:schemeClr val="tx1">
                    <a:lumMod val="95000"/>
                    <a:lumOff val="5000"/>
                  </a:schemeClr>
                </a:solidFill>
              </a:rPr>
              <a:t>اي ان الادمان رغبة وحاجة غير مسيطر عليها او طاغية تستمر لفترة طويلة وقد تعود بصورة غير متوقعة بعد فترة من التعافي </a:t>
            </a:r>
            <a:r>
              <a:rPr lang="en-US" sz="2000" b="1" dirty="0">
                <a:solidFill>
                  <a:schemeClr val="tx1">
                    <a:lumMod val="95000"/>
                    <a:lumOff val="5000"/>
                  </a:schemeClr>
                </a:solidFill>
              </a:rPr>
              <a:t/>
            </a:r>
            <a:br>
              <a:rPr lang="en-US" sz="2000" b="1" dirty="0">
                <a:solidFill>
                  <a:schemeClr val="tx1">
                    <a:lumMod val="95000"/>
                    <a:lumOff val="5000"/>
                  </a:schemeClr>
                </a:solidFill>
              </a:rPr>
            </a:br>
            <a:r>
              <a:rPr lang="ar-SA" altLang="ar-IQ" sz="2000" b="1" dirty="0" smtClean="0">
                <a:solidFill>
                  <a:schemeClr val="tx1">
                    <a:lumMod val="95000"/>
                    <a:lumOff val="5000"/>
                  </a:schemeClr>
                </a:solidFill>
              </a:rPr>
              <a:t/>
            </a:r>
            <a:br>
              <a:rPr lang="ar-SA" altLang="ar-IQ" sz="2000" b="1" dirty="0" smtClean="0">
                <a:solidFill>
                  <a:schemeClr val="tx1">
                    <a:lumMod val="95000"/>
                    <a:lumOff val="5000"/>
                  </a:schemeClr>
                </a:solidFill>
              </a:rPr>
            </a:br>
            <a:endParaRPr lang="ar-IQ" altLang="ar-IQ" sz="2000" b="1" dirty="0" smtClean="0">
              <a:solidFill>
                <a:schemeClr val="tx1">
                  <a:lumMod val="95000"/>
                  <a:lumOff val="5000"/>
                </a:schemeClr>
              </a:solidFill>
            </a:endParaRPr>
          </a:p>
          <a:p>
            <a:pPr algn="r" rtl="1">
              <a:lnSpc>
                <a:spcPct val="90000"/>
              </a:lnSpc>
            </a:pPr>
            <a:r>
              <a:rPr lang="ar-SA" altLang="ar-IQ" sz="2000" b="1" dirty="0" smtClean="0">
                <a:solidFill>
                  <a:schemeClr val="tx1">
                    <a:lumMod val="95000"/>
                    <a:lumOff val="5000"/>
                  </a:schemeClr>
                </a:solidFill>
              </a:rPr>
              <a:t>إن </a:t>
            </a:r>
            <a:r>
              <a:rPr lang="ar-SA" altLang="ar-IQ" sz="2000" b="1" dirty="0">
                <a:solidFill>
                  <a:schemeClr val="tx1">
                    <a:lumMod val="95000"/>
                    <a:lumOff val="5000"/>
                  </a:schemeClr>
                </a:solidFill>
              </a:rPr>
              <a:t>التوقف عن التعاطي يؤدي إلى حدوث أعراض بدنية مرضية خطيرة يمكن أن تنتهي في ظروف معينة إلى الوفاة , الأمر الذي يجعل المرء يعود مقهوراً إلى استخدام تلك المواد لإيقاف ظهور هذه الأعراض البدنية الخطيرة . </a:t>
            </a:r>
            <a:br>
              <a:rPr lang="ar-SA" altLang="ar-IQ" sz="2000" b="1" dirty="0">
                <a:solidFill>
                  <a:schemeClr val="tx1">
                    <a:lumMod val="95000"/>
                    <a:lumOff val="5000"/>
                  </a:schemeClr>
                </a:solidFill>
              </a:rPr>
            </a:br>
            <a:r>
              <a:rPr lang="ar-SA" altLang="ar-IQ" sz="2000" b="1" dirty="0">
                <a:solidFill>
                  <a:schemeClr val="tx1">
                    <a:lumMod val="95000"/>
                    <a:lumOff val="5000"/>
                  </a:schemeClr>
                </a:solidFill>
              </a:rPr>
              <a:t/>
            </a:r>
            <a:br>
              <a:rPr lang="ar-SA" altLang="ar-IQ" sz="2000" b="1" dirty="0">
                <a:solidFill>
                  <a:schemeClr val="tx1">
                    <a:lumMod val="95000"/>
                    <a:lumOff val="5000"/>
                  </a:schemeClr>
                </a:solidFill>
              </a:rPr>
            </a:br>
            <a:endParaRPr lang="en-US" altLang="ar-IQ" sz="2000" b="1"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1265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6627">
                                            <p:txEl>
                                              <p:pRg st="7" end="7"/>
                                            </p:txEl>
                                          </p:spTgt>
                                        </p:tgtEl>
                                        <p:attrNameLst>
                                          <p:attrName>style.visibility</p:attrName>
                                        </p:attrNameLst>
                                      </p:cBhvr>
                                      <p:to>
                                        <p:strVal val="visible"/>
                                      </p:to>
                                    </p:set>
                                    <p:animEffect transition="in" filter="fade">
                                      <p:cBhvr>
                                        <p:cTn id="11" dur="1000"/>
                                        <p:tgtEl>
                                          <p:spTgt spid="26627">
                                            <p:txEl>
                                              <p:pRg st="7" end="7"/>
                                            </p:txEl>
                                          </p:spTgt>
                                        </p:tgtEl>
                                      </p:cBhvr>
                                    </p:animEffect>
                                    <p:anim calcmode="lin" valueType="num">
                                      <p:cBhvr>
                                        <p:cTn id="12"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2662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627">
                                            <p:txEl>
                                              <p:pRg st="8" end="8"/>
                                            </p:txEl>
                                          </p:spTgt>
                                        </p:tgtEl>
                                        <p:attrNameLst>
                                          <p:attrName>style.visibility</p:attrName>
                                        </p:attrNameLst>
                                      </p:cBhvr>
                                      <p:to>
                                        <p:strVal val="visible"/>
                                      </p:to>
                                    </p:set>
                                    <p:animEffect transition="in" filter="fade">
                                      <p:cBhvr>
                                        <p:cTn id="18" dur="5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xfrm>
            <a:off x="533400" y="304800"/>
            <a:ext cx="8183880" cy="6400800"/>
          </a:xfrm>
        </p:spPr>
        <p:style>
          <a:lnRef idx="1">
            <a:schemeClr val="accent5"/>
          </a:lnRef>
          <a:fillRef idx="2">
            <a:schemeClr val="accent5"/>
          </a:fillRef>
          <a:effectRef idx="1">
            <a:schemeClr val="accent5"/>
          </a:effectRef>
          <a:fontRef idx="minor">
            <a:schemeClr val="dk1"/>
          </a:fontRef>
        </p:style>
        <p:txBody>
          <a:bodyPr>
            <a:noAutofit/>
          </a:bodyPr>
          <a:lstStyle/>
          <a:p>
            <a:pPr algn="just" rtl="1"/>
            <a:endParaRPr lang="ar-IQ" sz="2400" b="1" dirty="0">
              <a:solidFill>
                <a:schemeClr val="tx1">
                  <a:lumMod val="95000"/>
                  <a:lumOff val="5000"/>
                </a:schemeClr>
              </a:solidFill>
            </a:endParaRPr>
          </a:p>
          <a:p>
            <a:pPr marL="0" indent="0" algn="just" rtl="1">
              <a:buNone/>
            </a:pPr>
            <a:r>
              <a:rPr lang="ar-IQ" sz="4000" b="1" dirty="0" smtClean="0">
                <a:solidFill>
                  <a:schemeClr val="tx1">
                    <a:lumMod val="95000"/>
                    <a:lumOff val="5000"/>
                  </a:schemeClr>
                </a:solidFill>
              </a:rPr>
              <a:t>الكوكايين</a:t>
            </a:r>
          </a:p>
          <a:p>
            <a:pPr algn="just" rtl="1"/>
            <a:endParaRPr lang="ar-IQ" sz="2400" dirty="0">
              <a:solidFill>
                <a:schemeClr val="tx1">
                  <a:lumMod val="95000"/>
                  <a:lumOff val="5000"/>
                </a:schemeClr>
              </a:solidFill>
            </a:endParaRPr>
          </a:p>
          <a:p>
            <a:pPr algn="just" rtl="1"/>
            <a:r>
              <a:rPr lang="ar-IQ" sz="2400" dirty="0" smtClean="0">
                <a:solidFill>
                  <a:schemeClr val="tx1">
                    <a:lumMod val="95000"/>
                    <a:lumOff val="5000"/>
                  </a:schemeClr>
                </a:solidFill>
              </a:rPr>
              <a:t> </a:t>
            </a:r>
            <a:r>
              <a:rPr lang="ar-IQ" sz="2400" dirty="0">
                <a:solidFill>
                  <a:schemeClr val="tx1">
                    <a:lumMod val="95000"/>
                    <a:lumOff val="5000"/>
                  </a:schemeClr>
                </a:solidFill>
              </a:rPr>
              <a:t>هو مسحوق أبيض يستخلص من أوراق نبات الكوكا الذي ينمو بشكل رئيسي في أمريكا الجنوبية. وعادة ما يتم تعاطيه باستنشاق </a:t>
            </a:r>
            <a:r>
              <a:rPr lang="ar-IQ" sz="2400" dirty="0" smtClean="0">
                <a:solidFill>
                  <a:schemeClr val="tx1">
                    <a:lumMod val="95000"/>
                    <a:lumOff val="5000"/>
                  </a:schemeClr>
                </a:solidFill>
              </a:rPr>
              <a:t>المسحوق عن </a:t>
            </a:r>
            <a:r>
              <a:rPr lang="ar-IQ" sz="2400" dirty="0">
                <a:solidFill>
                  <a:schemeClr val="tx1">
                    <a:lumMod val="95000"/>
                    <a:lumOff val="5000"/>
                  </a:schemeClr>
                </a:solidFill>
              </a:rPr>
              <a:t>طريق الأنف. </a:t>
            </a:r>
            <a:endParaRPr lang="ar-IQ" sz="2400" dirty="0" smtClean="0">
              <a:solidFill>
                <a:schemeClr val="tx1">
                  <a:lumMod val="95000"/>
                  <a:lumOff val="5000"/>
                </a:schemeClr>
              </a:solidFill>
            </a:endParaRPr>
          </a:p>
          <a:p>
            <a:pPr algn="just" rtl="1"/>
            <a:endParaRPr lang="ar-IQ" sz="2400" dirty="0" smtClean="0">
              <a:solidFill>
                <a:schemeClr val="tx1">
                  <a:lumMod val="95000"/>
                  <a:lumOff val="5000"/>
                </a:schemeClr>
              </a:solidFill>
            </a:endParaRPr>
          </a:p>
          <a:p>
            <a:pPr algn="just" rtl="1"/>
            <a:r>
              <a:rPr lang="ar-IQ" sz="2400" b="1" dirty="0" smtClean="0">
                <a:solidFill>
                  <a:schemeClr val="tx1">
                    <a:lumMod val="95000"/>
                    <a:lumOff val="5000"/>
                  </a:schemeClr>
                </a:solidFill>
              </a:rPr>
              <a:t>الآثار الجانبية والمخاطر </a:t>
            </a:r>
            <a:endParaRPr lang="ar-IQ" sz="2400" dirty="0">
              <a:solidFill>
                <a:schemeClr val="tx1">
                  <a:lumMod val="95000"/>
                  <a:lumOff val="5000"/>
                </a:schemeClr>
              </a:solidFill>
            </a:endParaRPr>
          </a:p>
          <a:p>
            <a:pPr algn="just" rtl="1"/>
            <a:endParaRPr lang="ar-IQ" sz="2400" dirty="0">
              <a:solidFill>
                <a:schemeClr val="tx1">
                  <a:lumMod val="95000"/>
                  <a:lumOff val="5000"/>
                </a:schemeClr>
              </a:solidFill>
            </a:endParaRPr>
          </a:p>
          <a:p>
            <a:pPr algn="just" rtl="1"/>
            <a:r>
              <a:rPr lang="ar-IQ" sz="2400" dirty="0" smtClean="0">
                <a:solidFill>
                  <a:schemeClr val="tx1">
                    <a:lumMod val="95000"/>
                    <a:lumOff val="5000"/>
                  </a:schemeClr>
                </a:solidFill>
              </a:rPr>
              <a:t>اكثر المخدرات تسببا للوفاة بالأزمات </a:t>
            </a:r>
            <a:r>
              <a:rPr lang="ar-IQ" sz="2400" dirty="0">
                <a:solidFill>
                  <a:schemeClr val="tx1">
                    <a:lumMod val="95000"/>
                    <a:lumOff val="5000"/>
                  </a:schemeClr>
                </a:solidFill>
              </a:rPr>
              <a:t>القلبية أو الجلطات. </a:t>
            </a:r>
            <a:endParaRPr lang="ar-IQ" sz="2400" dirty="0" smtClean="0">
              <a:solidFill>
                <a:schemeClr val="tx1">
                  <a:lumMod val="95000"/>
                  <a:lumOff val="5000"/>
                </a:schemeClr>
              </a:solidFill>
            </a:endParaRPr>
          </a:p>
          <a:p>
            <a:pPr algn="just" rtl="1"/>
            <a:r>
              <a:rPr lang="ar-IQ" sz="2400" dirty="0" smtClean="0">
                <a:solidFill>
                  <a:schemeClr val="tx1">
                    <a:lumMod val="95000"/>
                    <a:lumOff val="5000"/>
                  </a:schemeClr>
                </a:solidFill>
              </a:rPr>
              <a:t>وقد </a:t>
            </a:r>
            <a:r>
              <a:rPr lang="ar-IQ" sz="2400" dirty="0">
                <a:solidFill>
                  <a:schemeClr val="tx1">
                    <a:lumMod val="95000"/>
                    <a:lumOff val="5000"/>
                  </a:schemeClr>
                </a:solidFill>
              </a:rPr>
              <a:t>يكون الاكتئاب الذي يلي الشعور بالنشوة حاداً وقد يؤدي إلى محاولات انتحار. </a:t>
            </a:r>
            <a:endParaRPr lang="ar-IQ" sz="2400" dirty="0" smtClean="0">
              <a:solidFill>
                <a:schemeClr val="tx1">
                  <a:lumMod val="95000"/>
                  <a:lumOff val="5000"/>
                </a:schemeClr>
              </a:solidFill>
            </a:endParaRPr>
          </a:p>
          <a:p>
            <a:pPr algn="just" rtl="1"/>
            <a:r>
              <a:rPr lang="ar-IQ" sz="2400" dirty="0" smtClean="0">
                <a:solidFill>
                  <a:schemeClr val="tx1">
                    <a:lumMod val="95000"/>
                    <a:lumOff val="5000"/>
                  </a:schemeClr>
                </a:solidFill>
              </a:rPr>
              <a:t>ومع </a:t>
            </a:r>
            <a:r>
              <a:rPr lang="ar-IQ" sz="2400" dirty="0">
                <a:solidFill>
                  <a:schemeClr val="tx1">
                    <a:lumMod val="95000"/>
                    <a:lumOff val="5000"/>
                  </a:schemeClr>
                </a:solidFill>
              </a:rPr>
              <a:t>الاستعمال طويل المدى أو بجرعات مفرطة، قد تتحول الإثارة التي يولدها الكوكايين إلى قلق، وأرق، وفقدان وزن. وبعض الأشخاص يظهر عندهم مرض الذهان </a:t>
            </a:r>
            <a:r>
              <a:rPr lang="ar-IQ" sz="2400" dirty="0" smtClean="0">
                <a:solidFill>
                  <a:schemeClr val="tx1">
                    <a:lumMod val="95000"/>
                    <a:lumOff val="5000"/>
                  </a:schemeClr>
                </a:solidFill>
              </a:rPr>
              <a:t>(</a:t>
            </a:r>
            <a:r>
              <a:rPr lang="ar-IQ" sz="2400" dirty="0">
                <a:solidFill>
                  <a:schemeClr val="tx1">
                    <a:lumMod val="95000"/>
                    <a:lumOff val="5000"/>
                  </a:schemeClr>
                </a:solidFill>
              </a:rPr>
              <a:t>الخيلائي) </a:t>
            </a:r>
            <a:r>
              <a:rPr lang="en-US" sz="2400" dirty="0">
                <a:solidFill>
                  <a:schemeClr val="tx1">
                    <a:lumMod val="95000"/>
                    <a:lumOff val="5000"/>
                  </a:schemeClr>
                </a:solidFill>
              </a:rPr>
              <a:t>paranoid psychosis</a:t>
            </a:r>
            <a:r>
              <a:rPr lang="ar-IQ" sz="2400" dirty="0">
                <a:solidFill>
                  <a:schemeClr val="tx1">
                    <a:lumMod val="95000"/>
                    <a:lumOff val="5000"/>
                  </a:schemeClr>
                </a:solidFill>
              </a:rPr>
              <a:t>حيث يُحتمل ممارستهم للعنف. </a:t>
            </a:r>
            <a:endParaRPr lang="ar-IQ" sz="2400" dirty="0" smtClean="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43"/>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8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sp>
        <p:nvSpPr>
          <p:cNvPr id="5" name="AutoShape 2" descr="ملف:Brain metabolism and drug addiction.jpg - ويكيبيدي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922338"/>
            <a:ext cx="8345087"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330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486400"/>
          </a:xfrm>
        </p:spPr>
        <p:style>
          <a:lnRef idx="1">
            <a:schemeClr val="accent6"/>
          </a:lnRef>
          <a:fillRef idx="2">
            <a:schemeClr val="accent6"/>
          </a:fillRef>
          <a:effectRef idx="1">
            <a:schemeClr val="accent6"/>
          </a:effectRef>
          <a:fontRef idx="minor">
            <a:schemeClr val="dk1"/>
          </a:fontRef>
        </p:style>
        <p:txBody>
          <a:bodyPr>
            <a:noAutofit/>
          </a:bodyPr>
          <a:lstStyle/>
          <a:p>
            <a:pPr algn="just" rtl="1"/>
            <a:r>
              <a:rPr lang="ar-IQ" sz="3200" b="1" dirty="0" smtClean="0">
                <a:solidFill>
                  <a:schemeClr val="tx1">
                    <a:lumMod val="95000"/>
                    <a:lumOff val="5000"/>
                  </a:schemeClr>
                </a:solidFill>
              </a:rPr>
              <a:t>القات</a:t>
            </a:r>
            <a:endParaRPr lang="ar-IQ" sz="2400" b="1" dirty="0" smtClean="0">
              <a:solidFill>
                <a:schemeClr val="tx1">
                  <a:lumMod val="95000"/>
                  <a:lumOff val="5000"/>
                </a:schemeClr>
              </a:solidFill>
            </a:endParaRPr>
          </a:p>
          <a:p>
            <a:pPr marL="0" indent="0" algn="just" rtl="1">
              <a:buNone/>
            </a:pPr>
            <a:r>
              <a:rPr lang="ar-SA" altLang="ar-IQ" sz="2400" dirty="0">
                <a:solidFill>
                  <a:schemeClr val="tx1">
                    <a:lumMod val="95000"/>
                    <a:lumOff val="5000"/>
                  </a:schemeClr>
                </a:solidFill>
              </a:rPr>
              <a:t/>
            </a:r>
            <a:br>
              <a:rPr lang="ar-SA" altLang="ar-IQ" sz="2400" dirty="0">
                <a:solidFill>
                  <a:schemeClr val="tx1">
                    <a:lumMod val="95000"/>
                    <a:lumOff val="5000"/>
                  </a:schemeClr>
                </a:solidFill>
              </a:rPr>
            </a:br>
            <a:r>
              <a:rPr lang="ar-SA" altLang="ar-IQ" sz="2400" dirty="0">
                <a:solidFill>
                  <a:schemeClr val="tx1">
                    <a:lumMod val="95000"/>
                    <a:lumOff val="5000"/>
                  </a:schemeClr>
                </a:solidFill>
              </a:rPr>
              <a:t>شجرة معمرة يراوح ارتفاعها ما بين متر إلى مترين، تزرع في اليمن والقرن الأفريقي وأفغانستان وأواسط آسيا. </a:t>
            </a:r>
            <a:endParaRPr lang="ar-IQ" altLang="ar-IQ" sz="2400" dirty="0" smtClean="0">
              <a:solidFill>
                <a:schemeClr val="tx1">
                  <a:lumMod val="95000"/>
                  <a:lumOff val="5000"/>
                </a:schemeClr>
              </a:solidFill>
            </a:endParaRPr>
          </a:p>
          <a:p>
            <a:pPr marL="0" indent="0" algn="just" rtl="1">
              <a:buNone/>
            </a:pPr>
            <a:endParaRPr lang="ar-IQ" altLang="ar-IQ" sz="2400" dirty="0">
              <a:solidFill>
                <a:schemeClr val="tx1">
                  <a:lumMod val="95000"/>
                  <a:lumOff val="5000"/>
                </a:schemeClr>
              </a:solidFill>
            </a:endParaRPr>
          </a:p>
          <a:p>
            <a:pPr marL="0" indent="0" algn="just" rtl="1">
              <a:buNone/>
            </a:pPr>
            <a:r>
              <a:rPr lang="ar-IQ" sz="2400" dirty="0" smtClean="0">
                <a:solidFill>
                  <a:schemeClr val="tx1">
                    <a:lumMod val="95000"/>
                    <a:lumOff val="5000"/>
                  </a:schemeClr>
                </a:solidFill>
              </a:rPr>
              <a:t>تحتوي </a:t>
            </a:r>
            <a:r>
              <a:rPr lang="ar-IQ" sz="2400" dirty="0">
                <a:solidFill>
                  <a:schemeClr val="tx1">
                    <a:lumMod val="95000"/>
                    <a:lumOff val="5000"/>
                  </a:schemeClr>
                </a:solidFill>
              </a:rPr>
              <a:t>نبتة القات على  يدعى الكاثينون وهو شبيه </a:t>
            </a:r>
            <a:r>
              <a:rPr lang="ar-IQ" sz="2400" b="1" u="sng" dirty="0">
                <a:solidFill>
                  <a:schemeClr val="tx1">
                    <a:lumMod val="95000"/>
                    <a:lumOff val="5000"/>
                  </a:schemeClr>
                </a:solidFill>
              </a:rPr>
              <a:t>بأمفيتامين منشط</a:t>
            </a:r>
            <a:r>
              <a:rPr lang="ar-IQ" sz="2400" dirty="0">
                <a:solidFill>
                  <a:schemeClr val="tx1">
                    <a:lumMod val="95000"/>
                    <a:lumOff val="5000"/>
                  </a:schemeClr>
                </a:solidFill>
              </a:rPr>
              <a:t> وهو مسبب لإنعدام الشهية وحالة من النشاط الزائد </a:t>
            </a:r>
            <a:endParaRPr lang="ar-IQ" sz="2400" dirty="0" smtClean="0">
              <a:solidFill>
                <a:schemeClr val="tx1">
                  <a:lumMod val="95000"/>
                  <a:lumOff val="5000"/>
                </a:schemeClr>
              </a:solidFill>
            </a:endParaRPr>
          </a:p>
          <a:p>
            <a:pPr marL="0" indent="0" algn="just" rtl="1">
              <a:buNone/>
            </a:pPr>
            <a:r>
              <a:rPr lang="ar-IQ" sz="2400" dirty="0" smtClean="0">
                <a:solidFill>
                  <a:schemeClr val="tx1">
                    <a:lumMod val="95000"/>
                    <a:lumOff val="5000"/>
                  </a:schemeClr>
                </a:solidFill>
              </a:rPr>
              <a:t>صنفته</a:t>
            </a:r>
            <a:r>
              <a:rPr lang="ar-IQ" sz="2400" dirty="0">
                <a:solidFill>
                  <a:schemeClr val="tx1">
                    <a:lumMod val="95000"/>
                    <a:lumOff val="5000"/>
                  </a:schemeClr>
                </a:solidFill>
              </a:rPr>
              <a:t> منظمة الصحة العالمية </a:t>
            </a:r>
            <a:r>
              <a:rPr lang="ar-IQ" sz="2400" u="sng" dirty="0">
                <a:solidFill>
                  <a:schemeClr val="tx1">
                    <a:lumMod val="95000"/>
                    <a:lumOff val="5000"/>
                  </a:schemeClr>
                </a:solidFill>
              </a:rPr>
              <a:t>كعقار ضار</a:t>
            </a:r>
            <a:r>
              <a:rPr lang="ar-IQ" sz="2400" dirty="0">
                <a:solidFill>
                  <a:schemeClr val="tx1">
                    <a:lumMod val="95000"/>
                    <a:lumOff val="5000"/>
                  </a:schemeClr>
                </a:solidFill>
              </a:rPr>
              <a:t> من الممكن أن يتسبب في حالة خفيفة أو متوسطة من </a:t>
            </a:r>
            <a:r>
              <a:rPr lang="ar-IQ" sz="2400" dirty="0">
                <a:solidFill>
                  <a:schemeClr val="tx1">
                    <a:lumMod val="95000"/>
                    <a:lumOff val="5000"/>
                  </a:schemeClr>
                </a:solidFill>
                <a:hlinkClick r:id="rId2" tooltip="إدمان مخدرات"/>
              </a:rPr>
              <a:t>الإدمان</a:t>
            </a:r>
            <a:r>
              <a:rPr lang="ar-IQ" sz="2400" dirty="0">
                <a:solidFill>
                  <a:schemeClr val="tx1">
                    <a:lumMod val="95000"/>
                    <a:lumOff val="5000"/>
                  </a:schemeClr>
                </a:solidFill>
              </a:rPr>
              <a:t> (أقل من الكحوليات والتبغ) </a:t>
            </a:r>
            <a:endParaRPr lang="ar-IQ" sz="2400" baseline="30000" dirty="0">
              <a:solidFill>
                <a:schemeClr val="tx1">
                  <a:lumMod val="95000"/>
                  <a:lumOff val="5000"/>
                </a:schemeClr>
              </a:solidFill>
            </a:endParaRPr>
          </a:p>
          <a:p>
            <a:pPr marL="0" indent="0" algn="r" rtl="1">
              <a:buNone/>
            </a:pPr>
            <a:r>
              <a:rPr lang="ar-IQ" sz="2400" dirty="0" smtClean="0">
                <a:solidFill>
                  <a:schemeClr val="tx1">
                    <a:lumMod val="95000"/>
                    <a:lumOff val="5000"/>
                  </a:schemeClr>
                </a:solidFill>
              </a:rPr>
              <a:t>القات </a:t>
            </a:r>
            <a:r>
              <a:rPr lang="ar-IQ" sz="2400" dirty="0">
                <a:solidFill>
                  <a:schemeClr val="tx1">
                    <a:lumMod val="95000"/>
                    <a:lumOff val="5000"/>
                  </a:schemeClr>
                </a:solidFill>
              </a:rPr>
              <a:t>ممنوع في أغلب دول </a:t>
            </a:r>
            <a:r>
              <a:rPr lang="ar-IQ" sz="2400" dirty="0" smtClean="0">
                <a:solidFill>
                  <a:schemeClr val="tx1">
                    <a:lumMod val="95000"/>
                    <a:lumOff val="5000"/>
                  </a:schemeClr>
                </a:solidFill>
              </a:rPr>
              <a:t>العالم</a:t>
            </a:r>
            <a:r>
              <a:rPr lang="ar-SA" altLang="ar-IQ" sz="2400" dirty="0">
                <a:solidFill>
                  <a:schemeClr val="tx1">
                    <a:lumMod val="95000"/>
                    <a:lumOff val="5000"/>
                  </a:schemeClr>
                </a:solidFill>
              </a:rPr>
              <a:t/>
            </a:r>
            <a:br>
              <a:rPr lang="ar-SA" altLang="ar-IQ" sz="2400" dirty="0">
                <a:solidFill>
                  <a:schemeClr val="tx1">
                    <a:lumMod val="95000"/>
                    <a:lumOff val="5000"/>
                  </a:schemeClr>
                </a:solidFill>
              </a:rPr>
            </a:br>
            <a:endParaRPr lang="ar-IQ" altLang="ar-IQ" sz="2400" dirty="0" smtClean="0">
              <a:solidFill>
                <a:schemeClr val="tx1">
                  <a:lumMod val="95000"/>
                  <a:lumOff val="5000"/>
                </a:schemeClr>
              </a:solidFill>
            </a:endParaRPr>
          </a:p>
          <a:p>
            <a:pPr algn="just" rtl="1"/>
            <a:r>
              <a:rPr lang="ar-IQ" sz="2400" dirty="0">
                <a:solidFill>
                  <a:schemeClr val="tx1">
                    <a:lumMod val="95000"/>
                    <a:lumOff val="5000"/>
                  </a:schemeClr>
                </a:solidFill>
              </a:rPr>
              <a:t>الكاثينون </a:t>
            </a:r>
            <a:r>
              <a:rPr lang="ar-IQ" sz="2400" dirty="0" smtClean="0">
                <a:solidFill>
                  <a:schemeClr val="tx1">
                    <a:lumMod val="95000"/>
                    <a:lumOff val="5000"/>
                  </a:schemeClr>
                </a:solidFill>
              </a:rPr>
              <a:t>تشابه </a:t>
            </a:r>
            <a:r>
              <a:rPr lang="ar-IQ" sz="2400" dirty="0">
                <a:solidFill>
                  <a:schemeClr val="tx1">
                    <a:lumMod val="95000"/>
                    <a:lumOff val="5000"/>
                  </a:schemeClr>
                </a:solidFill>
              </a:rPr>
              <a:t> </a:t>
            </a:r>
            <a:r>
              <a:rPr lang="ar-IQ" sz="2400" dirty="0" smtClean="0">
                <a:solidFill>
                  <a:schemeClr val="tx1">
                    <a:lumMod val="95000"/>
                    <a:lumOff val="5000"/>
                  </a:schemeClr>
                </a:solidFill>
              </a:rPr>
              <a:t>الأمفيتامينات</a:t>
            </a:r>
            <a:r>
              <a:rPr lang="ar-IQ" sz="2400" dirty="0">
                <a:solidFill>
                  <a:schemeClr val="tx1">
                    <a:lumMod val="95000"/>
                    <a:lumOff val="5000"/>
                  </a:schemeClr>
                </a:solidFill>
              </a:rPr>
              <a:t> والأدرينالين والنورادرينالين </a:t>
            </a:r>
            <a:r>
              <a:rPr lang="ar-IQ" sz="2400" dirty="0" smtClean="0">
                <a:solidFill>
                  <a:schemeClr val="tx1">
                    <a:lumMod val="95000"/>
                    <a:lumOff val="5000"/>
                  </a:schemeClr>
                </a:solidFill>
              </a:rPr>
              <a:t>.</a:t>
            </a:r>
            <a:endParaRPr lang="ar-IQ" sz="2400" baseline="30000" dirty="0">
              <a:solidFill>
                <a:schemeClr val="tx1">
                  <a:lumMod val="95000"/>
                  <a:lumOff val="5000"/>
                </a:schemeClr>
              </a:solidFill>
            </a:endParaRPr>
          </a:p>
          <a:p>
            <a:pPr algn="just" rtl="1"/>
            <a:endParaRPr lang="ar-IQ" sz="2400" dirty="0">
              <a:solidFill>
                <a:schemeClr val="tx1">
                  <a:lumMod val="95000"/>
                  <a:lumOff val="5000"/>
                </a:schemeClr>
              </a:solidFill>
            </a:endParaRPr>
          </a:p>
          <a:p>
            <a:pPr marL="0" indent="0" algn="just" rtl="1">
              <a:buNone/>
            </a:pPr>
            <a:endParaRPr lang="ar-IQ" sz="2400" dirty="0" smtClean="0">
              <a:solidFill>
                <a:schemeClr val="tx1">
                  <a:lumMod val="95000"/>
                  <a:lumOff val="5000"/>
                </a:schemeClr>
              </a:solidFill>
            </a:endParaRPr>
          </a:p>
        </p:txBody>
      </p:sp>
      <p:sp>
        <p:nvSpPr>
          <p:cNvPr id="4" name="Footer Placeholder 3"/>
          <p:cNvSpPr>
            <a:spLocks noGrp="1"/>
          </p:cNvSpPr>
          <p:nvPr>
            <p:ph type="ftr" sz="quarter" idx="11"/>
          </p:nvPr>
        </p:nvSpPr>
        <p:spPr>
          <a:xfrm>
            <a:off x="4380072" y="6407944"/>
            <a:ext cx="33923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490381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dirty="0">
              <a:solidFill>
                <a:schemeClr val="tx1">
                  <a:lumMod val="95000"/>
                  <a:lumOff val="5000"/>
                </a:schemeClr>
              </a:solidFill>
            </a:endParaRPr>
          </a:p>
        </p:txBody>
      </p:sp>
      <p:sp>
        <p:nvSpPr>
          <p:cNvPr id="3" name="Content Placeholder 2"/>
          <p:cNvSpPr>
            <a:spLocks noGrp="1"/>
          </p:cNvSpPr>
          <p:nvPr>
            <p:ph idx="1"/>
          </p:nvPr>
        </p:nvSpPr>
        <p:spPr/>
        <p:txBody>
          <a:bodyPr/>
          <a:lstStyle/>
          <a:p>
            <a:endParaRPr lang="ar-IQ" dirty="0"/>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
        <p:nvSpPr>
          <p:cNvPr id="5" name="Rectangle 4"/>
          <p:cNvSpPr/>
          <p:nvPr/>
        </p:nvSpPr>
        <p:spPr>
          <a:xfrm>
            <a:off x="228600" y="1600200"/>
            <a:ext cx="85344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ar-IQ" sz="2800" dirty="0" smtClean="0"/>
              <a:t>مشكلة خاصة :</a:t>
            </a:r>
          </a:p>
          <a:p>
            <a:pPr algn="r"/>
            <a:endParaRPr lang="ar-IQ" sz="2800" dirty="0" smtClean="0"/>
          </a:p>
          <a:p>
            <a:pPr algn="r"/>
            <a:r>
              <a:rPr lang="ar-IQ" sz="2800" dirty="0" smtClean="0"/>
              <a:t>عندما </a:t>
            </a:r>
            <a:r>
              <a:rPr lang="ar-IQ" sz="2800" dirty="0"/>
              <a:t>تجف أوراق القات فإن أكثر العناصر فعالية كيميائيا وهو الكاثينون يتحلل في غضون 48 ساعة تارك ورائه </a:t>
            </a:r>
            <a:r>
              <a:rPr lang="ar-IQ" sz="2800" dirty="0" smtClean="0"/>
              <a:t>مادة اقل قوة.</a:t>
            </a:r>
          </a:p>
          <a:p>
            <a:pPr algn="r"/>
            <a:r>
              <a:rPr lang="ar-IQ" sz="2800" dirty="0" smtClean="0"/>
              <a:t> يحصد </a:t>
            </a:r>
            <a:r>
              <a:rPr lang="ar-IQ" sz="2800" dirty="0"/>
              <a:t>القات خلال تجميع الأوراق والسيقان في أكياس بلاستيكية أو وضعها في أوراق الموز للحفاظ على الرطوبة والحفاظ على الكاثينون قويا</a:t>
            </a:r>
            <a:r>
              <a:rPr lang="ar-IQ" sz="2800" dirty="0" smtClean="0"/>
              <a:t>.</a:t>
            </a:r>
          </a:p>
          <a:p>
            <a:pPr algn="r"/>
            <a:r>
              <a:rPr lang="ar-IQ" sz="2800" dirty="0" smtClean="0"/>
              <a:t> </a:t>
            </a:r>
            <a:r>
              <a:rPr lang="ar-IQ" sz="2800" dirty="0"/>
              <a:t>ومن الشائع أيضا بالنسبة لهم أن يرش النبات بالماء بشكل متكرر أو استخدام أجهزة  التبريد أثناء النقل.</a:t>
            </a:r>
          </a:p>
        </p:txBody>
      </p:sp>
    </p:spTree>
    <p:extLst>
      <p:ext uri="{BB962C8B-B14F-4D97-AF65-F5344CB8AC3E}">
        <p14:creationId xmlns:p14="http://schemas.microsoft.com/office/powerpoint/2010/main" val="218502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xfrm>
            <a:off x="457200" y="381000"/>
            <a:ext cx="8229600" cy="5745163"/>
          </a:xfrm>
        </p:spPr>
        <p:style>
          <a:lnRef idx="2">
            <a:schemeClr val="accent1"/>
          </a:lnRef>
          <a:fillRef idx="1">
            <a:schemeClr val="lt1"/>
          </a:fillRef>
          <a:effectRef idx="0">
            <a:schemeClr val="accent1"/>
          </a:effectRef>
          <a:fontRef idx="minor">
            <a:schemeClr val="dk1"/>
          </a:fontRef>
        </p:style>
        <p:txBody>
          <a:bodyPr>
            <a:noAutofit/>
          </a:bodyPr>
          <a:lstStyle/>
          <a:p>
            <a:pPr algn="just" rtl="1"/>
            <a:endParaRPr lang="ar-IQ" altLang="ar-IQ" sz="3600" dirty="0" smtClean="0">
              <a:solidFill>
                <a:schemeClr val="tx1">
                  <a:lumMod val="95000"/>
                  <a:lumOff val="5000"/>
                </a:schemeClr>
              </a:solidFill>
            </a:endParaRPr>
          </a:p>
          <a:p>
            <a:pPr algn="just" rtl="1"/>
            <a:r>
              <a:rPr lang="ar-SA" altLang="ar-IQ" sz="3600" dirty="0" err="1" smtClean="0">
                <a:solidFill>
                  <a:schemeClr val="tx1">
                    <a:lumMod val="95000"/>
                    <a:lumOff val="5000"/>
                  </a:schemeClr>
                </a:solidFill>
              </a:rPr>
              <a:t>ألأمفيتامينات</a:t>
            </a:r>
            <a:r>
              <a:rPr lang="ar-IQ" altLang="ar-IQ" sz="3600" dirty="0" smtClean="0">
                <a:solidFill>
                  <a:schemeClr val="tx1">
                    <a:lumMod val="95000"/>
                    <a:lumOff val="5000"/>
                  </a:schemeClr>
                </a:solidFill>
              </a:rPr>
              <a:t> </a:t>
            </a:r>
            <a:r>
              <a:rPr lang="ar-IQ" altLang="ar-IQ" sz="1800" dirty="0" smtClean="0">
                <a:solidFill>
                  <a:schemeClr val="tx1">
                    <a:lumMod val="95000"/>
                    <a:lumOff val="5000"/>
                  </a:schemeClr>
                </a:solidFill>
              </a:rPr>
              <a:t>(كرستال ) </a:t>
            </a:r>
            <a:r>
              <a:rPr lang="ar-IQ" sz="1800" i="1" dirty="0" smtClean="0">
                <a:solidFill>
                  <a:schemeClr val="tx1">
                    <a:lumMod val="95000"/>
                    <a:lumOff val="5000"/>
                  </a:schemeClr>
                </a:solidFill>
              </a:rPr>
              <a:t>سبيد</a:t>
            </a:r>
            <a:r>
              <a:rPr lang="ar-IQ" sz="1800" i="1" dirty="0">
                <a:solidFill>
                  <a:schemeClr val="tx1">
                    <a:lumMod val="95000"/>
                    <a:lumOff val="5000"/>
                  </a:schemeClr>
                </a:solidFill>
              </a:rPr>
              <a:t> </a:t>
            </a:r>
            <a:r>
              <a:rPr lang="ar-IQ" sz="1800" i="1" dirty="0" smtClean="0">
                <a:solidFill>
                  <a:schemeClr val="tx1">
                    <a:lumMod val="95000"/>
                    <a:lumOff val="5000"/>
                  </a:schemeClr>
                </a:solidFill>
              </a:rPr>
              <a:t> , </a:t>
            </a:r>
            <a:r>
              <a:rPr lang="en-US" sz="1800" i="1" dirty="0" smtClean="0">
                <a:solidFill>
                  <a:schemeClr val="tx1">
                    <a:lumMod val="95000"/>
                    <a:lumOff val="5000"/>
                  </a:schemeClr>
                </a:solidFill>
              </a:rPr>
              <a:t>Speed</a:t>
            </a:r>
            <a:endParaRPr lang="ar-IQ" sz="3600" i="1" dirty="0" smtClean="0">
              <a:solidFill>
                <a:schemeClr val="tx1">
                  <a:lumMod val="95000"/>
                  <a:lumOff val="5000"/>
                </a:schemeClr>
              </a:solidFill>
            </a:endParaRPr>
          </a:p>
          <a:p>
            <a:pPr algn="just" rtl="1"/>
            <a:endParaRPr lang="en-US" sz="3600" i="1" dirty="0" smtClean="0">
              <a:solidFill>
                <a:schemeClr val="tx1">
                  <a:lumMod val="95000"/>
                  <a:lumOff val="5000"/>
                </a:schemeClr>
              </a:solidFill>
            </a:endParaRPr>
          </a:p>
          <a:p>
            <a:pPr algn="just" rtl="1"/>
            <a:r>
              <a:rPr lang="ar-IQ" dirty="0" err="1">
                <a:solidFill>
                  <a:schemeClr val="tx1">
                    <a:lumMod val="95000"/>
                    <a:lumOff val="5000"/>
                  </a:schemeClr>
                </a:solidFill>
              </a:rPr>
              <a:t>الأمفيتامينات</a:t>
            </a:r>
            <a:r>
              <a:rPr lang="ar-IQ" dirty="0">
                <a:solidFill>
                  <a:schemeClr val="tx1">
                    <a:lumMod val="95000"/>
                    <a:lumOff val="5000"/>
                  </a:schemeClr>
                </a:solidFill>
              </a:rPr>
              <a:t> هي عقارات منشطة تشعر الانسان بالطاقة و الهلوسة </a:t>
            </a:r>
          </a:p>
          <a:p>
            <a:pPr algn="just" rtl="1"/>
            <a:r>
              <a:rPr lang="ar-IQ" dirty="0" smtClean="0">
                <a:solidFill>
                  <a:schemeClr val="tx1">
                    <a:lumMod val="95000"/>
                    <a:lumOff val="5000"/>
                  </a:schemeClr>
                </a:solidFill>
              </a:rPr>
              <a:t>في  الجرعات الخفيفة، يمكن </a:t>
            </a:r>
            <a:r>
              <a:rPr lang="ar-IQ" dirty="0" err="1" smtClean="0">
                <a:solidFill>
                  <a:schemeClr val="tx1">
                    <a:lumMod val="95000"/>
                    <a:lumOff val="5000"/>
                  </a:schemeClr>
                </a:solidFill>
              </a:rPr>
              <a:t>للميثامفيتامين</a:t>
            </a:r>
            <a:r>
              <a:rPr lang="ar-IQ" dirty="0" smtClean="0">
                <a:solidFill>
                  <a:schemeClr val="tx1">
                    <a:lumMod val="95000"/>
                    <a:lumOff val="5000"/>
                  </a:schemeClr>
                </a:solidFill>
              </a:rPr>
              <a:t> زيادة اليقظة، التركيز، والطاقة بالنسبة للأشخاص المراهقين. في الجرعات الأعلى، يمكنه إحداث هوس مصاحب بالنشوة، مشاعر الثقة بالنفس، وزيادة الرغبة الجنسية. </a:t>
            </a:r>
            <a:r>
              <a:rPr lang="ar-IQ" dirty="0" err="1" smtClean="0">
                <a:solidFill>
                  <a:schemeClr val="tx1">
                    <a:lumMod val="95000"/>
                    <a:lumOff val="5000"/>
                  </a:schemeClr>
                </a:solidFill>
              </a:rPr>
              <a:t>للميثامفيتامين</a:t>
            </a:r>
            <a:r>
              <a:rPr lang="ar-IQ" dirty="0" smtClean="0">
                <a:solidFill>
                  <a:schemeClr val="tx1">
                    <a:lumMod val="95000"/>
                    <a:lumOff val="5000"/>
                  </a:schemeClr>
                </a:solidFill>
              </a:rPr>
              <a:t> قدرة عالية في التسبب بإساءة </a:t>
            </a:r>
            <a:r>
              <a:rPr lang="ar-IQ" dirty="0" err="1" smtClean="0">
                <a:solidFill>
                  <a:schemeClr val="tx1">
                    <a:lumMod val="95000"/>
                    <a:lumOff val="5000"/>
                  </a:schemeClr>
                </a:solidFill>
              </a:rPr>
              <a:t>الإستعمال</a:t>
            </a:r>
            <a:r>
              <a:rPr lang="ar-IQ" dirty="0" smtClean="0">
                <a:solidFill>
                  <a:schemeClr val="tx1">
                    <a:lumMod val="95000"/>
                    <a:lumOff val="5000"/>
                  </a:schemeClr>
                </a:solidFill>
              </a:rPr>
              <a:t> والإدمان.</a:t>
            </a:r>
          </a:p>
          <a:p>
            <a:pPr algn="just" rtl="1"/>
            <a:endParaRPr lang="ar-IQ" sz="24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507597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IQ" smtClean="0">
                <a:solidFill>
                  <a:schemeClr val="tx1">
                    <a:lumMod val="95000"/>
                    <a:lumOff val="5000"/>
                  </a:schemeClr>
                </a:solidFill>
              </a:rPr>
              <a:t>كان </a:t>
            </a:r>
            <a:r>
              <a:rPr lang="ar-IQ" dirty="0">
                <a:solidFill>
                  <a:schemeClr val="tx1">
                    <a:lumMod val="95000"/>
                    <a:lumOff val="5000"/>
                  </a:schemeClr>
                </a:solidFill>
              </a:rPr>
              <a:t>بعضها يستخدم في الماضي كحبوب لإنقاص الوزن.</a:t>
            </a:r>
            <a:r>
              <a:rPr lang="en-US" dirty="0">
                <a:solidFill>
                  <a:schemeClr val="tx1">
                    <a:lumMod val="95000"/>
                    <a:lumOff val="5000"/>
                  </a:schemeClr>
                </a:solidFill>
              </a:rPr>
              <a:t> </a:t>
            </a:r>
            <a:endParaRPr lang="ar-IQ" dirty="0">
              <a:solidFill>
                <a:schemeClr val="tx1">
                  <a:lumMod val="95000"/>
                  <a:lumOff val="5000"/>
                </a:schemeClr>
              </a:solidFill>
            </a:endParaRPr>
          </a:p>
          <a:p>
            <a:pPr algn="just" rtl="1"/>
            <a:r>
              <a:rPr lang="ar-SA" altLang="ar-IQ" dirty="0">
                <a:solidFill>
                  <a:schemeClr val="tx1">
                    <a:lumMod val="95000"/>
                    <a:lumOff val="5000"/>
                  </a:schemeClr>
                </a:solidFill>
              </a:rPr>
              <a:t>كان الجنود والطيارون </a:t>
            </a:r>
            <a:r>
              <a:rPr lang="ar-IQ" altLang="ar-IQ" dirty="0">
                <a:solidFill>
                  <a:schemeClr val="tx1">
                    <a:lumMod val="95000"/>
                    <a:lumOff val="5000"/>
                  </a:schemeClr>
                </a:solidFill>
              </a:rPr>
              <a:t>الالمان و اليابانيين و من ثم الامريكان </a:t>
            </a:r>
            <a:r>
              <a:rPr lang="ar-SA" altLang="ar-IQ" dirty="0">
                <a:solidFill>
                  <a:schemeClr val="tx1">
                    <a:lumMod val="95000"/>
                    <a:lumOff val="5000"/>
                  </a:schemeClr>
                </a:solidFill>
              </a:rPr>
              <a:t>في الحرب العالمية الثانية يستخدمونها ليواصلوا العمل دون شعور بالتعب، لكن استخدامها لم يتوقف بعد انتهاء الحرب،</a:t>
            </a:r>
            <a:endParaRPr lang="ar-IQ" altLang="ar-IQ" dirty="0">
              <a:solidFill>
                <a:schemeClr val="tx1">
                  <a:lumMod val="95000"/>
                  <a:lumOff val="5000"/>
                </a:schemeClr>
              </a:solidFill>
            </a:endParaRPr>
          </a:p>
          <a:p>
            <a:pPr algn="just" rtl="1"/>
            <a:r>
              <a:rPr lang="ar-IQ" altLang="ar-IQ" dirty="0">
                <a:solidFill>
                  <a:schemeClr val="tx1">
                    <a:lumMod val="95000"/>
                    <a:lumOff val="5000"/>
                  </a:schemeClr>
                </a:solidFill>
              </a:rPr>
              <a:t>كان الجنود الالمان يقاتلون ثلاثة ايام بلا تعب </a:t>
            </a:r>
          </a:p>
          <a:p>
            <a:pPr algn="just" rtl="1"/>
            <a:r>
              <a:rPr lang="ar-SA" altLang="ar-IQ" dirty="0">
                <a:solidFill>
                  <a:schemeClr val="tx1">
                    <a:lumMod val="95000"/>
                    <a:lumOff val="5000"/>
                  </a:schemeClr>
                </a:solidFill>
              </a:rPr>
              <a:t> وكانت اليابان من أوائل البلاد التي انتشر تعاطي هذه العقاقير بين شبابها حيث قدر عدد اليابانيين الذين يتعاطونها بمليون ونصف المليون عام 1954، </a:t>
            </a:r>
            <a:endParaRPr lang="ar-IQ" altLang="ar-IQ" dirty="0">
              <a:solidFill>
                <a:schemeClr val="tx1">
                  <a:lumMod val="95000"/>
                  <a:lumOff val="5000"/>
                </a:schemeClr>
              </a:solidFill>
            </a:endParaRPr>
          </a:p>
          <a:p>
            <a:pPr algn="r" rtl="1"/>
            <a:r>
              <a:rPr lang="ar-SA" altLang="ar-IQ" dirty="0">
                <a:solidFill>
                  <a:schemeClr val="tx1">
                    <a:lumMod val="95000"/>
                    <a:lumOff val="5000"/>
                  </a:schemeClr>
                </a:solidFill>
              </a:rPr>
              <a:t/>
            </a:r>
            <a:br>
              <a:rPr lang="ar-SA" altLang="ar-IQ" dirty="0">
                <a:solidFill>
                  <a:schemeClr val="tx1">
                    <a:lumMod val="95000"/>
                    <a:lumOff val="5000"/>
                  </a:schemeClr>
                </a:solidFill>
              </a:rPr>
            </a:br>
            <a:r>
              <a:rPr lang="ar-IQ" altLang="ar-IQ" dirty="0">
                <a:solidFill>
                  <a:schemeClr val="tx1">
                    <a:lumMod val="95000"/>
                    <a:lumOff val="5000"/>
                  </a:schemeClr>
                </a:solidFill>
              </a:rPr>
              <a:t>الان يستخدم للرياضيين و سائقي الشاحنات  </a:t>
            </a:r>
            <a:r>
              <a:rPr lang="ar-SA" altLang="ar-IQ" dirty="0">
                <a:solidFill>
                  <a:schemeClr val="tx1">
                    <a:lumMod val="95000"/>
                    <a:lumOff val="5000"/>
                  </a:schemeClr>
                </a:solidFill>
              </a:rPr>
              <a:t/>
            </a:r>
            <a:br>
              <a:rPr lang="ar-SA" altLang="ar-IQ" dirty="0">
                <a:solidFill>
                  <a:schemeClr val="tx1">
                    <a:lumMod val="95000"/>
                    <a:lumOff val="5000"/>
                  </a:schemeClr>
                </a:solidFill>
              </a:rPr>
            </a:br>
            <a:endParaRPr lang="en-US" altLang="ar-IQ" dirty="0">
              <a:solidFill>
                <a:schemeClr val="tx1">
                  <a:lumMod val="95000"/>
                  <a:lumOff val="5000"/>
                </a:schemeClr>
              </a:solidFill>
            </a:endParaRPr>
          </a:p>
          <a:p>
            <a:endParaRPr lang="en-US" dirty="0"/>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1771680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dirty="0">
              <a:solidFill>
                <a:schemeClr val="tx1">
                  <a:lumMod val="95000"/>
                  <a:lumOff val="5000"/>
                </a:schemeClr>
              </a:solidFill>
            </a:endParaRPr>
          </a:p>
        </p:txBody>
      </p:sp>
      <p:sp>
        <p:nvSpPr>
          <p:cNvPr id="3" name="Content Placeholder 2"/>
          <p:cNvSpPr>
            <a:spLocks noGrp="1"/>
          </p:cNvSpPr>
          <p:nvPr>
            <p:ph idx="1"/>
          </p:nvPr>
        </p:nvSpPr>
        <p:spPr>
          <a:xfrm>
            <a:off x="572408" y="152400"/>
            <a:ext cx="8229600" cy="6019800"/>
          </a:xfrm>
        </p:spPr>
        <p:style>
          <a:lnRef idx="1">
            <a:schemeClr val="accent1"/>
          </a:lnRef>
          <a:fillRef idx="2">
            <a:schemeClr val="accent1"/>
          </a:fillRef>
          <a:effectRef idx="1">
            <a:schemeClr val="accent1"/>
          </a:effectRef>
          <a:fontRef idx="minor">
            <a:schemeClr val="dk1"/>
          </a:fontRef>
        </p:style>
        <p:txBody>
          <a:bodyPr>
            <a:noAutofit/>
          </a:bodyPr>
          <a:lstStyle/>
          <a:p>
            <a:pPr algn="just" rtl="1"/>
            <a:r>
              <a:rPr lang="ar-IQ" sz="3200" dirty="0">
                <a:solidFill>
                  <a:srgbClr val="FF0000"/>
                </a:solidFill>
              </a:rPr>
              <a:t>الآثار </a:t>
            </a:r>
            <a:r>
              <a:rPr lang="ar-IQ" sz="3200" dirty="0" smtClean="0">
                <a:solidFill>
                  <a:srgbClr val="FF0000"/>
                </a:solidFill>
              </a:rPr>
              <a:t>الخطيرة للامفيتامينات </a:t>
            </a:r>
            <a:endParaRPr lang="ar-IQ" sz="2000" dirty="0">
              <a:solidFill>
                <a:srgbClr val="FF0000"/>
              </a:solidFill>
            </a:endParaRPr>
          </a:p>
          <a:p>
            <a:pPr algn="just" rtl="1"/>
            <a:r>
              <a:rPr lang="ar-IQ" dirty="0">
                <a:solidFill>
                  <a:schemeClr val="tx1">
                    <a:lumMod val="95000"/>
                    <a:lumOff val="5000"/>
                  </a:schemeClr>
                </a:solidFill>
              </a:rPr>
              <a:t>ا</a:t>
            </a:r>
            <a:r>
              <a:rPr lang="ar-IQ" dirty="0" smtClean="0">
                <a:solidFill>
                  <a:schemeClr val="tx1">
                    <a:lumMod val="95000"/>
                    <a:lumOff val="5000"/>
                  </a:schemeClr>
                </a:solidFill>
              </a:rPr>
              <a:t>لجرعة </a:t>
            </a:r>
            <a:r>
              <a:rPr lang="ar-IQ" dirty="0">
                <a:solidFill>
                  <a:schemeClr val="tx1">
                    <a:lumMod val="95000"/>
                    <a:lumOff val="5000"/>
                  </a:schemeClr>
                </a:solidFill>
              </a:rPr>
              <a:t>الصغيرة بالفم </a:t>
            </a:r>
            <a:r>
              <a:rPr lang="ar-IQ" dirty="0" smtClean="0">
                <a:solidFill>
                  <a:schemeClr val="tx1">
                    <a:lumMod val="95000"/>
                    <a:lumOff val="5000"/>
                  </a:schemeClr>
                </a:solidFill>
              </a:rPr>
              <a:t>تعطي شعورا بالانتباه  ونشاط </a:t>
            </a:r>
            <a:r>
              <a:rPr lang="ar-IQ" dirty="0">
                <a:solidFill>
                  <a:schemeClr val="tx1">
                    <a:lumMod val="95000"/>
                    <a:lumOff val="5000"/>
                  </a:schemeClr>
                </a:solidFill>
              </a:rPr>
              <a:t>أكبر.</a:t>
            </a:r>
          </a:p>
          <a:p>
            <a:pPr algn="just" rtl="1"/>
            <a:r>
              <a:rPr lang="ar-IQ" dirty="0">
                <a:solidFill>
                  <a:schemeClr val="tx1">
                    <a:lumMod val="95000"/>
                    <a:lumOff val="5000"/>
                  </a:schemeClr>
                </a:solidFill>
              </a:rPr>
              <a:t> والجرعات </a:t>
            </a:r>
            <a:r>
              <a:rPr lang="ar-IQ" dirty="0" smtClean="0">
                <a:solidFill>
                  <a:schemeClr val="tx1">
                    <a:lumMod val="95000"/>
                    <a:lumOff val="5000"/>
                  </a:schemeClr>
                </a:solidFill>
              </a:rPr>
              <a:t>الاكبر تعطي </a:t>
            </a:r>
            <a:r>
              <a:rPr lang="ar-IQ" dirty="0">
                <a:solidFill>
                  <a:schemeClr val="tx1">
                    <a:lumMod val="95000"/>
                    <a:lumOff val="5000"/>
                  </a:schemeClr>
                </a:solidFill>
              </a:rPr>
              <a:t>فورة من </a:t>
            </a:r>
            <a:r>
              <a:rPr lang="ar-IQ" dirty="0" smtClean="0">
                <a:solidFill>
                  <a:schemeClr val="tx1">
                    <a:lumMod val="95000"/>
                    <a:lumOff val="5000"/>
                  </a:schemeClr>
                </a:solidFill>
              </a:rPr>
              <a:t>السعادة </a:t>
            </a:r>
            <a:r>
              <a:rPr lang="ar-IQ" dirty="0">
                <a:solidFill>
                  <a:schemeClr val="tx1">
                    <a:lumMod val="95000"/>
                    <a:lumOff val="5000"/>
                  </a:schemeClr>
                </a:solidFill>
              </a:rPr>
              <a:t>وقد تؤدي </a:t>
            </a:r>
            <a:r>
              <a:rPr lang="ar-IQ" dirty="0" smtClean="0">
                <a:solidFill>
                  <a:schemeClr val="tx1">
                    <a:lumMod val="95000"/>
                    <a:lumOff val="5000"/>
                  </a:schemeClr>
                </a:solidFill>
              </a:rPr>
              <a:t>إلى </a:t>
            </a:r>
            <a:r>
              <a:rPr lang="ar-IQ" dirty="0">
                <a:solidFill>
                  <a:schemeClr val="tx1">
                    <a:lumMod val="95000"/>
                    <a:lumOff val="5000"/>
                  </a:schemeClr>
                </a:solidFill>
              </a:rPr>
              <a:t>الإصابة بحالة من الذعر، وجنون العظمة، والهلاوس. </a:t>
            </a:r>
          </a:p>
          <a:p>
            <a:pPr algn="just" rtl="1"/>
            <a:r>
              <a:rPr lang="ar-IQ" dirty="0" smtClean="0">
                <a:solidFill>
                  <a:schemeClr val="tx1">
                    <a:lumMod val="95000"/>
                    <a:lumOff val="5000"/>
                  </a:schemeClr>
                </a:solidFill>
              </a:rPr>
              <a:t> حالة </a:t>
            </a:r>
            <a:r>
              <a:rPr lang="ar-IQ" dirty="0">
                <a:solidFill>
                  <a:schemeClr val="tx1">
                    <a:lumMod val="95000"/>
                    <a:lumOff val="5000"/>
                  </a:schemeClr>
                </a:solidFill>
              </a:rPr>
              <a:t>انهيار بعد </a:t>
            </a:r>
            <a:r>
              <a:rPr lang="ar-IQ" dirty="0" smtClean="0">
                <a:solidFill>
                  <a:schemeClr val="tx1">
                    <a:lumMod val="95000"/>
                    <a:lumOff val="5000"/>
                  </a:schemeClr>
                </a:solidFill>
              </a:rPr>
              <a:t>النشوة. </a:t>
            </a:r>
            <a:endParaRPr lang="ar-IQ" dirty="0">
              <a:solidFill>
                <a:schemeClr val="tx1">
                  <a:lumMod val="95000"/>
                  <a:lumOff val="5000"/>
                </a:schemeClr>
              </a:solidFill>
            </a:endParaRPr>
          </a:p>
          <a:p>
            <a:pPr algn="just" rtl="1"/>
            <a:r>
              <a:rPr lang="ar-IQ" dirty="0" smtClean="0">
                <a:solidFill>
                  <a:schemeClr val="tx1">
                    <a:lumMod val="95000"/>
                    <a:lumOff val="5000"/>
                  </a:schemeClr>
                </a:solidFill>
              </a:rPr>
              <a:t>ومع </a:t>
            </a:r>
            <a:r>
              <a:rPr lang="ar-IQ" dirty="0">
                <a:solidFill>
                  <a:schemeClr val="tx1">
                    <a:lumMod val="95000"/>
                    <a:lumOff val="5000"/>
                  </a:schemeClr>
                </a:solidFill>
              </a:rPr>
              <a:t>الاستخدام طويل المدى، قد تظهر حالة تعرف ’بذهان الأمفيتامين‘ </a:t>
            </a:r>
            <a:r>
              <a:rPr lang="en-US" dirty="0">
                <a:solidFill>
                  <a:schemeClr val="tx1">
                    <a:lumMod val="95000"/>
                    <a:lumOff val="5000"/>
                  </a:schemeClr>
                </a:solidFill>
              </a:rPr>
              <a:t>amphetamine psychosis، </a:t>
            </a:r>
            <a:r>
              <a:rPr lang="ar-IQ" dirty="0">
                <a:solidFill>
                  <a:schemeClr val="tx1">
                    <a:lumMod val="95000"/>
                    <a:lumOff val="5000"/>
                  </a:schemeClr>
                </a:solidFill>
              </a:rPr>
              <a:t>مع أعراض شبيهة بأعراض مرض الفصام. وقد يولد جنون العظمة حالة من </a:t>
            </a:r>
            <a:r>
              <a:rPr lang="ar-IQ" dirty="0" smtClean="0">
                <a:solidFill>
                  <a:schemeClr val="tx1">
                    <a:lumMod val="95000"/>
                    <a:lumOff val="5000"/>
                  </a:schemeClr>
                </a:solidFill>
              </a:rPr>
              <a:t>العنف</a:t>
            </a:r>
          </a:p>
          <a:p>
            <a:pPr algn="just" rtl="1"/>
            <a:r>
              <a:rPr lang="ar-IQ" dirty="0" smtClean="0">
                <a:solidFill>
                  <a:schemeClr val="tx1">
                    <a:lumMod val="95000"/>
                    <a:lumOff val="5000"/>
                  </a:schemeClr>
                </a:solidFill>
              </a:rPr>
              <a:t> يعتقد المدمن انه مهدد </a:t>
            </a:r>
            <a:r>
              <a:rPr lang="ar-IQ" dirty="0">
                <a:solidFill>
                  <a:schemeClr val="tx1">
                    <a:lumMod val="95000"/>
                    <a:lumOff val="5000"/>
                  </a:schemeClr>
                </a:solidFill>
              </a:rPr>
              <a:t>أو مضطهد.</a:t>
            </a:r>
          </a:p>
          <a:p>
            <a:pPr algn="just" rtl="1"/>
            <a:r>
              <a:rPr lang="ar-IQ" dirty="0">
                <a:solidFill>
                  <a:schemeClr val="tx1">
                    <a:lumMod val="95000"/>
                    <a:lumOff val="5000"/>
                  </a:schemeClr>
                </a:solidFill>
              </a:rPr>
              <a:t>قد يستمر ذهان الأمفيتامين بعد </a:t>
            </a:r>
            <a:r>
              <a:rPr lang="ar-IQ" dirty="0" smtClean="0">
                <a:solidFill>
                  <a:schemeClr val="tx1">
                    <a:lumMod val="95000"/>
                    <a:lumOff val="5000"/>
                  </a:schemeClr>
                </a:solidFill>
              </a:rPr>
              <a:t>الاقلاع عن </a:t>
            </a:r>
            <a:r>
              <a:rPr lang="ar-IQ" dirty="0">
                <a:solidFill>
                  <a:schemeClr val="tx1">
                    <a:lumMod val="95000"/>
                    <a:lumOff val="5000"/>
                  </a:schemeClr>
                </a:solidFill>
              </a:rPr>
              <a:t>تعاطي المخدر</a:t>
            </a:r>
          </a:p>
          <a:p>
            <a:pPr algn="just" rtl="1"/>
            <a:r>
              <a:rPr lang="ar-IQ" dirty="0">
                <a:solidFill>
                  <a:schemeClr val="tx1">
                    <a:lumMod val="95000"/>
                    <a:lumOff val="5000"/>
                  </a:schemeClr>
                </a:solidFill>
              </a:rPr>
              <a:t>حالة من العدوانية أو العنف. </a:t>
            </a: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1561033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pic>
        <p:nvPicPr>
          <p:cNvPr id="5" name="Picture 4" descr="نتيجة بحث الصور عن ‪crystal me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158" y="1981200"/>
            <a:ext cx="453117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ادمان الامفيتامي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3" y="1981200"/>
            <a:ext cx="37785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76200"/>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05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style>
          <a:lnRef idx="1">
            <a:schemeClr val="accent1"/>
          </a:lnRef>
          <a:fillRef idx="2">
            <a:schemeClr val="accent1"/>
          </a:fillRef>
          <a:effectRef idx="1">
            <a:schemeClr val="accent1"/>
          </a:effectRef>
          <a:fontRef idx="minor">
            <a:schemeClr val="dk1"/>
          </a:fontRef>
        </p:style>
        <p:txBody>
          <a:bodyPr>
            <a:normAutofit/>
          </a:bodyPr>
          <a:lstStyle/>
          <a:p>
            <a:pPr algn="just" rtl="1"/>
            <a:r>
              <a:rPr lang="ar-IQ" sz="3000" b="1" dirty="0" smtClean="0">
                <a:solidFill>
                  <a:schemeClr val="tx1">
                    <a:lumMod val="95000"/>
                    <a:lumOff val="5000"/>
                  </a:schemeClr>
                </a:solidFill>
              </a:rPr>
              <a:t>انواع الامفيتامينات :</a:t>
            </a:r>
          </a:p>
          <a:p>
            <a:pPr algn="just" rtl="1"/>
            <a:endParaRPr lang="ar-IQ" sz="3000" b="1" dirty="0" smtClean="0">
              <a:solidFill>
                <a:schemeClr val="tx1">
                  <a:lumMod val="95000"/>
                  <a:lumOff val="5000"/>
                </a:schemeClr>
              </a:solidFill>
            </a:endParaRPr>
          </a:p>
          <a:p>
            <a:pPr algn="just" rtl="1"/>
            <a:r>
              <a:rPr lang="ar-IQ" dirty="0" smtClean="0">
                <a:solidFill>
                  <a:schemeClr val="tx1">
                    <a:lumMod val="95000"/>
                    <a:lumOff val="5000"/>
                  </a:schemeClr>
                </a:solidFill>
              </a:rPr>
              <a:t>1- كبتاغون </a:t>
            </a:r>
          </a:p>
          <a:p>
            <a:pPr algn="just" rtl="1"/>
            <a:endParaRPr lang="ar-IQ" dirty="0">
              <a:solidFill>
                <a:schemeClr val="tx1">
                  <a:lumMod val="95000"/>
                  <a:lumOff val="5000"/>
                </a:schemeClr>
              </a:solidFill>
            </a:endParaRPr>
          </a:p>
          <a:p>
            <a:pPr algn="just" rtl="1"/>
            <a:r>
              <a:rPr lang="ar-IQ" dirty="0" smtClean="0">
                <a:solidFill>
                  <a:schemeClr val="tx1">
                    <a:lumMod val="95000"/>
                    <a:lumOff val="5000"/>
                  </a:schemeClr>
                </a:solidFill>
              </a:rPr>
              <a:t>2- </a:t>
            </a:r>
            <a:r>
              <a:rPr lang="ar-IQ" dirty="0">
                <a:solidFill>
                  <a:schemeClr val="tx1">
                    <a:lumMod val="95000"/>
                    <a:lumOff val="5000"/>
                  </a:schemeClr>
                </a:solidFill>
              </a:rPr>
              <a:t>حبوب السعادة (إكستاسي</a:t>
            </a:r>
            <a:r>
              <a:rPr lang="ar-IQ" dirty="0" smtClean="0">
                <a:solidFill>
                  <a:schemeClr val="tx1">
                    <a:lumMod val="95000"/>
                    <a:lumOff val="5000"/>
                  </a:schemeClr>
                </a:solidFill>
              </a:rPr>
              <a:t>) ( </a:t>
            </a:r>
            <a:r>
              <a:rPr lang="en-US" dirty="0" smtClean="0">
                <a:solidFill>
                  <a:schemeClr val="tx1">
                    <a:lumMod val="95000"/>
                    <a:lumOff val="5000"/>
                  </a:schemeClr>
                </a:solidFill>
              </a:rPr>
              <a:t>methyl di oxy meth.  </a:t>
            </a:r>
            <a:r>
              <a:rPr lang="ar-IQ" dirty="0" smtClean="0">
                <a:solidFill>
                  <a:schemeClr val="tx1">
                    <a:lumMod val="95000"/>
                    <a:lumOff val="5000"/>
                  </a:schemeClr>
                </a:solidFill>
              </a:rPr>
              <a:t>)</a:t>
            </a:r>
            <a:endParaRPr lang="ar-IQ" dirty="0">
              <a:solidFill>
                <a:schemeClr val="tx1">
                  <a:lumMod val="95000"/>
                  <a:lumOff val="5000"/>
                </a:schemeClr>
              </a:solidFill>
            </a:endParaRPr>
          </a:p>
          <a:p>
            <a:pPr algn="just" rtl="1"/>
            <a:r>
              <a:rPr lang="ar-IQ" dirty="0">
                <a:solidFill>
                  <a:schemeClr val="tx1">
                    <a:lumMod val="95000"/>
                    <a:lumOff val="5000"/>
                  </a:schemeClr>
                </a:solidFill>
              </a:rPr>
              <a:t>وتباع غالباً في شكل حبوب تحمل شعارات أو تصميمات متنوعة. وقد تحتوي حبوب السعادة أحياناً على مخدرات ومواد أخرى.</a:t>
            </a:r>
          </a:p>
          <a:p>
            <a:pPr algn="just" rtl="1"/>
            <a:endParaRPr lang="ar-IQ" dirty="0" smtClean="0">
              <a:solidFill>
                <a:schemeClr val="tx1">
                  <a:lumMod val="95000"/>
                  <a:lumOff val="5000"/>
                </a:schemeClr>
              </a:solidFill>
            </a:endParaRPr>
          </a:p>
          <a:p>
            <a:pPr algn="just" rtl="1"/>
            <a:r>
              <a:rPr lang="ar-IQ" dirty="0" smtClean="0">
                <a:solidFill>
                  <a:schemeClr val="tx1">
                    <a:lumMod val="95000"/>
                    <a:lumOff val="5000"/>
                  </a:schemeClr>
                </a:solidFill>
              </a:rPr>
              <a:t>3- الشبو ( </a:t>
            </a:r>
            <a:r>
              <a:rPr lang="en-US" dirty="0" smtClean="0">
                <a:solidFill>
                  <a:schemeClr val="tx1">
                    <a:lumMod val="95000"/>
                    <a:lumOff val="5000"/>
                  </a:schemeClr>
                </a:solidFill>
              </a:rPr>
              <a:t>crystal meth</a:t>
            </a:r>
            <a:r>
              <a:rPr lang="ar-IQ" dirty="0" smtClean="0">
                <a:solidFill>
                  <a:schemeClr val="tx1">
                    <a:lumMod val="95000"/>
                    <a:lumOff val="5000"/>
                  </a:schemeClr>
                </a:solidFill>
              </a:rPr>
              <a:t>) شهرته </a:t>
            </a:r>
            <a:r>
              <a:rPr lang="en-US" dirty="0" smtClean="0">
                <a:solidFill>
                  <a:schemeClr val="tx1">
                    <a:lumMod val="95000"/>
                    <a:lumOff val="5000"/>
                  </a:schemeClr>
                </a:solidFill>
              </a:rPr>
              <a:t>ice </a:t>
            </a:r>
          </a:p>
          <a:p>
            <a:pPr algn="just" rtl="1"/>
            <a:r>
              <a:rPr lang="ar-IQ" dirty="0" smtClean="0">
                <a:solidFill>
                  <a:schemeClr val="tx1">
                    <a:lumMod val="95000"/>
                    <a:lumOff val="5000"/>
                  </a:schemeClr>
                </a:solidFill>
              </a:rPr>
              <a:t>اخطر انواع المخدرات في العالم و تاثير الجرعة يبقى لمدة شهر </a:t>
            </a:r>
          </a:p>
          <a:p>
            <a:pPr algn="just" rtl="1"/>
            <a:r>
              <a:rPr lang="ar-IQ" dirty="0" smtClean="0">
                <a:solidFill>
                  <a:schemeClr val="tx1">
                    <a:lumMod val="95000"/>
                    <a:lumOff val="5000"/>
                  </a:schemeClr>
                </a:solidFill>
              </a:rPr>
              <a:t>الاكثر استخداما في الخليج</a:t>
            </a:r>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51180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dirty="0">
              <a:solidFill>
                <a:schemeClr val="tx1">
                  <a:lumMod val="95000"/>
                  <a:lumOff val="5000"/>
                </a:schemeClr>
              </a:solidFill>
            </a:endParaRPr>
          </a:p>
        </p:txBody>
      </p:sp>
      <p:sp>
        <p:nvSpPr>
          <p:cNvPr id="3" name="Content Placeholder 2"/>
          <p:cNvSpPr>
            <a:spLocks noGrp="1"/>
          </p:cNvSpPr>
          <p:nvPr>
            <p:ph idx="1"/>
          </p:nvPr>
        </p:nvSpPr>
        <p:spPr>
          <a:xfrm>
            <a:off x="304800" y="609600"/>
            <a:ext cx="8686800" cy="5486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buNone/>
            </a:pPr>
            <a:r>
              <a:rPr lang="ar-IQ" sz="4400" dirty="0" smtClean="0">
                <a:solidFill>
                  <a:srgbClr val="FF0000"/>
                </a:solidFill>
              </a:rPr>
              <a:t>الاعتماد </a:t>
            </a:r>
            <a:r>
              <a:rPr lang="en-US" sz="3600" dirty="0">
                <a:solidFill>
                  <a:srgbClr val="FF0000"/>
                </a:solidFill>
              </a:rPr>
              <a:t>dependence </a:t>
            </a:r>
            <a:endParaRPr lang="en-US" sz="4400" dirty="0" smtClean="0">
              <a:solidFill>
                <a:srgbClr val="FF0000"/>
              </a:solidFill>
            </a:endParaRPr>
          </a:p>
          <a:p>
            <a:pPr marL="0" indent="0" algn="just" rtl="1">
              <a:buNone/>
            </a:pPr>
            <a:endParaRPr lang="en-US" sz="3200" dirty="0">
              <a:solidFill>
                <a:schemeClr val="tx1">
                  <a:lumMod val="95000"/>
                  <a:lumOff val="5000"/>
                </a:schemeClr>
              </a:solidFill>
            </a:endParaRPr>
          </a:p>
          <a:p>
            <a:pPr marL="0" indent="0" algn="just">
              <a:buNone/>
            </a:pPr>
            <a:r>
              <a:rPr lang="en-US" dirty="0" smtClean="0">
                <a:solidFill>
                  <a:schemeClr val="tx1">
                    <a:lumMod val="95000"/>
                    <a:lumOff val="5000"/>
                  </a:schemeClr>
                </a:solidFill>
              </a:rPr>
              <a:t>Dependence </a:t>
            </a:r>
            <a:r>
              <a:rPr lang="en-US" dirty="0">
                <a:solidFill>
                  <a:schemeClr val="tx1">
                    <a:lumMod val="95000"/>
                    <a:lumOff val="5000"/>
                  </a:schemeClr>
                </a:solidFill>
              </a:rPr>
              <a:t>specifically refers to a physical condition in which </a:t>
            </a:r>
            <a:r>
              <a:rPr lang="en-US" b="1" dirty="0">
                <a:solidFill>
                  <a:schemeClr val="tx1">
                    <a:lumMod val="95000"/>
                    <a:lumOff val="5000"/>
                  </a:schemeClr>
                </a:solidFill>
              </a:rPr>
              <a:t>the body has </a:t>
            </a:r>
            <a:r>
              <a:rPr lang="en-US" b="1" u="sng" dirty="0">
                <a:solidFill>
                  <a:schemeClr val="tx1">
                    <a:lumMod val="95000"/>
                    <a:lumOff val="5000"/>
                  </a:schemeClr>
                </a:solidFill>
              </a:rPr>
              <a:t>adapted</a:t>
            </a:r>
            <a:r>
              <a:rPr lang="en-US" b="1" dirty="0">
                <a:solidFill>
                  <a:schemeClr val="tx1">
                    <a:lumMod val="95000"/>
                    <a:lumOff val="5000"/>
                  </a:schemeClr>
                </a:solidFill>
              </a:rPr>
              <a:t> to the presence of a drug</a:t>
            </a:r>
            <a:r>
              <a:rPr lang="en-US" dirty="0">
                <a:solidFill>
                  <a:schemeClr val="tx1">
                    <a:lumMod val="95000"/>
                    <a:lumOff val="5000"/>
                  </a:schemeClr>
                </a:solidFill>
              </a:rPr>
              <a:t>. </a:t>
            </a:r>
            <a:r>
              <a:rPr lang="en-US" dirty="0" smtClean="0">
                <a:solidFill>
                  <a:schemeClr val="tx1">
                    <a:lumMod val="95000"/>
                    <a:lumOff val="5000"/>
                  </a:schemeClr>
                </a:solidFill>
              </a:rPr>
              <a:t>If </a:t>
            </a:r>
            <a:r>
              <a:rPr lang="en-US" dirty="0">
                <a:solidFill>
                  <a:schemeClr val="tx1">
                    <a:lumMod val="95000"/>
                    <a:lumOff val="5000"/>
                  </a:schemeClr>
                </a:solidFill>
              </a:rPr>
              <a:t>an individual with drug dependence stops taking that drug suddenly, that person will experience predictable and measurable symptoms, known as a withdrawal syndrome</a:t>
            </a:r>
            <a:r>
              <a:rPr lang="en-US" dirty="0" smtClean="0">
                <a:solidFill>
                  <a:schemeClr val="tx1">
                    <a:lumMod val="95000"/>
                    <a:lumOff val="5000"/>
                  </a:schemeClr>
                </a:solidFill>
              </a:rPr>
              <a:t>.</a:t>
            </a:r>
          </a:p>
          <a:p>
            <a:pPr marL="0" indent="0" algn="just" rtl="1">
              <a:buNone/>
            </a:pPr>
            <a:r>
              <a:rPr lang="ar-IQ" sz="3200" dirty="0" smtClean="0">
                <a:solidFill>
                  <a:schemeClr val="tx1">
                    <a:lumMod val="95000"/>
                    <a:lumOff val="5000"/>
                  </a:schemeClr>
                </a:solidFill>
              </a:rPr>
              <a:t>التعود يعني ان الجسم قد تعود على وجود تلك المادة فيه و عدم اخذها يؤدي الى اعراض واضحة تؤثر على المريض و قد تختلف  بالشدة من قليلة الى شديدة .</a:t>
            </a:r>
            <a:endParaRPr lang="en-US" sz="3200" dirty="0" smtClean="0">
              <a:solidFill>
                <a:schemeClr val="tx1">
                  <a:lumMod val="95000"/>
                  <a:lumOff val="5000"/>
                </a:schemeClr>
              </a:solidFill>
            </a:endParaRPr>
          </a:p>
          <a:p>
            <a:pPr algn="just" rtl="1"/>
            <a:endParaRPr lang="en-US" sz="3200" dirty="0">
              <a:solidFill>
                <a:schemeClr val="tx1">
                  <a:lumMod val="95000"/>
                  <a:lumOff val="5000"/>
                </a:schemeClr>
              </a:solidFill>
            </a:endParaRPr>
          </a:p>
          <a:p>
            <a:pPr algn="just" rtl="1"/>
            <a:endParaRPr lang="ar-IQ" sz="32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1844953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565648"/>
          </a:xfrm>
        </p:spPr>
        <p:style>
          <a:lnRef idx="1">
            <a:schemeClr val="accent1"/>
          </a:lnRef>
          <a:fillRef idx="2">
            <a:schemeClr val="accent1"/>
          </a:fillRef>
          <a:effectRef idx="1">
            <a:schemeClr val="accent1"/>
          </a:effectRef>
          <a:fontRef idx="minor">
            <a:schemeClr val="dk1"/>
          </a:fontRef>
        </p:style>
        <p:txBody>
          <a:bodyPr>
            <a:noAutofit/>
          </a:bodyPr>
          <a:lstStyle/>
          <a:p>
            <a:pPr algn="just" rtl="1"/>
            <a:r>
              <a:rPr lang="ar-IQ" sz="2800" b="1" dirty="0" smtClean="0">
                <a:solidFill>
                  <a:srgbClr val="FF0000"/>
                </a:solidFill>
              </a:rPr>
              <a:t>المذيبات </a:t>
            </a:r>
            <a:r>
              <a:rPr lang="ar-IQ" sz="2800" b="1" dirty="0">
                <a:solidFill>
                  <a:srgbClr val="FF0000"/>
                </a:solidFill>
              </a:rPr>
              <a:t> </a:t>
            </a:r>
            <a:r>
              <a:rPr lang="ar-IQ" sz="2800" b="1" i="1" dirty="0" smtClean="0">
                <a:solidFill>
                  <a:srgbClr val="FF0000"/>
                </a:solidFill>
              </a:rPr>
              <a:t>شم الصمغ ‘</a:t>
            </a:r>
            <a:r>
              <a:rPr lang="ar-IQ" sz="2800" b="1" i="1" dirty="0">
                <a:solidFill>
                  <a:srgbClr val="FF0000"/>
                </a:solidFill>
              </a:rPr>
              <a:t> </a:t>
            </a:r>
            <a:r>
              <a:rPr lang="en-US" sz="2800" b="1" i="1" dirty="0">
                <a:solidFill>
                  <a:srgbClr val="FF0000"/>
                </a:solidFill>
              </a:rPr>
              <a:t>glue </a:t>
            </a:r>
            <a:r>
              <a:rPr lang="en-US" sz="2800" b="1" i="1" dirty="0" smtClean="0">
                <a:solidFill>
                  <a:srgbClr val="FF0000"/>
                </a:solidFill>
              </a:rPr>
              <a:t>sniffing</a:t>
            </a:r>
            <a:endParaRPr lang="ar-IQ" sz="2800" b="1" i="1" dirty="0" smtClean="0">
              <a:solidFill>
                <a:srgbClr val="FF0000"/>
              </a:solidFill>
            </a:endParaRPr>
          </a:p>
          <a:p>
            <a:pPr algn="just" rtl="1"/>
            <a:endParaRPr lang="en-US" b="1" dirty="0">
              <a:solidFill>
                <a:schemeClr val="tx1">
                  <a:lumMod val="95000"/>
                  <a:lumOff val="5000"/>
                </a:schemeClr>
              </a:solidFill>
            </a:endParaRPr>
          </a:p>
          <a:p>
            <a:pPr algn="just" rtl="1"/>
            <a:r>
              <a:rPr lang="ar-IQ" b="1" dirty="0">
                <a:solidFill>
                  <a:schemeClr val="tx1">
                    <a:lumMod val="95000"/>
                    <a:lumOff val="5000"/>
                  </a:schemeClr>
                </a:solidFill>
              </a:rPr>
              <a:t>تشمل المذيبات المستحضرات الموجودة بمعظم المنازل، مثل الصموغ، ومخفف الطلاء (التينر)، ومزيل طلاء الأظافر (الأسيتون)، ووقود الولاعات، وبخاخات الرذاذ مثل مزيلات </a:t>
            </a:r>
            <a:r>
              <a:rPr lang="ar-IQ" b="1" dirty="0" smtClean="0">
                <a:solidFill>
                  <a:schemeClr val="tx1">
                    <a:lumMod val="95000"/>
                    <a:lumOff val="5000"/>
                  </a:schemeClr>
                </a:solidFill>
              </a:rPr>
              <a:t>العرق و حتى مشتقات البترول. </a:t>
            </a:r>
          </a:p>
          <a:p>
            <a:pPr algn="just" rtl="1"/>
            <a:r>
              <a:rPr lang="ar-IQ" b="1" dirty="0" smtClean="0">
                <a:solidFill>
                  <a:schemeClr val="tx1">
                    <a:lumMod val="95000"/>
                    <a:lumOff val="5000"/>
                  </a:schemeClr>
                </a:solidFill>
              </a:rPr>
              <a:t>ويكون استنشاقها </a:t>
            </a:r>
            <a:r>
              <a:rPr lang="ar-IQ" b="1" dirty="0">
                <a:solidFill>
                  <a:schemeClr val="tx1">
                    <a:lumMod val="95000"/>
                    <a:lumOff val="5000"/>
                  </a:schemeClr>
                </a:solidFill>
              </a:rPr>
              <a:t>من قطعة قماش مبللة أو كم جاكيت أو مباشرةً من زجاجة. </a:t>
            </a:r>
            <a:endParaRPr lang="ar-IQ" b="1" dirty="0" smtClean="0">
              <a:solidFill>
                <a:schemeClr val="tx1">
                  <a:lumMod val="95000"/>
                  <a:lumOff val="5000"/>
                </a:schemeClr>
              </a:solidFill>
            </a:endParaRPr>
          </a:p>
          <a:p>
            <a:pPr algn="just" rtl="1"/>
            <a:r>
              <a:rPr lang="ar-IQ" b="1" dirty="0" smtClean="0">
                <a:solidFill>
                  <a:schemeClr val="tx1">
                    <a:lumMod val="95000"/>
                    <a:lumOff val="5000"/>
                  </a:schemeClr>
                </a:solidFill>
              </a:rPr>
              <a:t>وتكون </a:t>
            </a:r>
            <a:r>
              <a:rPr lang="ar-IQ" b="1" dirty="0">
                <a:solidFill>
                  <a:schemeClr val="tx1">
                    <a:lumMod val="95000"/>
                    <a:lumOff val="5000"/>
                  </a:schemeClr>
                </a:solidFill>
              </a:rPr>
              <a:t>إساءة استعمال المذيبات أكثر شيوعاً بين المراهقين. </a:t>
            </a:r>
            <a:endParaRPr lang="ar-IQ" b="1" dirty="0" smtClean="0">
              <a:solidFill>
                <a:schemeClr val="tx1">
                  <a:lumMod val="95000"/>
                  <a:lumOff val="5000"/>
                </a:schemeClr>
              </a:solidFill>
            </a:endParaRPr>
          </a:p>
          <a:p>
            <a:pPr algn="just" rtl="1"/>
            <a:r>
              <a:rPr lang="ar-IQ" b="1" dirty="0">
                <a:solidFill>
                  <a:schemeClr val="tx1">
                    <a:lumMod val="95000"/>
                    <a:lumOff val="5000"/>
                  </a:schemeClr>
                </a:solidFill>
              </a:rPr>
              <a:t> </a:t>
            </a:r>
          </a:p>
          <a:p>
            <a:pPr algn="just" rtl="1"/>
            <a:r>
              <a:rPr lang="ar-IQ" b="1" dirty="0" smtClean="0">
                <a:solidFill>
                  <a:srgbClr val="FF0000"/>
                </a:solidFill>
              </a:rPr>
              <a:t>ا</a:t>
            </a:r>
            <a:r>
              <a:rPr lang="ar-IQ" sz="1800" b="1" dirty="0" smtClean="0">
                <a:solidFill>
                  <a:srgbClr val="FF0000"/>
                </a:solidFill>
              </a:rPr>
              <a:t>لتأثيرات</a:t>
            </a:r>
            <a:endParaRPr lang="ar-IQ" sz="1800" b="1" dirty="0">
              <a:solidFill>
                <a:srgbClr val="FF0000"/>
              </a:solidFill>
            </a:endParaRPr>
          </a:p>
          <a:p>
            <a:pPr algn="just" rtl="1"/>
            <a:r>
              <a:rPr lang="ar-IQ" sz="1600" b="1" dirty="0" smtClean="0">
                <a:solidFill>
                  <a:schemeClr val="tx1">
                    <a:lumMod val="95000"/>
                    <a:lumOff val="5000"/>
                  </a:schemeClr>
                </a:solidFill>
              </a:rPr>
              <a:t>قد </a:t>
            </a:r>
            <a:r>
              <a:rPr lang="ar-IQ" sz="1600" b="1" dirty="0">
                <a:solidFill>
                  <a:schemeClr val="tx1">
                    <a:lumMod val="95000"/>
                    <a:lumOff val="5000"/>
                  </a:schemeClr>
                </a:solidFill>
              </a:rPr>
              <a:t>يولد استنشاق المذيبات شعوراً بالنشوة </a:t>
            </a:r>
            <a:r>
              <a:rPr lang="ar-IQ" sz="1600" b="1" dirty="0" smtClean="0">
                <a:solidFill>
                  <a:schemeClr val="tx1">
                    <a:lumMod val="95000"/>
                    <a:lumOff val="5000"/>
                  </a:schemeClr>
                </a:solidFill>
              </a:rPr>
              <a:t>أ</a:t>
            </a:r>
          </a:p>
          <a:p>
            <a:pPr algn="just" rtl="1"/>
            <a:r>
              <a:rPr lang="ar-IQ" sz="1600" b="1" dirty="0" smtClean="0">
                <a:solidFill>
                  <a:schemeClr val="tx1">
                    <a:lumMod val="95000"/>
                    <a:lumOff val="5000"/>
                  </a:schemeClr>
                </a:solidFill>
              </a:rPr>
              <a:t>تظهر عليه </a:t>
            </a:r>
            <a:r>
              <a:rPr lang="ar-IQ" sz="1600" b="1" dirty="0">
                <a:solidFill>
                  <a:schemeClr val="tx1">
                    <a:lumMod val="95000"/>
                    <a:lumOff val="5000"/>
                  </a:schemeClr>
                </a:solidFill>
              </a:rPr>
              <a:t>ميول </a:t>
            </a:r>
            <a:r>
              <a:rPr lang="ar-IQ" sz="1600" b="1" dirty="0" smtClean="0">
                <a:solidFill>
                  <a:schemeClr val="tx1">
                    <a:lumMod val="95000"/>
                    <a:lumOff val="5000"/>
                  </a:schemeClr>
                </a:solidFill>
              </a:rPr>
              <a:t>عدوانية اضافة الى كما </a:t>
            </a:r>
            <a:r>
              <a:rPr lang="ar-IQ" sz="1600" b="1" dirty="0">
                <a:solidFill>
                  <a:schemeClr val="tx1">
                    <a:lumMod val="95000"/>
                    <a:lumOff val="5000"/>
                  </a:schemeClr>
                </a:solidFill>
              </a:rPr>
              <a:t>أن الهلاوس، والقيء، ونوبات فقد الوعي المؤقت كثيرة الحدوث أيضاً</a:t>
            </a:r>
            <a:r>
              <a:rPr lang="ar-IQ" sz="1600" b="1" dirty="0" smtClean="0">
                <a:solidFill>
                  <a:schemeClr val="tx1">
                    <a:lumMod val="95000"/>
                    <a:lumOff val="5000"/>
                  </a:schemeClr>
                </a:solidFill>
              </a:rPr>
              <a:t>.</a:t>
            </a:r>
          </a:p>
          <a:p>
            <a:pPr algn="just" rtl="1"/>
            <a:r>
              <a:rPr lang="ar-IQ" sz="1600" b="1" dirty="0" smtClean="0">
                <a:solidFill>
                  <a:schemeClr val="tx1">
                    <a:lumMod val="95000"/>
                    <a:lumOff val="5000"/>
                  </a:schemeClr>
                </a:solidFill>
              </a:rPr>
              <a:t>الوفاة </a:t>
            </a:r>
            <a:r>
              <a:rPr lang="ar-IQ" sz="1600" b="1" dirty="0">
                <a:solidFill>
                  <a:schemeClr val="tx1">
                    <a:lumMod val="95000"/>
                    <a:lumOff val="5000"/>
                  </a:schemeClr>
                </a:solidFill>
              </a:rPr>
              <a:t>من سوء استعمال المذيبات نادرة الحدوث، لكنها قد تحدث لعدة </a:t>
            </a:r>
            <a:r>
              <a:rPr lang="ar-IQ" sz="1600" b="1" dirty="0" smtClean="0">
                <a:solidFill>
                  <a:schemeClr val="tx1">
                    <a:lumMod val="95000"/>
                    <a:lumOff val="5000"/>
                  </a:schemeClr>
                </a:solidFill>
              </a:rPr>
              <a:t>أسباب أكثر </a:t>
            </a:r>
            <a:r>
              <a:rPr lang="ar-IQ" sz="1600" b="1" dirty="0">
                <a:solidFill>
                  <a:schemeClr val="tx1">
                    <a:lumMod val="95000"/>
                    <a:lumOff val="5000"/>
                  </a:schemeClr>
                </a:solidFill>
              </a:rPr>
              <a:t>عرضة </a:t>
            </a:r>
            <a:r>
              <a:rPr lang="ar-IQ" sz="1600" b="1" dirty="0" smtClean="0">
                <a:solidFill>
                  <a:schemeClr val="tx1">
                    <a:lumMod val="95000"/>
                    <a:lumOff val="5000"/>
                  </a:schemeClr>
                </a:solidFill>
              </a:rPr>
              <a:t>لحوادث  العمل و اختناق</a:t>
            </a: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19690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80">
                                          <p:stCondLst>
                                            <p:cond delay="0"/>
                                          </p:stCondLst>
                                        </p:cTn>
                                        <p:tgtEl>
                                          <p:spTgt spid="3">
                                            <p:txEl>
                                              <p:pRg st="7" end="7"/>
                                            </p:txEl>
                                          </p:spTgt>
                                        </p:tgtEl>
                                      </p:cBhvr>
                                    </p:animEffect>
                                    <p:anim calcmode="lin" valueType="num">
                                      <p:cBhvr>
                                        <p:cTn id="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7" end="7"/>
                                            </p:txEl>
                                          </p:spTgt>
                                        </p:tgtEl>
                                      </p:cBhvr>
                                      <p:to x="100000" y="60000"/>
                                    </p:animScale>
                                    <p:animScale>
                                      <p:cBhvr>
                                        <p:cTn id="30" dur="166" decel="50000">
                                          <p:stCondLst>
                                            <p:cond delay="676"/>
                                          </p:stCondLst>
                                        </p:cTn>
                                        <p:tgtEl>
                                          <p:spTgt spid="3">
                                            <p:txEl>
                                              <p:pRg st="7" end="7"/>
                                            </p:txEl>
                                          </p:spTgt>
                                        </p:tgtEl>
                                      </p:cBhvr>
                                      <p:to x="100000" y="100000"/>
                                    </p:animScale>
                                    <p:animScale>
                                      <p:cBhvr>
                                        <p:cTn id="31" dur="26">
                                          <p:stCondLst>
                                            <p:cond delay="1312"/>
                                          </p:stCondLst>
                                        </p:cTn>
                                        <p:tgtEl>
                                          <p:spTgt spid="3">
                                            <p:txEl>
                                              <p:pRg st="7" end="7"/>
                                            </p:txEl>
                                          </p:spTgt>
                                        </p:tgtEl>
                                      </p:cBhvr>
                                      <p:to x="100000" y="80000"/>
                                    </p:animScale>
                                    <p:animScale>
                                      <p:cBhvr>
                                        <p:cTn id="32" dur="166" decel="50000">
                                          <p:stCondLst>
                                            <p:cond delay="1338"/>
                                          </p:stCondLst>
                                        </p:cTn>
                                        <p:tgtEl>
                                          <p:spTgt spid="3">
                                            <p:txEl>
                                              <p:pRg st="7" end="7"/>
                                            </p:txEl>
                                          </p:spTgt>
                                        </p:tgtEl>
                                      </p:cBhvr>
                                      <p:to x="100000" y="100000"/>
                                    </p:animScale>
                                    <p:animScale>
                                      <p:cBhvr>
                                        <p:cTn id="33" dur="26">
                                          <p:stCondLst>
                                            <p:cond delay="1642"/>
                                          </p:stCondLst>
                                        </p:cTn>
                                        <p:tgtEl>
                                          <p:spTgt spid="3">
                                            <p:txEl>
                                              <p:pRg st="7" end="7"/>
                                            </p:txEl>
                                          </p:spTgt>
                                        </p:tgtEl>
                                      </p:cBhvr>
                                      <p:to x="100000" y="90000"/>
                                    </p:animScale>
                                    <p:animScale>
                                      <p:cBhvr>
                                        <p:cTn id="34" dur="166" decel="50000">
                                          <p:stCondLst>
                                            <p:cond delay="1668"/>
                                          </p:stCondLst>
                                        </p:cTn>
                                        <p:tgtEl>
                                          <p:spTgt spid="3">
                                            <p:txEl>
                                              <p:pRg st="7" end="7"/>
                                            </p:txEl>
                                          </p:spTgt>
                                        </p:tgtEl>
                                      </p:cBhvr>
                                      <p:to x="100000" y="100000"/>
                                    </p:animScale>
                                    <p:animScale>
                                      <p:cBhvr>
                                        <p:cTn id="35" dur="26">
                                          <p:stCondLst>
                                            <p:cond delay="1808"/>
                                          </p:stCondLst>
                                        </p:cTn>
                                        <p:tgtEl>
                                          <p:spTgt spid="3">
                                            <p:txEl>
                                              <p:pRg st="7" end="7"/>
                                            </p:txEl>
                                          </p:spTgt>
                                        </p:tgtEl>
                                      </p:cBhvr>
                                      <p:to x="100000" y="95000"/>
                                    </p:animScale>
                                    <p:animScale>
                                      <p:cBhvr>
                                        <p:cTn id="36" dur="166" decel="50000">
                                          <p:stCondLst>
                                            <p:cond delay="1834"/>
                                          </p:stCondLst>
                                        </p:cTn>
                                        <p:tgtEl>
                                          <p:spTgt spid="3">
                                            <p:txEl>
                                              <p:pRg st="7" end="7"/>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80">
                                          <p:stCondLst>
                                            <p:cond delay="0"/>
                                          </p:stCondLst>
                                        </p:cTn>
                                        <p:tgtEl>
                                          <p:spTgt spid="3">
                                            <p:txEl>
                                              <p:pRg st="8" end="8"/>
                                            </p:txEl>
                                          </p:spTgt>
                                        </p:tgtEl>
                                      </p:cBhvr>
                                    </p:animEffect>
                                    <p:anim calcmode="lin" valueType="num">
                                      <p:cBhvr>
                                        <p:cTn id="4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8" end="8"/>
                                            </p:txEl>
                                          </p:spTgt>
                                        </p:tgtEl>
                                      </p:cBhvr>
                                      <p:to x="100000" y="60000"/>
                                    </p:animScale>
                                    <p:animScale>
                                      <p:cBhvr>
                                        <p:cTn id="46" dur="166" decel="50000">
                                          <p:stCondLst>
                                            <p:cond delay="676"/>
                                          </p:stCondLst>
                                        </p:cTn>
                                        <p:tgtEl>
                                          <p:spTgt spid="3">
                                            <p:txEl>
                                              <p:pRg st="8" end="8"/>
                                            </p:txEl>
                                          </p:spTgt>
                                        </p:tgtEl>
                                      </p:cBhvr>
                                      <p:to x="100000" y="100000"/>
                                    </p:animScale>
                                    <p:animScale>
                                      <p:cBhvr>
                                        <p:cTn id="47" dur="26">
                                          <p:stCondLst>
                                            <p:cond delay="1312"/>
                                          </p:stCondLst>
                                        </p:cTn>
                                        <p:tgtEl>
                                          <p:spTgt spid="3">
                                            <p:txEl>
                                              <p:pRg st="8" end="8"/>
                                            </p:txEl>
                                          </p:spTgt>
                                        </p:tgtEl>
                                      </p:cBhvr>
                                      <p:to x="100000" y="80000"/>
                                    </p:animScale>
                                    <p:animScale>
                                      <p:cBhvr>
                                        <p:cTn id="48" dur="166" decel="50000">
                                          <p:stCondLst>
                                            <p:cond delay="1338"/>
                                          </p:stCondLst>
                                        </p:cTn>
                                        <p:tgtEl>
                                          <p:spTgt spid="3">
                                            <p:txEl>
                                              <p:pRg st="8" end="8"/>
                                            </p:txEl>
                                          </p:spTgt>
                                        </p:tgtEl>
                                      </p:cBhvr>
                                      <p:to x="100000" y="100000"/>
                                    </p:animScale>
                                    <p:animScale>
                                      <p:cBhvr>
                                        <p:cTn id="49" dur="26">
                                          <p:stCondLst>
                                            <p:cond delay="1642"/>
                                          </p:stCondLst>
                                        </p:cTn>
                                        <p:tgtEl>
                                          <p:spTgt spid="3">
                                            <p:txEl>
                                              <p:pRg st="8" end="8"/>
                                            </p:txEl>
                                          </p:spTgt>
                                        </p:tgtEl>
                                      </p:cBhvr>
                                      <p:to x="100000" y="90000"/>
                                    </p:animScale>
                                    <p:animScale>
                                      <p:cBhvr>
                                        <p:cTn id="50" dur="166" decel="50000">
                                          <p:stCondLst>
                                            <p:cond delay="1668"/>
                                          </p:stCondLst>
                                        </p:cTn>
                                        <p:tgtEl>
                                          <p:spTgt spid="3">
                                            <p:txEl>
                                              <p:pRg st="8" end="8"/>
                                            </p:txEl>
                                          </p:spTgt>
                                        </p:tgtEl>
                                      </p:cBhvr>
                                      <p:to x="100000" y="100000"/>
                                    </p:animScale>
                                    <p:animScale>
                                      <p:cBhvr>
                                        <p:cTn id="51" dur="26">
                                          <p:stCondLst>
                                            <p:cond delay="1808"/>
                                          </p:stCondLst>
                                        </p:cTn>
                                        <p:tgtEl>
                                          <p:spTgt spid="3">
                                            <p:txEl>
                                              <p:pRg st="8" end="8"/>
                                            </p:txEl>
                                          </p:spTgt>
                                        </p:tgtEl>
                                      </p:cBhvr>
                                      <p:to x="100000" y="95000"/>
                                    </p:animScale>
                                    <p:animScale>
                                      <p:cBhvr>
                                        <p:cTn id="52" dur="166" decel="50000">
                                          <p:stCondLst>
                                            <p:cond delay="1834"/>
                                          </p:stCondLst>
                                        </p:cTn>
                                        <p:tgtEl>
                                          <p:spTgt spid="3">
                                            <p:txEl>
                                              <p:pRg st="8" end="8"/>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down)">
                                      <p:cBhvr>
                                        <p:cTn id="55" dur="580">
                                          <p:stCondLst>
                                            <p:cond delay="0"/>
                                          </p:stCondLst>
                                        </p:cTn>
                                        <p:tgtEl>
                                          <p:spTgt spid="3">
                                            <p:txEl>
                                              <p:pRg st="9" end="9"/>
                                            </p:txEl>
                                          </p:spTgt>
                                        </p:tgtEl>
                                      </p:cBhvr>
                                    </p:animEffect>
                                    <p:anim calcmode="lin" valueType="num">
                                      <p:cBhvr>
                                        <p:cTn id="5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9" end="9"/>
                                            </p:txEl>
                                          </p:spTgt>
                                        </p:tgtEl>
                                      </p:cBhvr>
                                      <p:to x="100000" y="60000"/>
                                    </p:animScale>
                                    <p:animScale>
                                      <p:cBhvr>
                                        <p:cTn id="62" dur="166" decel="50000">
                                          <p:stCondLst>
                                            <p:cond delay="676"/>
                                          </p:stCondLst>
                                        </p:cTn>
                                        <p:tgtEl>
                                          <p:spTgt spid="3">
                                            <p:txEl>
                                              <p:pRg st="9" end="9"/>
                                            </p:txEl>
                                          </p:spTgt>
                                        </p:tgtEl>
                                      </p:cBhvr>
                                      <p:to x="100000" y="100000"/>
                                    </p:animScale>
                                    <p:animScale>
                                      <p:cBhvr>
                                        <p:cTn id="63" dur="26">
                                          <p:stCondLst>
                                            <p:cond delay="1312"/>
                                          </p:stCondLst>
                                        </p:cTn>
                                        <p:tgtEl>
                                          <p:spTgt spid="3">
                                            <p:txEl>
                                              <p:pRg st="9" end="9"/>
                                            </p:txEl>
                                          </p:spTgt>
                                        </p:tgtEl>
                                      </p:cBhvr>
                                      <p:to x="100000" y="80000"/>
                                    </p:animScale>
                                    <p:animScale>
                                      <p:cBhvr>
                                        <p:cTn id="64" dur="166" decel="50000">
                                          <p:stCondLst>
                                            <p:cond delay="1338"/>
                                          </p:stCondLst>
                                        </p:cTn>
                                        <p:tgtEl>
                                          <p:spTgt spid="3">
                                            <p:txEl>
                                              <p:pRg st="9" end="9"/>
                                            </p:txEl>
                                          </p:spTgt>
                                        </p:tgtEl>
                                      </p:cBhvr>
                                      <p:to x="100000" y="100000"/>
                                    </p:animScale>
                                    <p:animScale>
                                      <p:cBhvr>
                                        <p:cTn id="65" dur="26">
                                          <p:stCondLst>
                                            <p:cond delay="1642"/>
                                          </p:stCondLst>
                                        </p:cTn>
                                        <p:tgtEl>
                                          <p:spTgt spid="3">
                                            <p:txEl>
                                              <p:pRg st="9" end="9"/>
                                            </p:txEl>
                                          </p:spTgt>
                                        </p:tgtEl>
                                      </p:cBhvr>
                                      <p:to x="100000" y="90000"/>
                                    </p:animScale>
                                    <p:animScale>
                                      <p:cBhvr>
                                        <p:cTn id="66" dur="166" decel="50000">
                                          <p:stCondLst>
                                            <p:cond delay="1668"/>
                                          </p:stCondLst>
                                        </p:cTn>
                                        <p:tgtEl>
                                          <p:spTgt spid="3">
                                            <p:txEl>
                                              <p:pRg st="9" end="9"/>
                                            </p:txEl>
                                          </p:spTgt>
                                        </p:tgtEl>
                                      </p:cBhvr>
                                      <p:to x="100000" y="100000"/>
                                    </p:animScale>
                                    <p:animScale>
                                      <p:cBhvr>
                                        <p:cTn id="67" dur="26">
                                          <p:stCondLst>
                                            <p:cond delay="1808"/>
                                          </p:stCondLst>
                                        </p:cTn>
                                        <p:tgtEl>
                                          <p:spTgt spid="3">
                                            <p:txEl>
                                              <p:pRg st="9" end="9"/>
                                            </p:txEl>
                                          </p:spTgt>
                                        </p:tgtEl>
                                      </p:cBhvr>
                                      <p:to x="100000" y="95000"/>
                                    </p:animScale>
                                    <p:animScale>
                                      <p:cBhvr>
                                        <p:cTn id="68"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83880" cy="1051560"/>
          </a:xfrm>
        </p:spPr>
        <p:txBody>
          <a:bodyPr>
            <a:normAutofit/>
          </a:bodyPr>
          <a:lstStyle/>
          <a:p>
            <a:pPr algn="just" rtl="1"/>
            <a:r>
              <a:rPr lang="ar-SA" b="1" u="sng" dirty="0">
                <a:solidFill>
                  <a:schemeClr val="tx1">
                    <a:lumMod val="95000"/>
                    <a:lumOff val="5000"/>
                  </a:schemeClr>
                </a:solidFill>
              </a:rPr>
              <a:t> </a:t>
            </a:r>
            <a:r>
              <a:rPr lang="en-US" b="1" u="sng" dirty="0" smtClean="0">
                <a:solidFill>
                  <a:schemeClr val="tx1">
                    <a:lumMod val="95000"/>
                    <a:lumOff val="5000"/>
                  </a:schemeClr>
                </a:solidFill>
              </a:rPr>
              <a:t>( LSD) </a:t>
            </a:r>
            <a:endParaRPr lang="ar-IQ" dirty="0">
              <a:solidFill>
                <a:schemeClr val="tx1">
                  <a:lumMod val="95000"/>
                  <a:lumOff val="5000"/>
                </a:schemeClr>
              </a:solidFill>
            </a:endParaRPr>
          </a:p>
        </p:txBody>
      </p:sp>
      <p:sp>
        <p:nvSpPr>
          <p:cNvPr id="3" name="Content Placeholder 2"/>
          <p:cNvSpPr>
            <a:spLocks noGrp="1"/>
          </p:cNvSpPr>
          <p:nvPr>
            <p:ph idx="1"/>
          </p:nvPr>
        </p:nvSpPr>
        <p:spPr>
          <a:xfrm>
            <a:off x="457200" y="838200"/>
            <a:ext cx="8229600" cy="5562600"/>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rtl="1">
              <a:buNone/>
            </a:pPr>
            <a:r>
              <a:rPr lang="en-US" sz="2000" b="1" dirty="0">
                <a:solidFill>
                  <a:schemeClr val="tx1">
                    <a:lumMod val="95000"/>
                    <a:lumOff val="5000"/>
                  </a:schemeClr>
                </a:solidFill>
              </a:rPr>
              <a:t> </a:t>
            </a:r>
            <a:r>
              <a:rPr lang="ar-SA" sz="2000" b="1" u="sng" dirty="0">
                <a:solidFill>
                  <a:schemeClr val="tx1">
                    <a:lumMod val="95000"/>
                    <a:lumOff val="5000"/>
                  </a:schemeClr>
                </a:solidFill>
              </a:rPr>
              <a:t>ما هي المهلوسات ؟</a:t>
            </a:r>
            <a:endParaRPr lang="ar-SA" sz="2000" b="1" dirty="0">
              <a:solidFill>
                <a:schemeClr val="tx1">
                  <a:lumMod val="95000"/>
                  <a:lumOff val="5000"/>
                </a:schemeClr>
              </a:solidFill>
            </a:endParaRPr>
          </a:p>
          <a:p>
            <a:pPr algn="just" rtl="1"/>
            <a:r>
              <a:rPr lang="ar-SA" sz="2000" b="1" dirty="0">
                <a:solidFill>
                  <a:schemeClr val="tx1">
                    <a:lumMod val="95000"/>
                    <a:lumOff val="5000"/>
                  </a:schemeClr>
                </a:solidFill>
              </a:rPr>
              <a:t>هي مواد تؤثر على الإدراك ( السمع ، البصر ، اللمس … الخ ) بعضها يستخرج من مصادر طبيعية مثل ( </a:t>
            </a:r>
            <a:r>
              <a:rPr lang="en-US" sz="2000" b="1" dirty="0">
                <a:solidFill>
                  <a:schemeClr val="tx1">
                    <a:lumMod val="95000"/>
                    <a:lumOff val="5000"/>
                  </a:schemeClr>
                </a:solidFill>
              </a:rPr>
              <a:t>Magic Mushrooms ) </a:t>
            </a:r>
            <a:r>
              <a:rPr lang="ar-IQ" sz="2000" b="1" dirty="0">
                <a:solidFill>
                  <a:schemeClr val="tx1">
                    <a:lumMod val="95000"/>
                    <a:lumOff val="5000"/>
                  </a:schemeClr>
                </a:solidFill>
              </a:rPr>
              <a:t>عش الغراب السحري</a:t>
            </a:r>
            <a:r>
              <a:rPr lang="ar-IQ" sz="2000" b="1" dirty="0" smtClean="0">
                <a:solidFill>
                  <a:schemeClr val="tx1">
                    <a:lumMod val="95000"/>
                    <a:lumOff val="5000"/>
                  </a:schemeClr>
                </a:solidFill>
              </a:rPr>
              <a:t>  </a:t>
            </a:r>
            <a:r>
              <a:rPr lang="ar-SA" sz="2000" b="1" dirty="0" smtClean="0">
                <a:solidFill>
                  <a:schemeClr val="tx1">
                    <a:lumMod val="95000"/>
                    <a:lumOff val="5000"/>
                  </a:schemeClr>
                </a:solidFill>
              </a:rPr>
              <a:t>وبعضها </a:t>
            </a:r>
            <a:r>
              <a:rPr lang="ar-SA" sz="2000" b="1" dirty="0">
                <a:solidFill>
                  <a:schemeClr val="tx1">
                    <a:lumMod val="95000"/>
                    <a:lumOff val="5000"/>
                  </a:schemeClr>
                </a:solidFill>
              </a:rPr>
              <a:t>عقاقير مثل </a:t>
            </a:r>
            <a:r>
              <a:rPr lang="en-US" sz="2000" b="1" dirty="0" smtClean="0">
                <a:solidFill>
                  <a:schemeClr val="tx1">
                    <a:lumMod val="95000"/>
                    <a:lumOff val="5000"/>
                  </a:schemeClr>
                </a:solidFill>
              </a:rPr>
              <a:t>LSD</a:t>
            </a:r>
            <a:endParaRPr lang="ar-IQ" sz="2000" b="1" dirty="0" smtClean="0">
              <a:solidFill>
                <a:schemeClr val="tx1">
                  <a:lumMod val="95000"/>
                  <a:lumOff val="5000"/>
                </a:schemeClr>
              </a:solidFill>
            </a:endParaRPr>
          </a:p>
          <a:p>
            <a:pPr algn="just" rtl="1"/>
            <a:r>
              <a:rPr lang="ar-SA" altLang="ar-IQ" sz="2000" b="1" dirty="0">
                <a:solidFill>
                  <a:schemeClr val="tx1">
                    <a:lumMod val="95000"/>
                    <a:lumOff val="5000"/>
                  </a:schemeClr>
                </a:solidFill>
              </a:rPr>
              <a:t>و نباتات ست الحسن و الداتورة و</a:t>
            </a:r>
            <a:r>
              <a:rPr lang="ar-MA" altLang="ar-IQ" sz="2000" b="1" dirty="0">
                <a:solidFill>
                  <a:schemeClr val="tx1">
                    <a:lumMod val="95000"/>
                    <a:lumOff val="5000"/>
                  </a:schemeClr>
                </a:solidFill>
              </a:rPr>
              <a:t> </a:t>
            </a:r>
            <a:r>
              <a:rPr lang="ar-SA" altLang="ar-IQ" sz="2000" b="1" dirty="0">
                <a:solidFill>
                  <a:schemeClr val="tx1">
                    <a:lumMod val="95000"/>
                    <a:lumOff val="5000"/>
                  </a:schemeClr>
                </a:solidFill>
              </a:rPr>
              <a:t>جوزة الطيب و عش الغراب. </a:t>
            </a:r>
            <a:endParaRPr lang="ar-MA" altLang="ar-IQ" sz="2000" b="1" dirty="0">
              <a:solidFill>
                <a:schemeClr val="tx1">
                  <a:lumMod val="95000"/>
                  <a:lumOff val="5000"/>
                </a:schemeClr>
              </a:solidFill>
            </a:endParaRPr>
          </a:p>
          <a:p>
            <a:pPr algn="just" rtl="1"/>
            <a:endParaRPr lang="en-US" sz="2000" b="1" dirty="0">
              <a:solidFill>
                <a:schemeClr val="tx1">
                  <a:lumMod val="95000"/>
                  <a:lumOff val="5000"/>
                </a:schemeClr>
              </a:solidFill>
            </a:endParaRPr>
          </a:p>
          <a:p>
            <a:pPr algn="just" rtl="1"/>
            <a:r>
              <a:rPr lang="ar-SA" sz="1400" u="sng" dirty="0">
                <a:solidFill>
                  <a:srgbClr val="FF0000"/>
                </a:solidFill>
              </a:rPr>
              <a:t>الأسماء المتداولة</a:t>
            </a:r>
            <a:r>
              <a:rPr lang="ar-SA" sz="1400" dirty="0">
                <a:solidFill>
                  <a:srgbClr val="FF0000"/>
                </a:solidFill>
              </a:rPr>
              <a:t> :-</a:t>
            </a:r>
          </a:p>
          <a:p>
            <a:pPr algn="just" rtl="1"/>
            <a:r>
              <a:rPr lang="en-US" sz="1400" dirty="0">
                <a:solidFill>
                  <a:srgbClr val="FF0000"/>
                </a:solidFill>
              </a:rPr>
              <a:t>LSD </a:t>
            </a:r>
            <a:r>
              <a:rPr lang="ar-SA" sz="1400" dirty="0">
                <a:solidFill>
                  <a:srgbClr val="FF0000"/>
                </a:solidFill>
              </a:rPr>
              <a:t>عقار له أسماء عديدة</a:t>
            </a:r>
          </a:p>
          <a:p>
            <a:pPr algn="just" rtl="1"/>
            <a:r>
              <a:rPr lang="ar-SA" sz="1400" dirty="0">
                <a:solidFill>
                  <a:srgbClr val="FF0000"/>
                </a:solidFill>
              </a:rPr>
              <a:t>1- آسيد                  2- </a:t>
            </a:r>
            <a:r>
              <a:rPr lang="ar-IQ" sz="1400" dirty="0" smtClean="0">
                <a:solidFill>
                  <a:srgbClr val="FF0000"/>
                </a:solidFill>
              </a:rPr>
              <a:t>طوابع  </a:t>
            </a:r>
            <a:r>
              <a:rPr lang="en-US" sz="1400" dirty="0" smtClean="0">
                <a:solidFill>
                  <a:srgbClr val="FF0000"/>
                </a:solidFill>
              </a:rPr>
              <a:t>stamps </a:t>
            </a:r>
            <a:r>
              <a:rPr lang="ar-SA" sz="1400" dirty="0" smtClean="0">
                <a:solidFill>
                  <a:srgbClr val="FF0000"/>
                </a:solidFill>
              </a:rPr>
              <a:t>( </a:t>
            </a:r>
            <a:r>
              <a:rPr lang="ar-SA" sz="1400" dirty="0">
                <a:solidFill>
                  <a:srgbClr val="FF0000"/>
                </a:solidFill>
              </a:rPr>
              <a:t>حيث يوضع على ظهر طوابع البريد )</a:t>
            </a:r>
          </a:p>
          <a:p>
            <a:pPr algn="just" rtl="1"/>
            <a:r>
              <a:rPr lang="ar-SA" sz="1400" dirty="0">
                <a:solidFill>
                  <a:srgbClr val="FF0000"/>
                </a:solidFill>
              </a:rPr>
              <a:t>3- </a:t>
            </a:r>
            <a:r>
              <a:rPr lang="ar-IQ" sz="1400" dirty="0" smtClean="0">
                <a:solidFill>
                  <a:srgbClr val="FF0000"/>
                </a:solidFill>
              </a:rPr>
              <a:t>لواصق </a:t>
            </a:r>
            <a:r>
              <a:rPr lang="ar-SA" sz="1400" dirty="0" smtClean="0">
                <a:solidFill>
                  <a:srgbClr val="FF0000"/>
                </a:solidFill>
              </a:rPr>
              <a:t>استيكرز </a:t>
            </a:r>
            <a:r>
              <a:rPr lang="ar-SA" sz="1400" dirty="0">
                <a:solidFill>
                  <a:srgbClr val="FF0000"/>
                </a:solidFill>
              </a:rPr>
              <a:t>( إذا وضع على ظهر الأوراق اللاصقة ) .</a:t>
            </a:r>
          </a:p>
          <a:p>
            <a:pPr algn="just" rtl="1"/>
            <a:r>
              <a:rPr lang="ar-SA" sz="1400" dirty="0">
                <a:solidFill>
                  <a:srgbClr val="FF0000"/>
                </a:solidFill>
              </a:rPr>
              <a:t>4- الباركينول يطلق عليه اسم الصراصير</a:t>
            </a:r>
          </a:p>
          <a:p>
            <a:pPr marL="0" indent="0" algn="just" rtl="1">
              <a:buNone/>
            </a:pPr>
            <a:endParaRPr lang="en-US" sz="2000" b="1" dirty="0">
              <a:solidFill>
                <a:schemeClr val="tx1">
                  <a:lumMod val="95000"/>
                  <a:lumOff val="5000"/>
                </a:schemeClr>
              </a:solidFill>
            </a:endParaRPr>
          </a:p>
          <a:p>
            <a:pPr marL="0" indent="0" algn="just" rtl="1">
              <a:buNone/>
            </a:pPr>
            <a:endParaRPr lang="ar-IQ" sz="2000" b="1" dirty="0">
              <a:solidFill>
                <a:schemeClr val="tx1">
                  <a:lumMod val="95000"/>
                  <a:lumOff val="5000"/>
                </a:schemeClr>
              </a:solidFill>
            </a:endParaRPr>
          </a:p>
          <a:p>
            <a:pPr algn="just" rtl="1"/>
            <a:r>
              <a:rPr lang="ar-IQ" sz="2000" b="1" dirty="0">
                <a:solidFill>
                  <a:schemeClr val="tx1">
                    <a:lumMod val="95000"/>
                    <a:lumOff val="5000"/>
                  </a:schemeClr>
                </a:solidFill>
              </a:rPr>
              <a:t>التأثيرات- إل.إس.دي مخدر مهلوس. فبعد أخذ حبة المخدر بحوالي ساعة، يجعل متعاطيه يسبح في ’رحلة‘ من الأوهام حيث تبدو البيئة المحيطة </a:t>
            </a:r>
            <a:r>
              <a:rPr lang="ar-IQ" sz="2000" b="1" dirty="0" smtClean="0">
                <a:solidFill>
                  <a:schemeClr val="tx1">
                    <a:lumMod val="95000"/>
                    <a:lumOff val="5000"/>
                  </a:schemeClr>
                </a:solidFill>
              </a:rPr>
              <a:t>به مختلفة </a:t>
            </a:r>
            <a:r>
              <a:rPr lang="ar-IQ" sz="2000" b="1" dirty="0">
                <a:solidFill>
                  <a:schemeClr val="tx1">
                    <a:lumMod val="95000"/>
                    <a:lumOff val="5000"/>
                  </a:schemeClr>
                </a:solidFill>
              </a:rPr>
              <a:t>وتبدو الألوان، والأصوات، والأشياء غير حقيقية أو غير طبيعية. </a:t>
            </a:r>
            <a:endParaRPr lang="ar-IQ" sz="2000" b="1" dirty="0" smtClean="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4210864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Autofit/>
          </a:bodyPr>
          <a:lstStyle/>
          <a:p>
            <a:pPr algn="just" rtl="1"/>
            <a:endParaRPr lang="ar-IQ" sz="2000" b="1" dirty="0">
              <a:solidFill>
                <a:schemeClr val="tx1">
                  <a:lumMod val="95000"/>
                  <a:lumOff val="5000"/>
                </a:schemeClr>
              </a:solidFill>
            </a:endParaRPr>
          </a:p>
          <a:p>
            <a:pPr algn="just" rtl="1"/>
            <a:r>
              <a:rPr lang="ar-IQ" sz="2000" b="1" dirty="0" smtClean="0">
                <a:solidFill>
                  <a:schemeClr val="tx1">
                    <a:lumMod val="95000"/>
                    <a:lumOff val="5000"/>
                  </a:schemeClr>
                </a:solidFill>
              </a:rPr>
              <a:t>انواع الهلوسات ؟</a:t>
            </a:r>
          </a:p>
          <a:p>
            <a:pPr algn="just" rtl="1"/>
            <a:endParaRPr lang="ar-IQ" sz="2000" dirty="0">
              <a:solidFill>
                <a:schemeClr val="tx1">
                  <a:lumMod val="95000"/>
                  <a:lumOff val="5000"/>
                </a:schemeClr>
              </a:solidFill>
            </a:endParaRPr>
          </a:p>
          <a:p>
            <a:pPr algn="just" rtl="1"/>
            <a:r>
              <a:rPr lang="ar-IQ" sz="2000" b="1" dirty="0" smtClean="0">
                <a:solidFill>
                  <a:schemeClr val="tx1">
                    <a:lumMod val="95000"/>
                    <a:lumOff val="5000"/>
                  </a:schemeClr>
                </a:solidFill>
              </a:rPr>
              <a:t>ففي </a:t>
            </a:r>
            <a:r>
              <a:rPr lang="ar-IQ" sz="2000" b="1" dirty="0">
                <a:solidFill>
                  <a:schemeClr val="tx1">
                    <a:lumMod val="95000"/>
                    <a:lumOff val="5000"/>
                  </a:schemeClr>
                </a:solidFill>
              </a:rPr>
              <a:t>الرحلة السيئة</a:t>
            </a:r>
            <a:r>
              <a:rPr lang="ar-IQ" sz="2000" b="1" dirty="0" smtClean="0">
                <a:solidFill>
                  <a:schemeClr val="tx1">
                    <a:lumMod val="95000"/>
                    <a:lumOff val="5000"/>
                  </a:schemeClr>
                </a:solidFill>
              </a:rPr>
              <a:t>،</a:t>
            </a:r>
          </a:p>
          <a:p>
            <a:pPr algn="just" rtl="1"/>
            <a:r>
              <a:rPr lang="ar-IQ" sz="2000" dirty="0" smtClean="0">
                <a:solidFill>
                  <a:schemeClr val="tx1">
                    <a:lumMod val="95000"/>
                    <a:lumOff val="5000"/>
                  </a:schemeClr>
                </a:solidFill>
              </a:rPr>
              <a:t> شعور </a:t>
            </a:r>
            <a:r>
              <a:rPr lang="ar-IQ" sz="2000" dirty="0">
                <a:solidFill>
                  <a:schemeClr val="tx1">
                    <a:lumMod val="95000"/>
                    <a:lumOff val="5000"/>
                  </a:schemeClr>
                </a:solidFill>
              </a:rPr>
              <a:t>بالرعب أو قد تشعر بفقدان السيطرة على </a:t>
            </a:r>
            <a:r>
              <a:rPr lang="ar-IQ" sz="2000" dirty="0" smtClean="0">
                <a:solidFill>
                  <a:schemeClr val="tx1">
                    <a:lumMod val="95000"/>
                    <a:lumOff val="5000"/>
                  </a:schemeClr>
                </a:solidFill>
              </a:rPr>
              <a:t>النفس أو </a:t>
            </a:r>
            <a:r>
              <a:rPr lang="ar-IQ" sz="2000" dirty="0">
                <a:solidFill>
                  <a:schemeClr val="tx1">
                    <a:lumMod val="95000"/>
                    <a:lumOff val="5000"/>
                  </a:schemeClr>
                </a:solidFill>
              </a:rPr>
              <a:t>الجنون أو الاحتضار</a:t>
            </a:r>
            <a:r>
              <a:rPr lang="ar-IQ" sz="2000" dirty="0" smtClean="0">
                <a:solidFill>
                  <a:schemeClr val="tx1">
                    <a:lumMod val="95000"/>
                    <a:lumOff val="5000"/>
                  </a:schemeClr>
                </a:solidFill>
              </a:rPr>
              <a:t>.</a:t>
            </a:r>
          </a:p>
          <a:p>
            <a:pPr algn="just" rtl="1"/>
            <a:r>
              <a:rPr lang="ar-IQ" sz="2000" dirty="0" smtClean="0">
                <a:solidFill>
                  <a:schemeClr val="tx1">
                    <a:lumMod val="95000"/>
                    <a:lumOff val="5000"/>
                  </a:schemeClr>
                </a:solidFill>
              </a:rPr>
              <a:t> يكون عرضة </a:t>
            </a:r>
            <a:r>
              <a:rPr lang="ar-IQ" sz="2000" dirty="0">
                <a:solidFill>
                  <a:schemeClr val="tx1">
                    <a:lumMod val="95000"/>
                    <a:lumOff val="5000"/>
                  </a:schemeClr>
                </a:solidFill>
              </a:rPr>
              <a:t>للإبحار في رحلة سيئة إذا كنت </a:t>
            </a:r>
            <a:r>
              <a:rPr lang="ar-IQ" sz="2000" dirty="0" smtClean="0">
                <a:solidFill>
                  <a:schemeClr val="tx1">
                    <a:lumMod val="95000"/>
                    <a:lumOff val="5000"/>
                  </a:schemeClr>
                </a:solidFill>
              </a:rPr>
              <a:t>يشعر بقلق </a:t>
            </a:r>
            <a:r>
              <a:rPr lang="ar-IQ" sz="2000" dirty="0">
                <a:solidFill>
                  <a:schemeClr val="tx1">
                    <a:lumMod val="95000"/>
                    <a:lumOff val="5000"/>
                  </a:schemeClr>
                </a:solidFill>
              </a:rPr>
              <a:t>أو اكتئاب قبل تعاطي المخدر.</a:t>
            </a:r>
          </a:p>
          <a:p>
            <a:pPr algn="just" rtl="1"/>
            <a:r>
              <a:rPr lang="ar-IQ" sz="2000" dirty="0">
                <a:solidFill>
                  <a:schemeClr val="tx1">
                    <a:lumMod val="95000"/>
                    <a:lumOff val="5000"/>
                  </a:schemeClr>
                </a:solidFill>
              </a:rPr>
              <a:t>قد تتسبب الرحلة السيئة في إصابة بعض الأشخاص بمرض عقلي</a:t>
            </a:r>
            <a:r>
              <a:rPr lang="ar-IQ" sz="2000" dirty="0" smtClean="0">
                <a:solidFill>
                  <a:schemeClr val="tx1">
                    <a:lumMod val="95000"/>
                    <a:lumOff val="5000"/>
                  </a:schemeClr>
                </a:solidFill>
              </a:rPr>
              <a:t>.</a:t>
            </a:r>
          </a:p>
          <a:p>
            <a:pPr algn="just" rtl="1"/>
            <a:r>
              <a:rPr lang="ar-IQ" sz="2000" dirty="0">
                <a:solidFill>
                  <a:schemeClr val="tx1">
                    <a:lumMod val="95000"/>
                    <a:lumOff val="5000"/>
                  </a:schemeClr>
                </a:solidFill>
              </a:rPr>
              <a:t>وقد تكون الأحداث التي يتم استرجاعها مؤلمة.</a:t>
            </a:r>
          </a:p>
          <a:p>
            <a:pPr algn="just" rtl="1"/>
            <a:endParaRPr lang="ar-IQ" sz="2000" dirty="0" smtClean="0">
              <a:solidFill>
                <a:schemeClr val="tx1">
                  <a:lumMod val="95000"/>
                  <a:lumOff val="5000"/>
                </a:schemeClr>
              </a:solidFill>
            </a:endParaRPr>
          </a:p>
          <a:p>
            <a:pPr marL="0" indent="0" algn="just" rtl="1">
              <a:buNone/>
            </a:pPr>
            <a:endParaRPr lang="ar-IQ" sz="2000" dirty="0">
              <a:solidFill>
                <a:schemeClr val="tx1">
                  <a:lumMod val="95000"/>
                  <a:lumOff val="5000"/>
                </a:schemeClr>
              </a:solidFill>
            </a:endParaRPr>
          </a:p>
          <a:p>
            <a:pPr algn="just" rtl="1"/>
            <a:r>
              <a:rPr lang="ar-IQ" sz="2000" b="1" dirty="0">
                <a:solidFill>
                  <a:schemeClr val="tx1">
                    <a:lumMod val="95000"/>
                    <a:lumOff val="5000"/>
                  </a:schemeClr>
                </a:solidFill>
              </a:rPr>
              <a:t>وقد تكون الرحلات </a:t>
            </a:r>
            <a:r>
              <a:rPr lang="ar-IQ" sz="2000" b="1" dirty="0" smtClean="0">
                <a:solidFill>
                  <a:schemeClr val="tx1">
                    <a:lumMod val="95000"/>
                    <a:lumOff val="5000"/>
                  </a:schemeClr>
                </a:solidFill>
              </a:rPr>
              <a:t>الممتعة</a:t>
            </a:r>
          </a:p>
          <a:p>
            <a:pPr algn="just" rtl="1"/>
            <a:r>
              <a:rPr lang="ar-IQ" sz="2000" dirty="0" smtClean="0">
                <a:solidFill>
                  <a:schemeClr val="tx1">
                    <a:lumMod val="95000"/>
                    <a:lumOff val="5000"/>
                  </a:schemeClr>
                </a:solidFill>
              </a:rPr>
              <a:t>، </a:t>
            </a:r>
            <a:r>
              <a:rPr lang="ar-IQ" sz="2000" dirty="0">
                <a:solidFill>
                  <a:schemeClr val="tx1">
                    <a:lumMod val="95000"/>
                    <a:lumOff val="5000"/>
                  </a:schemeClr>
                </a:solidFill>
              </a:rPr>
              <a:t>على سبيل المثال إذا تخيلت أنه يمكنك الطيران أو المشي على الماء. </a:t>
            </a:r>
          </a:p>
          <a:p>
            <a:pPr algn="just" rtl="1"/>
            <a:r>
              <a:rPr lang="ar-IQ" sz="2000" dirty="0">
                <a:solidFill>
                  <a:schemeClr val="tx1">
                    <a:lumMod val="95000"/>
                    <a:lumOff val="5000"/>
                  </a:schemeClr>
                </a:solidFill>
              </a:rPr>
              <a:t>وقد تدخل في حالة من استرجاع الأحداث حيث تشعر بعودتك إلى الماضي في رحلة تستغرق فترة قصيرة، خلال أسابيع وشهور بعد إقلاعك في رحلة الأوهام. </a:t>
            </a:r>
            <a:endParaRPr lang="ar-IQ" sz="2000" dirty="0" smtClean="0">
              <a:solidFill>
                <a:schemeClr val="tx1">
                  <a:lumMod val="95000"/>
                  <a:lumOff val="5000"/>
                </a:schemeClr>
              </a:solidFill>
            </a:endParaRPr>
          </a:p>
          <a:p>
            <a:pPr marL="0" indent="0" algn="just" rtl="1">
              <a:buNone/>
            </a:pPr>
            <a:endParaRPr lang="ar-IQ" sz="2000" dirty="0" smtClean="0">
              <a:solidFill>
                <a:schemeClr val="tx1">
                  <a:lumMod val="95000"/>
                  <a:lumOff val="5000"/>
                </a:schemeClr>
              </a:solidFill>
            </a:endParaRPr>
          </a:p>
          <a:p>
            <a:pPr algn="just" rtl="1"/>
            <a:endParaRPr lang="ar-IQ" sz="2000" dirty="0" smtClean="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16937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467600" cy="4346448"/>
          </a:xfrm>
        </p:spPr>
        <p:style>
          <a:lnRef idx="1">
            <a:schemeClr val="accent1"/>
          </a:lnRef>
          <a:fillRef idx="2">
            <a:schemeClr val="accent1"/>
          </a:fillRef>
          <a:effectRef idx="1">
            <a:schemeClr val="accent1"/>
          </a:effectRef>
          <a:fontRef idx="minor">
            <a:schemeClr val="dk1"/>
          </a:fontRef>
        </p:style>
        <p:txBody>
          <a:bodyPr>
            <a:noAutofit/>
          </a:bodyPr>
          <a:lstStyle/>
          <a:p>
            <a:pPr algn="just" rtl="1"/>
            <a:endParaRPr lang="ar-IQ" sz="2000" dirty="0" smtClean="0">
              <a:solidFill>
                <a:schemeClr val="tx1">
                  <a:lumMod val="95000"/>
                  <a:lumOff val="5000"/>
                </a:schemeClr>
              </a:solidFill>
            </a:endParaRPr>
          </a:p>
          <a:p>
            <a:pPr algn="just" rtl="1"/>
            <a:endParaRPr lang="ar-IQ" sz="2000" dirty="0" smtClean="0">
              <a:solidFill>
                <a:schemeClr val="tx1">
                  <a:lumMod val="95000"/>
                  <a:lumOff val="5000"/>
                </a:schemeClr>
              </a:solidFill>
            </a:endParaRPr>
          </a:p>
          <a:p>
            <a:pPr algn="just" rtl="1"/>
            <a:r>
              <a:rPr lang="ar-SA" sz="2000" b="1" u="sng" dirty="0">
                <a:solidFill>
                  <a:schemeClr val="tx1">
                    <a:lumMod val="95000"/>
                    <a:lumOff val="5000"/>
                  </a:schemeClr>
                </a:solidFill>
              </a:rPr>
              <a:t>طرق التعاطي</a:t>
            </a:r>
            <a:r>
              <a:rPr lang="ar-SA" sz="2000" b="1" dirty="0">
                <a:solidFill>
                  <a:schemeClr val="tx1">
                    <a:lumMod val="95000"/>
                    <a:lumOff val="5000"/>
                  </a:schemeClr>
                </a:solidFill>
              </a:rPr>
              <a:t> :-</a:t>
            </a:r>
            <a:endParaRPr lang="ar-SA" sz="2000" dirty="0">
              <a:solidFill>
                <a:schemeClr val="tx1">
                  <a:lumMod val="95000"/>
                  <a:lumOff val="5000"/>
                </a:schemeClr>
              </a:solidFill>
            </a:endParaRPr>
          </a:p>
          <a:p>
            <a:pPr algn="just" rtl="1"/>
            <a:r>
              <a:rPr lang="ar-SA" sz="2000" dirty="0">
                <a:solidFill>
                  <a:schemeClr val="tx1">
                    <a:lumMod val="95000"/>
                    <a:lumOff val="5000"/>
                  </a:schemeClr>
                </a:solidFill>
              </a:rPr>
              <a:t>1- تؤخذ بعض الأقراص عن طريق الفم</a:t>
            </a:r>
          </a:p>
          <a:p>
            <a:pPr algn="just" rtl="1"/>
            <a:r>
              <a:rPr lang="ar-SA" sz="2000" dirty="0">
                <a:solidFill>
                  <a:schemeClr val="tx1">
                    <a:lumMod val="95000"/>
                    <a:lumOff val="5000"/>
                  </a:schemeClr>
                </a:solidFill>
              </a:rPr>
              <a:t>2- توضع الطوابع على الجبهة بعد جرح الجبهة حتى يدخل المخدر إلى الدم</a:t>
            </a:r>
          </a:p>
          <a:p>
            <a:pPr algn="just" rtl="1"/>
            <a:r>
              <a:rPr lang="ar-SA" sz="2000" dirty="0">
                <a:solidFill>
                  <a:schemeClr val="tx1">
                    <a:lumMod val="95000"/>
                    <a:lumOff val="5000"/>
                  </a:schemeClr>
                </a:solidFill>
              </a:rPr>
              <a:t>3- بعض الاستيكرز ذات التركيز العالي توضع مباشرة على الجلد ويمتص المخدر من خلال الجلد</a:t>
            </a:r>
          </a:p>
          <a:p>
            <a:pPr algn="just" rtl="1"/>
            <a:r>
              <a:rPr lang="ar-SA" sz="2000" dirty="0">
                <a:solidFill>
                  <a:schemeClr val="tx1">
                    <a:lumMod val="95000"/>
                    <a:lumOff val="5000"/>
                  </a:schemeClr>
                </a:solidFill>
              </a:rPr>
              <a:t>4- أو توضع بعض الأوراق على اللسان .</a:t>
            </a:r>
          </a:p>
          <a:p>
            <a:pPr marL="0" indent="0" algn="just" rtl="1">
              <a:buNone/>
            </a:pPr>
            <a:r>
              <a:rPr lang="ar-SA" sz="2000" dirty="0">
                <a:solidFill>
                  <a:schemeClr val="tx1">
                    <a:lumMod val="95000"/>
                    <a:lumOff val="5000"/>
                  </a:schemeClr>
                </a:solidFill>
              </a:rPr>
              <a:t/>
            </a:r>
            <a:br>
              <a:rPr lang="ar-SA" sz="2000" dirty="0">
                <a:solidFill>
                  <a:schemeClr val="tx1">
                    <a:lumMod val="95000"/>
                    <a:lumOff val="5000"/>
                  </a:schemeClr>
                </a:solidFill>
              </a:rPr>
            </a:br>
            <a:endParaRPr lang="ar-SA" sz="2000" dirty="0">
              <a:solidFill>
                <a:schemeClr val="tx1">
                  <a:lumMod val="95000"/>
                  <a:lumOff val="5000"/>
                </a:schemeClr>
              </a:solidFill>
            </a:endParaRPr>
          </a:p>
          <a:p>
            <a:pPr marL="0" indent="0" algn="just" rtl="1">
              <a:buNone/>
            </a:pPr>
            <a:endParaRPr lang="ar-SA" sz="2000" dirty="0">
              <a:solidFill>
                <a:schemeClr val="tx1">
                  <a:lumMod val="95000"/>
                  <a:lumOff val="5000"/>
                </a:schemeClr>
              </a:solidFill>
            </a:endParaRPr>
          </a:p>
          <a:p>
            <a:pPr algn="just" rtl="1"/>
            <a:r>
              <a:rPr lang="ar-SA" sz="2000" u="sng" dirty="0">
                <a:solidFill>
                  <a:schemeClr val="tx1">
                    <a:lumMod val="95000"/>
                    <a:lumOff val="5000"/>
                  </a:schemeClr>
                </a:solidFill>
              </a:rPr>
              <a:t>شدة الادمانية </a:t>
            </a:r>
            <a:r>
              <a:rPr lang="ar-SA" sz="2000" dirty="0">
                <a:solidFill>
                  <a:schemeClr val="tx1">
                    <a:lumMod val="95000"/>
                    <a:lumOff val="5000"/>
                  </a:schemeClr>
                </a:solidFill>
              </a:rPr>
              <a:t>:-</a:t>
            </a:r>
            <a:r>
              <a:rPr lang="ar-SA" sz="2000" b="1" dirty="0">
                <a:solidFill>
                  <a:schemeClr val="tx1">
                    <a:lumMod val="95000"/>
                    <a:lumOff val="5000"/>
                  </a:schemeClr>
                </a:solidFill>
              </a:rPr>
              <a:t> متوسطة </a:t>
            </a:r>
            <a:r>
              <a:rPr lang="ar-IQ" sz="2000" b="1" dirty="0" smtClean="0">
                <a:solidFill>
                  <a:schemeClr val="tx1">
                    <a:lumMod val="95000"/>
                    <a:lumOff val="5000"/>
                  </a:schemeClr>
                </a:solidFill>
              </a:rPr>
              <a:t>الى </a:t>
            </a:r>
            <a:r>
              <a:rPr lang="ar-SA" sz="2000" b="1" dirty="0" smtClean="0">
                <a:solidFill>
                  <a:schemeClr val="tx1">
                    <a:lumMod val="95000"/>
                    <a:lumOff val="5000"/>
                  </a:schemeClr>
                </a:solidFill>
              </a:rPr>
              <a:t>شديدة</a:t>
            </a:r>
            <a:endParaRPr lang="ar-SA" sz="2000" dirty="0">
              <a:solidFill>
                <a:schemeClr val="tx1">
                  <a:lumMod val="95000"/>
                  <a:lumOff val="5000"/>
                </a:schemeClr>
              </a:solidFill>
            </a:endParaRPr>
          </a:p>
          <a:p>
            <a:pPr algn="just" rtl="1"/>
            <a:endParaRPr lang="ar-IQ" sz="2000" dirty="0">
              <a:solidFill>
                <a:schemeClr val="tx1">
                  <a:lumMod val="95000"/>
                  <a:lumOff val="5000"/>
                </a:schemeClr>
              </a:solidFill>
            </a:endParaRPr>
          </a:p>
          <a:p>
            <a:pPr algn="just" rtl="1"/>
            <a:endParaRPr lang="ar-IQ" sz="2000" dirty="0">
              <a:solidFill>
                <a:schemeClr val="tx1">
                  <a:lumMod val="95000"/>
                  <a:lumOff val="5000"/>
                </a:schemeClr>
              </a:solidFill>
            </a:endParaRPr>
          </a:p>
          <a:p>
            <a:pPr algn="just" rtl="1"/>
            <a:endParaRPr lang="ar-IQ" sz="2000" dirty="0">
              <a:solidFill>
                <a:schemeClr val="tx1">
                  <a:lumMod val="95000"/>
                  <a:lumOff val="5000"/>
                </a:schemeClr>
              </a:solidFill>
            </a:endParaRPr>
          </a:p>
          <a:p>
            <a:pPr algn="just" rtl="1"/>
            <a:endParaRPr lang="ar-IQ" sz="2000" dirty="0">
              <a:solidFill>
                <a:schemeClr val="tx1">
                  <a:lumMod val="95000"/>
                  <a:lumOff val="5000"/>
                </a:schemeClr>
              </a:solidFill>
            </a:endParaRPr>
          </a:p>
          <a:p>
            <a:pPr algn="just" rtl="1"/>
            <a:endParaRPr lang="ar-IQ" sz="2000" b="1" dirty="0" smtClean="0">
              <a:solidFill>
                <a:schemeClr val="tx1">
                  <a:lumMod val="95000"/>
                  <a:lumOff val="5000"/>
                </a:schemeClr>
              </a:solidFill>
            </a:endParaRPr>
          </a:p>
          <a:p>
            <a:pPr algn="just" rtl="1"/>
            <a:endParaRPr lang="ar-IQ" sz="2000" dirty="0">
              <a:solidFill>
                <a:schemeClr val="tx1">
                  <a:lumMod val="95000"/>
                  <a:lumOff val="5000"/>
                </a:schemeClr>
              </a:solidFill>
            </a:endParaRPr>
          </a:p>
          <a:p>
            <a:pPr algn="just" rtl="1"/>
            <a:r>
              <a:rPr lang="ar-SA" sz="2000" dirty="0">
                <a:solidFill>
                  <a:schemeClr val="tx1">
                    <a:lumMod val="95000"/>
                    <a:lumOff val="5000"/>
                  </a:schemeClr>
                </a:solidFill>
              </a:rPr>
              <a:t/>
            </a:r>
            <a:br>
              <a:rPr lang="ar-SA" sz="2000" dirty="0">
                <a:solidFill>
                  <a:schemeClr val="tx1">
                    <a:lumMod val="95000"/>
                    <a:lumOff val="5000"/>
                  </a:schemeClr>
                </a:solidFill>
              </a:rPr>
            </a:br>
            <a:endParaRPr lang="ar-IQ" sz="2000"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1280795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algn="just" rtl="1"/>
            <a:r>
              <a:rPr lang="ar-IQ" sz="3600" b="1" dirty="0" smtClean="0">
                <a:solidFill>
                  <a:schemeClr val="tx1">
                    <a:lumMod val="95000"/>
                    <a:lumOff val="5000"/>
                  </a:schemeClr>
                </a:solidFill>
              </a:rPr>
              <a:t>الادوية المتداولة رسميا و الادمان </a:t>
            </a:r>
          </a:p>
          <a:p>
            <a:pPr algn="just" rtl="1"/>
            <a:r>
              <a:rPr lang="ar-IQ" dirty="0" smtClean="0">
                <a:solidFill>
                  <a:schemeClr val="tx1">
                    <a:lumMod val="95000"/>
                    <a:lumOff val="5000"/>
                  </a:schemeClr>
                </a:solidFill>
              </a:rPr>
              <a:t>ان هذه الادوية لها استخدامات طبية منصوص عليها ومصرح بها لكن في بعض الاحيان يقوم بعض المرضى باساءة استخدامه بجرع عالية </a:t>
            </a:r>
          </a:p>
          <a:p>
            <a:pPr algn="just" rtl="1"/>
            <a:endParaRPr lang="ar-IQ" dirty="0" smtClean="0">
              <a:solidFill>
                <a:schemeClr val="tx1">
                  <a:lumMod val="95000"/>
                  <a:lumOff val="5000"/>
                </a:schemeClr>
              </a:solidFill>
            </a:endParaRPr>
          </a:p>
          <a:p>
            <a:pPr algn="just" rtl="1"/>
            <a:r>
              <a:rPr lang="ar-IQ" dirty="0" smtClean="0">
                <a:solidFill>
                  <a:schemeClr val="tx1">
                    <a:lumMod val="95000"/>
                    <a:lumOff val="5000"/>
                  </a:schemeClr>
                </a:solidFill>
              </a:rPr>
              <a:t>الفاليوم  مشتقاته مثل ( اتيفان , ريفوتريل , موكادون )  </a:t>
            </a:r>
            <a:endParaRPr lang="ar-IQ" dirty="0">
              <a:solidFill>
                <a:schemeClr val="tx1">
                  <a:lumMod val="95000"/>
                  <a:lumOff val="5000"/>
                </a:schemeClr>
              </a:solidFill>
            </a:endParaRPr>
          </a:p>
          <a:p>
            <a:pPr algn="just" rtl="1"/>
            <a:r>
              <a:rPr lang="ar-IQ" dirty="0" smtClean="0">
                <a:solidFill>
                  <a:schemeClr val="tx1">
                    <a:lumMod val="95000"/>
                    <a:lumOff val="5000"/>
                  </a:schemeClr>
                </a:solidFill>
              </a:rPr>
              <a:t>الارتين </a:t>
            </a:r>
            <a:endParaRPr lang="ar-IQ" dirty="0">
              <a:solidFill>
                <a:schemeClr val="tx1">
                  <a:lumMod val="95000"/>
                  <a:lumOff val="5000"/>
                </a:schemeClr>
              </a:solidFill>
            </a:endParaRPr>
          </a:p>
          <a:p>
            <a:pPr algn="just" rtl="1"/>
            <a:r>
              <a:rPr lang="ar-IQ" dirty="0" smtClean="0">
                <a:solidFill>
                  <a:schemeClr val="tx1">
                    <a:lumMod val="95000"/>
                    <a:lumOff val="5000"/>
                  </a:schemeClr>
                </a:solidFill>
              </a:rPr>
              <a:t>السومادريل </a:t>
            </a:r>
            <a:endParaRPr lang="ar-IQ" dirty="0">
              <a:solidFill>
                <a:schemeClr val="tx1">
                  <a:lumMod val="95000"/>
                  <a:lumOff val="5000"/>
                </a:schemeClr>
              </a:solidFill>
            </a:endParaRPr>
          </a:p>
          <a:p>
            <a:pPr algn="just" rtl="1"/>
            <a:r>
              <a:rPr lang="ar-IQ" dirty="0" smtClean="0">
                <a:solidFill>
                  <a:schemeClr val="tx1">
                    <a:lumMod val="95000"/>
                    <a:lumOff val="5000"/>
                  </a:schemeClr>
                </a:solidFill>
              </a:rPr>
              <a:t>الرمين </a:t>
            </a:r>
            <a:endParaRPr lang="ar-IQ" dirty="0">
              <a:solidFill>
                <a:schemeClr val="tx1">
                  <a:lumMod val="95000"/>
                  <a:lumOff val="5000"/>
                </a:schemeClr>
              </a:solidFill>
            </a:endParaRPr>
          </a:p>
          <a:p>
            <a:pPr algn="just" rtl="1"/>
            <a:r>
              <a:rPr lang="ar-SA" dirty="0" smtClean="0">
                <a:solidFill>
                  <a:schemeClr val="tx1">
                    <a:lumMod val="95000"/>
                    <a:lumOff val="5000"/>
                  </a:schemeClr>
                </a:solidFill>
              </a:rPr>
              <a:t>الايفيدرين</a:t>
            </a:r>
            <a:endParaRPr lang="ar-IQ" dirty="0" smtClean="0">
              <a:solidFill>
                <a:schemeClr val="tx1">
                  <a:lumMod val="95000"/>
                  <a:lumOff val="5000"/>
                </a:schemeClr>
              </a:solidFill>
            </a:endParaRPr>
          </a:p>
          <a:p>
            <a:pPr algn="just" rtl="1"/>
            <a:r>
              <a:rPr lang="ar-IQ" dirty="0" smtClean="0">
                <a:solidFill>
                  <a:schemeClr val="tx1">
                    <a:lumMod val="95000"/>
                    <a:lumOff val="5000"/>
                  </a:schemeClr>
                </a:solidFill>
              </a:rPr>
              <a:t>كودايين ( توسيرام ----) </a:t>
            </a:r>
          </a:p>
          <a:p>
            <a:pPr algn="just" rtl="1"/>
            <a:endParaRPr lang="ar-IQ" dirty="0" smtClean="0">
              <a:solidFill>
                <a:schemeClr val="tx1">
                  <a:lumMod val="95000"/>
                  <a:lumOff val="5000"/>
                </a:schemeClr>
              </a:solidFill>
            </a:endParaRPr>
          </a:p>
          <a:p>
            <a:pPr algn="just" rtl="1"/>
            <a:endParaRPr lang="ar-IQ" dirty="0">
              <a:solidFill>
                <a:schemeClr val="tx1">
                  <a:lumMod val="95000"/>
                  <a:lumOff val="5000"/>
                </a:schemeClr>
              </a:solidFill>
            </a:endParaRP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3421741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xfrm>
            <a:off x="457200" y="609600"/>
            <a:ext cx="8229600" cy="5516563"/>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rtl="1"/>
            <a:r>
              <a:rPr lang="ar-IQ" b="1" dirty="0" smtClean="0">
                <a:solidFill>
                  <a:schemeClr val="tx1">
                    <a:lumMod val="95000"/>
                    <a:lumOff val="5000"/>
                  </a:schemeClr>
                </a:solidFill>
              </a:rPr>
              <a:t>ما </a:t>
            </a:r>
            <a:r>
              <a:rPr lang="ar-IQ" b="1" dirty="0">
                <a:solidFill>
                  <a:schemeClr val="tx1">
                    <a:lumMod val="95000"/>
                    <a:lumOff val="5000"/>
                  </a:schemeClr>
                </a:solidFill>
              </a:rPr>
              <a:t>هي المخدرات الرقمية:</a:t>
            </a:r>
            <a:endParaRPr lang="ar-IQ" dirty="0">
              <a:solidFill>
                <a:schemeClr val="tx1">
                  <a:lumMod val="95000"/>
                  <a:lumOff val="5000"/>
                </a:schemeClr>
              </a:solidFill>
            </a:endParaRPr>
          </a:p>
          <a:p>
            <a:pPr algn="just" rtl="1"/>
            <a:r>
              <a:rPr lang="ar-IQ" dirty="0">
                <a:solidFill>
                  <a:schemeClr val="tx1">
                    <a:lumMod val="95000"/>
                    <a:lumOff val="5000"/>
                  </a:schemeClr>
                </a:solidFill>
              </a:rPr>
              <a:t>المخدرات الرقمية أو ما يُطلق عليه اسم "</a:t>
            </a:r>
            <a:r>
              <a:rPr lang="en-US" dirty="0">
                <a:solidFill>
                  <a:schemeClr val="tx1">
                    <a:lumMod val="95000"/>
                    <a:lumOff val="5000"/>
                  </a:schemeClr>
                </a:solidFill>
              </a:rPr>
              <a:t>Digital Drugs" </a:t>
            </a:r>
            <a:r>
              <a:rPr lang="ar-IQ" dirty="0">
                <a:solidFill>
                  <a:schemeClr val="tx1">
                    <a:lumMod val="95000"/>
                    <a:lumOff val="5000"/>
                  </a:schemeClr>
                </a:solidFill>
              </a:rPr>
              <a:t>أو "</a:t>
            </a:r>
            <a:r>
              <a:rPr lang="en-US" dirty="0" err="1">
                <a:solidFill>
                  <a:schemeClr val="tx1">
                    <a:lumMod val="95000"/>
                    <a:lumOff val="5000"/>
                  </a:schemeClr>
                </a:solidFill>
              </a:rPr>
              <a:t>iDoser</a:t>
            </a:r>
            <a:r>
              <a:rPr lang="en-US" dirty="0">
                <a:solidFill>
                  <a:schemeClr val="tx1">
                    <a:lumMod val="95000"/>
                    <a:lumOff val="5000"/>
                  </a:schemeClr>
                </a:solidFill>
              </a:rPr>
              <a:t>" </a:t>
            </a:r>
            <a:r>
              <a:rPr lang="ar-IQ" dirty="0">
                <a:solidFill>
                  <a:schemeClr val="tx1">
                    <a:lumMod val="95000"/>
                    <a:lumOff val="5000"/>
                  </a:schemeClr>
                </a:solidFill>
              </a:rPr>
              <a:t>هي عبارة عن مقاطع نغمات يتم سماعها عبر سماعات بكل من الأذنين، بحيث يتم بث ترددات معينة في الأذن اليمني على سبيل المثال وترددات أقل إلى الاذن اليسرى.</a:t>
            </a:r>
          </a:p>
          <a:p>
            <a:pPr algn="just" rtl="1"/>
            <a:endParaRPr lang="ar-IQ" dirty="0" smtClean="0">
              <a:solidFill>
                <a:schemeClr val="tx1">
                  <a:lumMod val="95000"/>
                  <a:lumOff val="5000"/>
                </a:schemeClr>
              </a:solidFill>
            </a:endParaRPr>
          </a:p>
          <a:p>
            <a:pPr algn="just" rtl="1"/>
            <a:endParaRPr lang="ar-IQ" dirty="0" smtClean="0">
              <a:solidFill>
                <a:schemeClr val="tx1">
                  <a:lumMod val="95000"/>
                  <a:lumOff val="5000"/>
                </a:schemeClr>
              </a:solidFill>
            </a:endParaRPr>
          </a:p>
          <a:p>
            <a:pPr algn="just" rtl="1"/>
            <a:r>
              <a:rPr lang="ar-IQ" dirty="0" smtClean="0">
                <a:solidFill>
                  <a:schemeClr val="tx1">
                    <a:lumMod val="95000"/>
                    <a:lumOff val="5000"/>
                  </a:schemeClr>
                </a:solidFill>
              </a:rPr>
              <a:t>المروجون </a:t>
            </a:r>
            <a:r>
              <a:rPr lang="ar-IQ" dirty="0">
                <a:solidFill>
                  <a:schemeClr val="tx1">
                    <a:lumMod val="95000"/>
                    <a:lumOff val="5000"/>
                  </a:schemeClr>
                </a:solidFill>
              </a:rPr>
              <a:t>يقولون إن هناك ترددات تقريبا لكل نوع من المخدرات، مثل الكوكائين وميثانفيتامين المعروف بـ"كريستال ميث" وغيرها الكثير، منها الذي يدفعك للهلوسة وآخر للاسترخاء وآخر للتركيز وهكذا.</a:t>
            </a:r>
          </a:p>
          <a:p>
            <a:pPr algn="just" rtl="1"/>
            <a:endParaRPr lang="ar-IQ" dirty="0" smtClean="0">
              <a:solidFill>
                <a:schemeClr val="tx1">
                  <a:lumMod val="95000"/>
                  <a:lumOff val="5000"/>
                </a:schemeClr>
              </a:solidFill>
            </a:endParaRPr>
          </a:p>
          <a:p>
            <a:pPr algn="just" rtl="1"/>
            <a:endParaRPr lang="ar-IQ" dirty="0">
              <a:solidFill>
                <a:schemeClr val="tx1">
                  <a:lumMod val="95000"/>
                  <a:lumOff val="5000"/>
                </a:schemeClr>
              </a:solidFill>
            </a:endParaRPr>
          </a:p>
          <a:p>
            <a:pPr algn="just" rtl="1"/>
            <a:r>
              <a:rPr lang="ar-IQ" b="1" dirty="0">
                <a:solidFill>
                  <a:schemeClr val="tx1">
                    <a:lumMod val="95000"/>
                    <a:lumOff val="5000"/>
                  </a:schemeClr>
                </a:solidFill>
              </a:rPr>
              <a:t>كيف يتم الحصول عليها؟ وهل هي مراقبة</a:t>
            </a:r>
            <a:r>
              <a:rPr lang="ar-IQ" b="1" dirty="0" smtClean="0">
                <a:solidFill>
                  <a:schemeClr val="tx1">
                    <a:lumMod val="95000"/>
                    <a:lumOff val="5000"/>
                  </a:schemeClr>
                </a:solidFill>
              </a:rPr>
              <a:t>؟</a:t>
            </a:r>
          </a:p>
          <a:p>
            <a:pPr algn="just" rtl="1"/>
            <a:endParaRPr lang="ar-IQ" dirty="0">
              <a:solidFill>
                <a:schemeClr val="tx1">
                  <a:lumMod val="95000"/>
                  <a:lumOff val="5000"/>
                </a:schemeClr>
              </a:solidFill>
            </a:endParaRPr>
          </a:p>
          <a:p>
            <a:pPr algn="just" rtl="1"/>
            <a:r>
              <a:rPr lang="ar-IQ" dirty="0" smtClean="0">
                <a:solidFill>
                  <a:schemeClr val="tx1">
                    <a:lumMod val="95000"/>
                    <a:lumOff val="5000"/>
                  </a:schemeClr>
                </a:solidFill>
              </a:rPr>
              <a:t>مواقع </a:t>
            </a:r>
            <a:r>
              <a:rPr lang="ar-IQ" dirty="0">
                <a:solidFill>
                  <a:schemeClr val="tx1">
                    <a:lumMod val="95000"/>
                    <a:lumOff val="5000"/>
                  </a:schemeClr>
                </a:solidFill>
              </a:rPr>
              <a:t>متخصصة تقوم ببيع هذه النغمات على مواقع </a:t>
            </a:r>
            <a:r>
              <a:rPr lang="ar-IQ" dirty="0" smtClean="0">
                <a:solidFill>
                  <a:schemeClr val="tx1">
                    <a:lumMod val="95000"/>
                    <a:lumOff val="5000"/>
                  </a:schemeClr>
                </a:solidFill>
              </a:rPr>
              <a:t>الانترنت</a:t>
            </a:r>
          </a:p>
          <a:p>
            <a:pPr algn="just" rtl="1"/>
            <a:r>
              <a:rPr lang="ar-IQ" dirty="0" smtClean="0">
                <a:solidFill>
                  <a:schemeClr val="tx1">
                    <a:lumMod val="95000"/>
                    <a:lumOff val="5000"/>
                  </a:schemeClr>
                </a:solidFill>
              </a:rPr>
              <a:t>، </a:t>
            </a:r>
            <a:r>
              <a:rPr lang="ar-IQ" dirty="0">
                <a:solidFill>
                  <a:schemeClr val="tx1">
                    <a:lumMod val="95000"/>
                    <a:lumOff val="5000"/>
                  </a:schemeClr>
                </a:solidFill>
              </a:rPr>
              <a:t>ولا توجد رقابة رسمية أو حظر لمثل هذه النغمات في الوقت الحالي، </a:t>
            </a:r>
            <a:endParaRPr lang="ar-IQ" dirty="0" smtClean="0">
              <a:solidFill>
                <a:schemeClr val="tx1">
                  <a:lumMod val="95000"/>
                  <a:lumOff val="5000"/>
                </a:schemeClr>
              </a:solidFill>
            </a:endParaRPr>
          </a:p>
          <a:p>
            <a:pPr algn="just" rtl="1"/>
            <a:r>
              <a:rPr lang="ar-IQ" dirty="0" smtClean="0">
                <a:solidFill>
                  <a:schemeClr val="tx1">
                    <a:lumMod val="95000"/>
                    <a:lumOff val="5000"/>
                  </a:schemeClr>
                </a:solidFill>
              </a:rPr>
              <a:t>ويتم </a:t>
            </a:r>
            <a:r>
              <a:rPr lang="ar-IQ" dirty="0">
                <a:solidFill>
                  <a:schemeClr val="tx1">
                    <a:lumMod val="95000"/>
                    <a:lumOff val="5000"/>
                  </a:schemeClr>
                </a:solidFill>
              </a:rPr>
              <a:t>ترويجها عبر مواقع التواصل الاجتماعي أيضا مقابل القليل من </a:t>
            </a:r>
            <a:r>
              <a:rPr lang="ar-IQ" dirty="0" smtClean="0">
                <a:solidFill>
                  <a:schemeClr val="tx1">
                    <a:lumMod val="95000"/>
                    <a:lumOff val="5000"/>
                  </a:schemeClr>
                </a:solidFill>
              </a:rPr>
              <a:t>الدولارات</a:t>
            </a:r>
          </a:p>
          <a:p>
            <a:pPr algn="just" rtl="1"/>
            <a:r>
              <a:rPr lang="ar-IQ" dirty="0" smtClean="0">
                <a:solidFill>
                  <a:schemeClr val="tx1">
                    <a:lumMod val="95000"/>
                    <a:lumOff val="5000"/>
                  </a:schemeClr>
                </a:solidFill>
              </a:rPr>
              <a:t>انية </a:t>
            </a:r>
            <a:r>
              <a:rPr lang="ar-IQ" dirty="0">
                <a:solidFill>
                  <a:schemeClr val="tx1">
                    <a:lumMod val="95000"/>
                    <a:lumOff val="5000"/>
                  </a:schemeClr>
                </a:solidFill>
              </a:rPr>
              <a:t>الحصول عليها عبر موقع يوتيوب بشكل مجاني.</a:t>
            </a: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1666666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barn(inVertical)">
                                      <p:cBhvr>
                                        <p:cTn id="10" dur="500"/>
                                        <p:tgtEl>
                                          <p:spTgt spid="3">
                                            <p:txEl>
                                              <p:pRg st="9" end="9"/>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barn(inVertical)">
                                      <p:cBhvr>
                                        <p:cTn id="13" dur="500"/>
                                        <p:tgtEl>
                                          <p:spTgt spid="3">
                                            <p:txEl>
                                              <p:pRg st="10" end="1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barn(inVertical)">
                                      <p:cBhvr>
                                        <p:cTn id="16" dur="500"/>
                                        <p:tgtEl>
                                          <p:spTgt spid="3">
                                            <p:txEl>
                                              <p:pRg st="11" end="1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barn(inVertical)">
                                      <p:cBhvr>
                                        <p:cTn id="1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chemeClr val="tx1">
                    <a:lumMod val="95000"/>
                    <a:lumOff val="5000"/>
                  </a:schemeClr>
                </a:solidFill>
              </a:rPr>
              <a:t>ما هي المخدرات الرقمية:</a:t>
            </a:r>
            <a:r>
              <a:rPr lang="ar-IQ" dirty="0">
                <a:solidFill>
                  <a:schemeClr val="tx1">
                    <a:lumMod val="95000"/>
                    <a:lumOff val="5000"/>
                  </a:schemeClr>
                </a:solidFill>
              </a:rPr>
              <a:t/>
            </a:r>
            <a:br>
              <a:rPr lang="ar-IQ" dirty="0">
                <a:solidFill>
                  <a:schemeClr val="tx1">
                    <a:lumMod val="95000"/>
                    <a:lumOff val="5000"/>
                  </a:schemeClr>
                </a:solidFill>
              </a:rPr>
            </a:br>
            <a:endParaRPr lang="en-US" dirty="0"/>
          </a:p>
        </p:txBody>
      </p:sp>
      <p:sp>
        <p:nvSpPr>
          <p:cNvPr id="3" name="عنصر نائب للمحتوى 2"/>
          <p:cNvSpPr>
            <a:spLocks noGrp="1"/>
          </p:cNvSpPr>
          <p:nvPr>
            <p:ph idx="1"/>
          </p:nvPr>
        </p:nvSpPr>
        <p:spPr/>
        <p:txBody>
          <a:bodyPr/>
          <a:lstStyle/>
          <a:p>
            <a:endParaRPr lang="en-US" dirty="0"/>
          </a:p>
        </p:txBody>
      </p:sp>
      <p:sp>
        <p:nvSpPr>
          <p:cNvPr id="4" name="عنصر نائب للتذييل 3"/>
          <p:cNvSpPr>
            <a:spLocks noGrp="1"/>
          </p:cNvSpPr>
          <p:nvPr>
            <p:ph type="ftr" sz="quarter" idx="11"/>
          </p:nvPr>
        </p:nvSpPr>
        <p:spPr/>
        <p:txBody>
          <a:bodyPr/>
          <a:lstStyle/>
          <a:p>
            <a:r>
              <a:rPr lang="en-US" smtClean="0"/>
              <a:t>Ass. Prof. Dr.  Ahmed Hashim Hussein</a:t>
            </a:r>
            <a:endParaRPr lang="en-US"/>
          </a:p>
        </p:txBody>
      </p:sp>
      <p:sp>
        <p:nvSpPr>
          <p:cNvPr id="5" name="مستطيل 4"/>
          <p:cNvSpPr/>
          <p:nvPr/>
        </p:nvSpPr>
        <p:spPr>
          <a:xfrm>
            <a:off x="533400" y="2274838"/>
            <a:ext cx="81534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IQ" sz="3600" dirty="0" smtClean="0">
                <a:solidFill>
                  <a:prstClr val="black">
                    <a:lumMod val="95000"/>
                    <a:lumOff val="5000"/>
                  </a:prstClr>
                </a:solidFill>
              </a:rPr>
              <a:t>هي </a:t>
            </a:r>
            <a:r>
              <a:rPr lang="ar-IQ" sz="3600" dirty="0">
                <a:solidFill>
                  <a:prstClr val="black">
                    <a:lumMod val="95000"/>
                    <a:lumOff val="5000"/>
                  </a:prstClr>
                </a:solidFill>
              </a:rPr>
              <a:t>عبارة عن مقاطع نغمات يتم سماعها عبر سماعات بكل </a:t>
            </a:r>
            <a:r>
              <a:rPr lang="ar-IQ" sz="4800" dirty="0">
                <a:solidFill>
                  <a:prstClr val="black">
                    <a:lumMod val="95000"/>
                    <a:lumOff val="5000"/>
                  </a:prstClr>
                </a:solidFill>
              </a:rPr>
              <a:t>من </a:t>
            </a:r>
            <a:r>
              <a:rPr lang="ar-IQ" sz="3600" dirty="0">
                <a:solidFill>
                  <a:prstClr val="black">
                    <a:lumMod val="95000"/>
                    <a:lumOff val="5000"/>
                  </a:prstClr>
                </a:solidFill>
              </a:rPr>
              <a:t>الأذنين، بحيث يتم بث ترددات معينة في الأذن اليمني على سبيل المثال وترددات أقل إلى الاذن اليسرى</a:t>
            </a:r>
            <a:endParaRPr lang="en-US" sz="2800" dirty="0"/>
          </a:p>
        </p:txBody>
      </p:sp>
    </p:spTree>
    <p:extLst>
      <p:ext uri="{BB962C8B-B14F-4D97-AF65-F5344CB8AC3E}">
        <p14:creationId xmlns:p14="http://schemas.microsoft.com/office/powerpoint/2010/main" val="32461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dirty="0" smtClean="0">
                <a:solidFill>
                  <a:schemeClr val="tx1">
                    <a:lumMod val="95000"/>
                    <a:lumOff val="5000"/>
                  </a:schemeClr>
                </a:solidFill>
              </a:rPr>
              <a:t>كارثة بكل المقاييس</a:t>
            </a:r>
            <a:endParaRPr lang="ar-IQ" dirty="0">
              <a:solidFill>
                <a:schemeClr val="tx1">
                  <a:lumMod val="95000"/>
                  <a:lumOff val="5000"/>
                </a:schemeClr>
              </a:solidFill>
            </a:endParaRPr>
          </a:p>
        </p:txBody>
      </p:sp>
      <p:sp>
        <p:nvSpPr>
          <p:cNvPr id="3" name="Content Placeholder 2"/>
          <p:cNvSpPr>
            <a:spLocks noGrp="1"/>
          </p:cNvSpPr>
          <p:nvPr>
            <p:ph idx="1"/>
          </p:nvPr>
        </p:nvSpPr>
        <p:spPr/>
        <p:txBody>
          <a:bodyPr>
            <a:noAutofit/>
          </a:bodyPr>
          <a:lstStyle/>
          <a:p>
            <a:pPr algn="just" rtl="1"/>
            <a:r>
              <a:rPr lang="ar-IQ" sz="2000" dirty="0" smtClean="0">
                <a:solidFill>
                  <a:schemeClr val="tx1">
                    <a:lumMod val="95000"/>
                    <a:lumOff val="5000"/>
                  </a:schemeClr>
                </a:solidFill>
              </a:rPr>
              <a:t>منتجاته </a:t>
            </a:r>
            <a:r>
              <a:rPr lang="ar-IQ" sz="2000" dirty="0">
                <a:solidFill>
                  <a:schemeClr val="tx1">
                    <a:lumMod val="95000"/>
                    <a:lumOff val="5000"/>
                  </a:schemeClr>
                </a:solidFill>
              </a:rPr>
              <a:t>شكل ملفات صوتية (</a:t>
            </a:r>
            <a:r>
              <a:rPr lang="en-US" sz="2000" dirty="0">
                <a:solidFill>
                  <a:schemeClr val="tx1">
                    <a:lumMod val="95000"/>
                    <a:lumOff val="5000"/>
                  </a:schemeClr>
                </a:solidFill>
              </a:rPr>
              <a:t>mp3) </a:t>
            </a:r>
            <a:r>
              <a:rPr lang="ar-IQ" sz="2000" dirty="0">
                <a:solidFill>
                  <a:schemeClr val="tx1">
                    <a:lumMod val="95000"/>
                    <a:lumOff val="5000"/>
                  </a:schemeClr>
                </a:solidFill>
              </a:rPr>
              <a:t>تحمل أولاً بشكل مجاني كعينة تجريبية، غالباً ما تحقق غرضها وتوقع المستمع إليها ضحية الإدمان</a:t>
            </a:r>
            <a:r>
              <a:rPr lang="ar-IQ" sz="2000" dirty="0" smtClean="0">
                <a:solidFill>
                  <a:schemeClr val="tx1">
                    <a:lumMod val="95000"/>
                    <a:lumOff val="5000"/>
                  </a:schemeClr>
                </a:solidFill>
              </a:rPr>
              <a:t>.</a:t>
            </a:r>
          </a:p>
          <a:p>
            <a:pPr algn="just" rtl="1"/>
            <a:endParaRPr lang="ar-IQ" sz="2000" dirty="0">
              <a:solidFill>
                <a:schemeClr val="tx1">
                  <a:lumMod val="95000"/>
                  <a:lumOff val="5000"/>
                </a:schemeClr>
              </a:solidFill>
            </a:endParaRPr>
          </a:p>
          <a:p>
            <a:pPr algn="just" rtl="1"/>
            <a:r>
              <a:rPr lang="ar-IQ" sz="2400" b="1" dirty="0" smtClean="0">
                <a:solidFill>
                  <a:schemeClr val="tx1">
                    <a:lumMod val="95000"/>
                    <a:lumOff val="5000"/>
                  </a:schemeClr>
                </a:solidFill>
              </a:rPr>
              <a:t>طرق الاقناع بها </a:t>
            </a:r>
          </a:p>
          <a:p>
            <a:pPr algn="just" rtl="1"/>
            <a:r>
              <a:rPr lang="ar-IQ" sz="2000" dirty="0" smtClean="0">
                <a:solidFill>
                  <a:schemeClr val="tx1">
                    <a:lumMod val="95000"/>
                    <a:lumOff val="5000"/>
                  </a:schemeClr>
                </a:solidFill>
              </a:rPr>
              <a:t>من </a:t>
            </a:r>
            <a:r>
              <a:rPr lang="ar-IQ" sz="2000" dirty="0">
                <a:solidFill>
                  <a:schemeClr val="tx1">
                    <a:lumMod val="95000"/>
                    <a:lumOff val="5000"/>
                  </a:schemeClr>
                </a:solidFill>
              </a:rPr>
              <a:t>جهتها، تعتمد المواقع التسويقية لهذه المخدرات لجذب وإقناع الشباب ببعض </a:t>
            </a:r>
            <a:r>
              <a:rPr lang="ar-IQ" sz="2000" dirty="0" smtClean="0">
                <a:solidFill>
                  <a:schemeClr val="tx1">
                    <a:lumMod val="95000"/>
                    <a:lumOff val="5000"/>
                  </a:schemeClr>
                </a:solidFill>
              </a:rPr>
              <a:t>الحجج</a:t>
            </a:r>
          </a:p>
          <a:p>
            <a:pPr algn="just" rtl="1"/>
            <a:r>
              <a:rPr lang="ar-IQ" sz="2000" dirty="0">
                <a:solidFill>
                  <a:schemeClr val="tx1">
                    <a:lumMod val="95000"/>
                    <a:lumOff val="5000"/>
                  </a:schemeClr>
                </a:solidFill>
              </a:rPr>
              <a:t>ك</a:t>
            </a:r>
            <a:r>
              <a:rPr lang="ar-IQ" sz="2000" dirty="0" smtClean="0">
                <a:solidFill>
                  <a:schemeClr val="tx1">
                    <a:lumMod val="95000"/>
                    <a:lumOff val="5000"/>
                  </a:schemeClr>
                </a:solidFill>
              </a:rPr>
              <a:t>ون </a:t>
            </a:r>
            <a:r>
              <a:rPr lang="ar-IQ" sz="2000" dirty="0">
                <a:solidFill>
                  <a:schemeClr val="tx1">
                    <a:lumMod val="95000"/>
                    <a:lumOff val="5000"/>
                  </a:schemeClr>
                </a:solidFill>
              </a:rPr>
              <a:t>هذه المخدرات لا تحتوي على مواد كيميائية قد توثر فيسيولوجياً على </a:t>
            </a:r>
            <a:r>
              <a:rPr lang="ar-IQ" sz="2000" dirty="0" smtClean="0">
                <a:solidFill>
                  <a:schemeClr val="tx1">
                    <a:lumMod val="95000"/>
                    <a:lumOff val="5000"/>
                  </a:schemeClr>
                </a:solidFill>
              </a:rPr>
              <a:t>الجسم</a:t>
            </a:r>
          </a:p>
          <a:p>
            <a:pPr algn="just" rtl="1"/>
            <a:r>
              <a:rPr lang="ar-IQ" sz="2000" dirty="0" smtClean="0">
                <a:solidFill>
                  <a:schemeClr val="tx1">
                    <a:lumMod val="95000"/>
                    <a:lumOff val="5000"/>
                  </a:schemeClr>
                </a:solidFill>
              </a:rPr>
              <a:t>وأنها </a:t>
            </a:r>
            <a:r>
              <a:rPr lang="ar-IQ" sz="2000" dirty="0">
                <a:solidFill>
                  <a:schemeClr val="tx1">
                    <a:lumMod val="95000"/>
                    <a:lumOff val="5000"/>
                  </a:schemeClr>
                </a:solidFill>
              </a:rPr>
              <a:t>تؤثر إيجاباً على الجسم، حيث تشعر متعاطيها بالاسترخاء أو بالحركة المفرطة والنشاط.</a:t>
            </a:r>
          </a:p>
          <a:p>
            <a:pPr algn="just" rtl="1"/>
            <a:r>
              <a:rPr lang="ar-IQ" sz="2000" dirty="0">
                <a:solidFill>
                  <a:schemeClr val="tx1">
                    <a:lumMod val="95000"/>
                    <a:lumOff val="5000"/>
                  </a:schemeClr>
                </a:solidFill>
              </a:rPr>
              <a:t>وتنشر هذه المواقع خبرات أشخاص تعاطوا المخدرات الإلكترونية، فيكتبون عن تجربتهم الناجحة لها وعدم تأثرهم سلباً بها، </a:t>
            </a:r>
            <a:endParaRPr lang="ar-IQ" sz="2000" dirty="0" smtClean="0">
              <a:solidFill>
                <a:schemeClr val="tx1">
                  <a:lumMod val="95000"/>
                  <a:lumOff val="5000"/>
                </a:schemeClr>
              </a:solidFill>
            </a:endParaRPr>
          </a:p>
          <a:p>
            <a:pPr algn="just" rtl="1"/>
            <a:r>
              <a:rPr lang="ar-IQ" sz="2000" dirty="0" smtClean="0">
                <a:solidFill>
                  <a:schemeClr val="tx1">
                    <a:lumMod val="95000"/>
                    <a:lumOff val="5000"/>
                  </a:schemeClr>
                </a:solidFill>
              </a:rPr>
              <a:t>تعرض </a:t>
            </a:r>
            <a:r>
              <a:rPr lang="ar-IQ" sz="2000" dirty="0">
                <a:solidFill>
                  <a:schemeClr val="tx1">
                    <a:lumMod val="95000"/>
                    <a:lumOff val="5000"/>
                  </a:schemeClr>
                </a:solidFill>
              </a:rPr>
              <a:t>"منتجاتها" بأسعار تنافسية تشجيعية على عكس المخدرات التقليدية، ما يجعلها بمتناول الجميع</a:t>
            </a:r>
            <a:r>
              <a:rPr lang="ar-IQ" sz="2000" dirty="0" smtClean="0">
                <a:solidFill>
                  <a:schemeClr val="tx1">
                    <a:lumMod val="95000"/>
                    <a:lumOff val="5000"/>
                  </a:schemeClr>
                </a:solidFill>
              </a:rPr>
              <a:t>.</a:t>
            </a:r>
          </a:p>
          <a:p>
            <a:pPr algn="just" rtl="1"/>
            <a:endParaRPr lang="ar-IQ" sz="2000" dirty="0">
              <a:solidFill>
                <a:schemeClr val="tx1">
                  <a:lumMod val="95000"/>
                  <a:lumOff val="5000"/>
                </a:schemeClr>
              </a:solidFill>
            </a:endParaRPr>
          </a:p>
          <a:p>
            <a:pPr algn="just" rtl="1"/>
            <a:endParaRPr lang="ar-IQ" sz="20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5116852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83880" cy="1051560"/>
          </a:xfrm>
        </p:spPr>
        <p:txBody>
          <a:bodyPr/>
          <a:lstStyle/>
          <a:p>
            <a:pPr algn="just" rtl="1"/>
            <a:r>
              <a:rPr lang="ar-IQ" dirty="0" smtClean="0">
                <a:solidFill>
                  <a:schemeClr val="tx1">
                    <a:lumMod val="95000"/>
                    <a:lumOff val="5000"/>
                  </a:schemeClr>
                </a:solidFill>
              </a:rPr>
              <a:t>انواع اخرى من الادمان </a:t>
            </a:r>
            <a:endParaRPr lang="ar-IQ" dirty="0">
              <a:solidFill>
                <a:schemeClr val="tx1">
                  <a:lumMod val="95000"/>
                  <a:lumOff val="5000"/>
                </a:schemeClr>
              </a:solidFill>
            </a:endParaRPr>
          </a:p>
        </p:txBody>
      </p:sp>
      <p:sp>
        <p:nvSpPr>
          <p:cNvPr id="3" name="Content Placeholder 2"/>
          <p:cNvSpPr>
            <a:spLocks noGrp="1"/>
          </p:cNvSpPr>
          <p:nvPr>
            <p:ph idx="1"/>
          </p:nvPr>
        </p:nvSpPr>
        <p:spPr>
          <a:xfrm>
            <a:off x="381000" y="1295400"/>
            <a:ext cx="8382000" cy="1600200"/>
          </a:xfrm>
        </p:spPr>
        <p:style>
          <a:lnRef idx="1">
            <a:schemeClr val="accent2"/>
          </a:lnRef>
          <a:fillRef idx="2">
            <a:schemeClr val="accent2"/>
          </a:fillRef>
          <a:effectRef idx="1">
            <a:schemeClr val="accent2"/>
          </a:effectRef>
          <a:fontRef idx="minor">
            <a:schemeClr val="dk1"/>
          </a:fontRef>
        </p:style>
        <p:txBody>
          <a:bodyPr>
            <a:noAutofit/>
          </a:bodyPr>
          <a:lstStyle/>
          <a:p>
            <a:pPr algn="just" rtl="1"/>
            <a:r>
              <a:rPr lang="ar-IQ" sz="3200" dirty="0" smtClean="0">
                <a:solidFill>
                  <a:schemeClr val="tx1">
                    <a:lumMod val="95000"/>
                    <a:lumOff val="5000"/>
                  </a:schemeClr>
                </a:solidFill>
              </a:rPr>
              <a:t>ادمان الانترنت                  ادمان العاب الكومبيوتر </a:t>
            </a:r>
          </a:p>
          <a:p>
            <a:pPr marL="0" indent="0" algn="just" rtl="1">
              <a:buNone/>
            </a:pPr>
            <a:r>
              <a:rPr lang="ar-IQ" sz="3200" dirty="0" smtClean="0">
                <a:solidFill>
                  <a:schemeClr val="tx1">
                    <a:lumMod val="95000"/>
                    <a:lumOff val="5000"/>
                  </a:schemeClr>
                </a:solidFill>
              </a:rPr>
              <a:t>ادمان المواقع الاباحية                   </a:t>
            </a:r>
            <a:r>
              <a:rPr lang="ar-IQ" altLang="ar-IQ" sz="3200" dirty="0" smtClean="0">
                <a:solidFill>
                  <a:schemeClr val="tx1">
                    <a:lumMod val="95000"/>
                    <a:lumOff val="5000"/>
                  </a:schemeClr>
                </a:solidFill>
              </a:rPr>
              <a:t>الادمان على القمار </a:t>
            </a:r>
          </a:p>
          <a:p>
            <a:pPr algn="just" rtl="1"/>
            <a:endParaRPr lang="ar-IQ" altLang="ar-IQ" sz="3200" dirty="0">
              <a:solidFill>
                <a:schemeClr val="tx1">
                  <a:lumMod val="95000"/>
                  <a:lumOff val="5000"/>
                </a:schemeClr>
              </a:solidFill>
            </a:endParaRPr>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997654"/>
            <a:ext cx="66675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5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style>
          <a:lnRef idx="1">
            <a:schemeClr val="accent2"/>
          </a:lnRef>
          <a:fillRef idx="2">
            <a:schemeClr val="accent2"/>
          </a:fillRef>
          <a:effectRef idx="1">
            <a:schemeClr val="accent2"/>
          </a:effectRef>
          <a:fontRef idx="minor">
            <a:schemeClr val="dk1"/>
          </a:fontRef>
        </p:style>
        <p:txBody>
          <a:bodyPr/>
          <a:lstStyle/>
          <a:p>
            <a:pPr algn="just" rtl="1"/>
            <a:r>
              <a:rPr lang="ar-IQ" sz="4000" dirty="0" err="1" smtClean="0">
                <a:solidFill>
                  <a:schemeClr val="tx1">
                    <a:lumMod val="95000"/>
                    <a:lumOff val="5000"/>
                  </a:schemeClr>
                </a:solidFill>
              </a:rPr>
              <a:t>ستراتيجيات</a:t>
            </a:r>
            <a:r>
              <a:rPr lang="ar-IQ" sz="4000" dirty="0" smtClean="0">
                <a:solidFill>
                  <a:schemeClr val="tx1">
                    <a:lumMod val="95000"/>
                    <a:lumOff val="5000"/>
                  </a:schemeClr>
                </a:solidFill>
              </a:rPr>
              <a:t> العلاج </a:t>
            </a:r>
            <a:r>
              <a:rPr lang="ar-IQ" sz="3200" dirty="0" smtClean="0">
                <a:solidFill>
                  <a:schemeClr val="tx1">
                    <a:lumMod val="95000"/>
                    <a:lumOff val="5000"/>
                  </a:schemeClr>
                </a:solidFill>
              </a:rPr>
              <a:t>: </a:t>
            </a:r>
            <a:r>
              <a:rPr lang="ar-IQ" sz="2000" b="1" dirty="0" smtClean="0">
                <a:solidFill>
                  <a:schemeClr val="tx1">
                    <a:lumMod val="95000"/>
                    <a:lumOff val="5000"/>
                  </a:schemeClr>
                </a:solidFill>
              </a:rPr>
              <a:t>اهم </a:t>
            </a:r>
            <a:r>
              <a:rPr lang="ar-IQ" sz="2000" b="1" dirty="0" err="1" smtClean="0">
                <a:solidFill>
                  <a:schemeClr val="tx1">
                    <a:lumMod val="95000"/>
                    <a:lumOff val="5000"/>
                  </a:schemeClr>
                </a:solidFill>
              </a:rPr>
              <a:t>شئ</a:t>
            </a:r>
            <a:r>
              <a:rPr lang="ar-IQ" sz="2000" b="1" dirty="0" smtClean="0">
                <a:solidFill>
                  <a:schemeClr val="tx1">
                    <a:lumMod val="95000"/>
                    <a:lumOff val="5000"/>
                  </a:schemeClr>
                </a:solidFill>
              </a:rPr>
              <a:t> هو الوعي و الارادة الجادة </a:t>
            </a:r>
            <a:endParaRPr lang="ar-IQ" sz="3200" b="1" dirty="0">
              <a:solidFill>
                <a:schemeClr val="tx1">
                  <a:lumMod val="95000"/>
                  <a:lumOff val="5000"/>
                </a:schemeClr>
              </a:solidFill>
            </a:endParaRPr>
          </a:p>
        </p:txBody>
      </p:sp>
      <p:sp>
        <p:nvSpPr>
          <p:cNvPr id="3" name="Content Placeholder 2"/>
          <p:cNvSpPr>
            <a:spLocks noGrp="1"/>
          </p:cNvSpPr>
          <p:nvPr>
            <p:ph idx="1"/>
          </p:nvPr>
        </p:nvSpPr>
        <p:spPr>
          <a:xfrm>
            <a:off x="457200" y="2209800"/>
            <a:ext cx="8183880" cy="4264152"/>
          </a:xfrm>
        </p:spPr>
        <p:txBody>
          <a:bodyPr/>
          <a:lstStyle/>
          <a:p>
            <a:pPr algn="just" rtl="1"/>
            <a:r>
              <a:rPr lang="ar-IQ" b="1" dirty="0" smtClean="0">
                <a:solidFill>
                  <a:srgbClr val="FF0000"/>
                </a:solidFill>
              </a:rPr>
              <a:t>العلاج الطبي للمدمنين  </a:t>
            </a:r>
            <a:r>
              <a:rPr lang="ar-IQ" sz="2000" dirty="0" smtClean="0">
                <a:solidFill>
                  <a:schemeClr val="tx1">
                    <a:lumMod val="95000"/>
                    <a:lumOff val="5000"/>
                  </a:schemeClr>
                </a:solidFill>
              </a:rPr>
              <a:t>( انشاء مراكز كشف , مراكز </a:t>
            </a:r>
            <a:r>
              <a:rPr lang="ar-IQ" sz="2000" dirty="0" err="1" smtClean="0">
                <a:solidFill>
                  <a:schemeClr val="tx1">
                    <a:lumMod val="95000"/>
                    <a:lumOff val="5000"/>
                  </a:schemeClr>
                </a:solidFill>
              </a:rPr>
              <a:t>تاهيل</a:t>
            </a:r>
            <a:r>
              <a:rPr lang="ar-IQ" sz="2000" dirty="0" smtClean="0">
                <a:solidFill>
                  <a:schemeClr val="tx1">
                    <a:lumMod val="95000"/>
                    <a:lumOff val="5000"/>
                  </a:schemeClr>
                </a:solidFill>
              </a:rPr>
              <a:t> , تدريب عاملين الخ )</a:t>
            </a:r>
          </a:p>
          <a:p>
            <a:pPr marL="0" indent="0" algn="just" rtl="1">
              <a:buNone/>
            </a:pPr>
            <a:endParaRPr lang="ar-IQ" dirty="0" smtClean="0">
              <a:solidFill>
                <a:schemeClr val="tx1">
                  <a:lumMod val="95000"/>
                  <a:lumOff val="5000"/>
                </a:schemeClr>
              </a:solidFill>
            </a:endParaRPr>
          </a:p>
          <a:p>
            <a:pPr algn="just" rtl="1"/>
            <a:r>
              <a:rPr lang="ar-IQ" dirty="0" smtClean="0">
                <a:solidFill>
                  <a:srgbClr val="FF0000"/>
                </a:solidFill>
              </a:rPr>
              <a:t>العلاج المجتمعي    </a:t>
            </a:r>
            <a:r>
              <a:rPr lang="ar-IQ" sz="2000" dirty="0" smtClean="0">
                <a:solidFill>
                  <a:schemeClr val="tx1"/>
                </a:solidFill>
              </a:rPr>
              <a:t>( نشر التوعية , المراقبة الابوية , المراقبة المجتمعية , قطع مسببات اللجوء </a:t>
            </a:r>
            <a:r>
              <a:rPr lang="ar-IQ" sz="2000" dirty="0" err="1" smtClean="0">
                <a:solidFill>
                  <a:schemeClr val="tx1"/>
                </a:solidFill>
              </a:rPr>
              <a:t>للادمان</a:t>
            </a:r>
            <a:r>
              <a:rPr lang="ar-IQ" sz="2000" dirty="0" smtClean="0">
                <a:solidFill>
                  <a:schemeClr val="tx1"/>
                </a:solidFill>
              </a:rPr>
              <a:t> ) </a:t>
            </a:r>
            <a:endParaRPr lang="ar-IQ" dirty="0" smtClean="0">
              <a:solidFill>
                <a:schemeClr val="tx1"/>
              </a:solidFill>
            </a:endParaRPr>
          </a:p>
          <a:p>
            <a:pPr algn="just" rtl="1"/>
            <a:endParaRPr lang="ar-IQ" dirty="0" smtClean="0">
              <a:solidFill>
                <a:srgbClr val="FF0000"/>
              </a:solidFill>
            </a:endParaRPr>
          </a:p>
          <a:p>
            <a:pPr algn="just" rtl="1"/>
            <a:r>
              <a:rPr lang="ar-IQ" dirty="0" smtClean="0">
                <a:solidFill>
                  <a:srgbClr val="FF0000"/>
                </a:solidFill>
              </a:rPr>
              <a:t>العلاج القانوني و الجزائي </a:t>
            </a:r>
            <a:r>
              <a:rPr lang="ar-IQ" sz="2000" dirty="0" smtClean="0">
                <a:solidFill>
                  <a:schemeClr val="tx1"/>
                </a:solidFill>
              </a:rPr>
              <a:t>( تعديل القوانين , تفعيل الرقابة ,  تشديد العقوبة , ضبط الحدود ) و اهماها الجهد الاستخباري  </a:t>
            </a:r>
          </a:p>
          <a:p>
            <a:pPr algn="just" rtl="1"/>
            <a:endParaRPr lang="ar-IQ" sz="2000" dirty="0">
              <a:solidFill>
                <a:schemeClr val="tx1"/>
              </a:solidFill>
            </a:endParaRPr>
          </a:p>
          <a:p>
            <a:pPr algn="just" rtl="1"/>
            <a:endParaRPr lang="ar-IQ" sz="2000" dirty="0" smtClean="0">
              <a:solidFill>
                <a:schemeClr val="tx1"/>
              </a:solidFill>
            </a:endParaRP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6144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xfrm>
            <a:off x="457200" y="2057400"/>
            <a:ext cx="8183880" cy="4187952"/>
          </a:xfrm>
        </p:spPr>
        <p:style>
          <a:lnRef idx="0">
            <a:scrgbClr r="0" g="0" b="0"/>
          </a:lnRef>
          <a:fillRef idx="1002">
            <a:schemeClr val="lt2"/>
          </a:fillRef>
          <a:effectRef idx="0">
            <a:scrgbClr r="0" g="0" b="0"/>
          </a:effectRef>
          <a:fontRef idx="major"/>
        </p:style>
        <p:txBody>
          <a:bodyPr>
            <a:normAutofit/>
          </a:bodyPr>
          <a:lstStyle/>
          <a:p>
            <a:pPr algn="just" rtl="1"/>
            <a:endParaRPr lang="ar-IQ" sz="2400" dirty="0" smtClean="0">
              <a:solidFill>
                <a:schemeClr val="tx1">
                  <a:lumMod val="95000"/>
                  <a:lumOff val="5000"/>
                </a:schemeClr>
              </a:solidFill>
            </a:endParaRPr>
          </a:p>
          <a:p>
            <a:pPr algn="just" rtl="1"/>
            <a:r>
              <a:rPr lang="ar-IQ" sz="2400" b="1" dirty="0" smtClean="0">
                <a:solidFill>
                  <a:schemeClr val="tx1">
                    <a:lumMod val="95000"/>
                    <a:lumOff val="5000"/>
                  </a:schemeClr>
                </a:solidFill>
              </a:rPr>
              <a:t>- فالتعود :</a:t>
            </a:r>
          </a:p>
          <a:p>
            <a:pPr algn="just" rtl="1"/>
            <a:r>
              <a:rPr lang="ar-IQ" sz="2400" dirty="0" smtClean="0">
                <a:solidFill>
                  <a:schemeClr val="tx1">
                    <a:lumMod val="95000"/>
                    <a:lumOff val="5000"/>
                  </a:schemeClr>
                </a:solidFill>
              </a:rPr>
              <a:t>رغبة </a:t>
            </a:r>
            <a:r>
              <a:rPr lang="ar-IQ" sz="2400" dirty="0">
                <a:solidFill>
                  <a:schemeClr val="tx1">
                    <a:lumMod val="95000"/>
                    <a:lumOff val="5000"/>
                  </a:schemeClr>
                </a:solidFill>
              </a:rPr>
              <a:t>غير قهرية في استمرار تعاطي </a:t>
            </a:r>
            <a:r>
              <a:rPr lang="ar-IQ" sz="2400" dirty="0" smtClean="0">
                <a:solidFill>
                  <a:schemeClr val="tx1">
                    <a:lumMod val="95000"/>
                    <a:lumOff val="5000"/>
                  </a:schemeClr>
                </a:solidFill>
              </a:rPr>
              <a:t>العقار من </a:t>
            </a:r>
            <a:r>
              <a:rPr lang="ar-IQ" sz="2400" dirty="0">
                <a:solidFill>
                  <a:schemeClr val="tx1">
                    <a:lumMod val="95000"/>
                    <a:lumOff val="5000"/>
                  </a:schemeClr>
                </a:solidFill>
              </a:rPr>
              <a:t>أجل الإحساس بالراحة والانتعاش التي يبعثها </a:t>
            </a:r>
            <a:r>
              <a:rPr lang="ar-IQ" sz="2400" dirty="0" smtClean="0">
                <a:solidFill>
                  <a:schemeClr val="tx1">
                    <a:lumMod val="95000"/>
                    <a:lumOff val="5000"/>
                  </a:schemeClr>
                </a:solidFill>
              </a:rPr>
              <a:t>ذلك العقار.</a:t>
            </a:r>
            <a:endParaRPr lang="ar-IQ" sz="2400" dirty="0">
              <a:solidFill>
                <a:schemeClr val="tx1">
                  <a:lumMod val="95000"/>
                  <a:lumOff val="5000"/>
                </a:schemeClr>
              </a:solidFill>
            </a:endParaRPr>
          </a:p>
          <a:p>
            <a:pPr algn="just" rtl="1"/>
            <a:r>
              <a:rPr lang="ar-IQ" sz="2400" dirty="0" smtClean="0">
                <a:solidFill>
                  <a:schemeClr val="tx1">
                    <a:lumMod val="95000"/>
                    <a:lumOff val="5000"/>
                  </a:schemeClr>
                </a:solidFill>
              </a:rPr>
              <a:t> </a:t>
            </a:r>
            <a:r>
              <a:rPr lang="ar-IQ" sz="2400" dirty="0">
                <a:solidFill>
                  <a:schemeClr val="tx1">
                    <a:lumMod val="95000"/>
                    <a:lumOff val="5000"/>
                  </a:schemeClr>
                </a:solidFill>
              </a:rPr>
              <a:t>وجود اعتماد نفساني إلى حد ما على أثر المخدر ولكن لا وجود للاعتماد الجسماني وبالتالي لا وجود لأعراض الامتناع عن تعاطيه.</a:t>
            </a:r>
          </a:p>
          <a:p>
            <a:pPr algn="just" rtl="1"/>
            <a:r>
              <a:rPr lang="ar-IQ" sz="2400" dirty="0" smtClean="0">
                <a:solidFill>
                  <a:schemeClr val="tx1">
                    <a:lumMod val="95000"/>
                    <a:lumOff val="5000"/>
                  </a:schemeClr>
                </a:solidFill>
              </a:rPr>
              <a:t>إذا </a:t>
            </a:r>
            <a:r>
              <a:rPr lang="ar-IQ" sz="2400" dirty="0">
                <a:solidFill>
                  <a:schemeClr val="tx1">
                    <a:lumMod val="95000"/>
                    <a:lumOff val="5000"/>
                  </a:schemeClr>
                </a:solidFill>
              </a:rPr>
              <a:t>امتنع الشخص عن تناول العقار فلا تتعدى الأعراض التي يعانيها الفرد بعض </a:t>
            </a:r>
            <a:r>
              <a:rPr lang="ar-IQ" sz="2400" dirty="0" smtClean="0">
                <a:solidFill>
                  <a:schemeClr val="tx1">
                    <a:lumMod val="95000"/>
                    <a:lumOff val="5000"/>
                  </a:schemeClr>
                </a:solidFill>
              </a:rPr>
              <a:t>المشاكل النفسية </a:t>
            </a:r>
            <a:r>
              <a:rPr lang="ar-IQ" sz="2400" dirty="0">
                <a:solidFill>
                  <a:schemeClr val="tx1">
                    <a:lumMod val="95000"/>
                    <a:lumOff val="5000"/>
                  </a:schemeClr>
                </a:solidFill>
              </a:rPr>
              <a:t>البسيطة مثل تبلد المزاج والشعور بصداع بسيط يمكن التغلب عليه بسهولة.</a:t>
            </a:r>
          </a:p>
          <a:p>
            <a:pPr algn="just" rtl="1"/>
            <a:endParaRPr lang="ar-IQ" sz="2400" dirty="0">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smtClean="0"/>
              <a:t>Ass. Prof. Dr.  Ahmed Hashim Hussein</a:t>
            </a:r>
            <a:endParaRPr lang="en-US"/>
          </a:p>
        </p:txBody>
      </p:sp>
      <p:sp>
        <p:nvSpPr>
          <p:cNvPr id="4" name="Content Placeholder 2"/>
          <p:cNvSpPr txBox="1">
            <a:spLocks/>
          </p:cNvSpPr>
          <p:nvPr/>
        </p:nvSpPr>
        <p:spPr>
          <a:xfrm>
            <a:off x="457200" y="152400"/>
            <a:ext cx="8183880" cy="2286000"/>
          </a:xfrm>
          <a:prstGeom prst="rect">
            <a:avLst/>
          </a:prstGeom>
        </p:spPr>
        <p:style>
          <a:lnRef idx="1">
            <a:schemeClr val="accent1"/>
          </a:lnRef>
          <a:fillRef idx="2">
            <a:schemeClr val="accent1"/>
          </a:fillRef>
          <a:effectRef idx="1">
            <a:schemeClr val="accent1"/>
          </a:effectRef>
          <a:fontRef idx="minor">
            <a:schemeClr val="dk1"/>
          </a:fontRef>
        </p:style>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buNone/>
            </a:pPr>
            <a:r>
              <a:rPr lang="ar-IQ" dirty="0" smtClean="0">
                <a:solidFill>
                  <a:srgbClr val="FF0000"/>
                </a:solidFill>
              </a:rPr>
              <a:t>التعود : </a:t>
            </a:r>
            <a:endParaRPr lang="ar-IQ" sz="2400" dirty="0"/>
          </a:p>
          <a:p>
            <a:pPr marL="0" indent="0" algn="just">
              <a:buNone/>
            </a:pPr>
            <a:r>
              <a:rPr lang="ar-IQ" sz="2400" dirty="0" smtClean="0"/>
              <a:t>تناقص الاستجابة للعقار او المادة الكيميائية بتكرار الاستخدام لها وهو امر يحصل مع المواد المحظورة كما يحصل مع الادوية المسموحة والمستخدمة باستمرار.</a:t>
            </a:r>
            <a:endParaRPr lang="ar-IQ" sz="2400" dirty="0"/>
          </a:p>
          <a:p>
            <a:pPr marL="0" indent="0" algn="just">
              <a:buNone/>
            </a:pPr>
            <a:r>
              <a:rPr lang="ar-IQ" sz="2400" dirty="0" smtClean="0"/>
              <a:t> والتعود ليس بالضرورة علامة للادمان مثل الادوية المسكنة تتناقص الاستجابة اليها بالتكرار لكن لا يعني ان الانسان قد ادمن عليها .</a:t>
            </a:r>
            <a:endParaRPr lang="ar-IQ" sz="2400" dirty="0"/>
          </a:p>
        </p:txBody>
      </p:sp>
    </p:spTree>
    <p:extLst>
      <p:ext uri="{BB962C8B-B14F-4D97-AF65-F5344CB8AC3E}">
        <p14:creationId xmlns:p14="http://schemas.microsoft.com/office/powerpoint/2010/main" val="17178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a:xfrm>
            <a:off x="1600200" y="1676400"/>
            <a:ext cx="6096000" cy="2438400"/>
          </a:xfrm>
        </p:spPr>
        <p:style>
          <a:lnRef idx="1">
            <a:schemeClr val="accent5"/>
          </a:lnRef>
          <a:fillRef idx="2">
            <a:schemeClr val="accent5"/>
          </a:fillRef>
          <a:effectRef idx="1">
            <a:schemeClr val="accent5"/>
          </a:effectRef>
          <a:fontRef idx="minor">
            <a:schemeClr val="dk1"/>
          </a:fontRef>
        </p:style>
        <p:txBody>
          <a:bodyPr>
            <a:normAutofit/>
          </a:bodyPr>
          <a:lstStyle/>
          <a:p>
            <a:pPr algn="just" rtl="1" eaLnBrk="1" hangingPunct="1"/>
            <a:r>
              <a:rPr lang="ar-IQ" altLang="ar-IQ" b="0" dirty="0" smtClean="0">
                <a:solidFill>
                  <a:schemeClr val="tx1">
                    <a:lumMod val="95000"/>
                    <a:lumOff val="5000"/>
                  </a:schemeClr>
                </a:solidFill>
              </a:rPr>
              <a:t>حقائق واحصائيات </a:t>
            </a:r>
            <a:endParaRPr lang="fr-FR" altLang="ar-IQ" b="0" dirty="0" smtClean="0">
              <a:solidFill>
                <a:schemeClr val="tx1">
                  <a:lumMod val="95000"/>
                  <a:lumOff val="5000"/>
                </a:schemeClr>
              </a:solidFill>
            </a:endParaRPr>
          </a:p>
        </p:txBody>
      </p:sp>
      <p:sp>
        <p:nvSpPr>
          <p:cNvPr id="65539" name="Rectangle 3"/>
          <p:cNvSpPr>
            <a:spLocks noGrp="1" noChangeArrowheads="1"/>
          </p:cNvSpPr>
          <p:nvPr>
            <p:ph idx="1"/>
          </p:nvPr>
        </p:nvSpPr>
        <p:spPr>
          <a:xfrm>
            <a:off x="609600" y="1676400"/>
            <a:ext cx="7848600" cy="2667000"/>
          </a:xfrm>
        </p:spPr>
        <p:txBody>
          <a:bodyPr>
            <a:normAutofit/>
          </a:bodyPr>
          <a:lstStyle/>
          <a:p>
            <a:pPr marL="0" indent="0" algn="r" rtl="1" eaLnBrk="1" hangingPunct="1">
              <a:lnSpc>
                <a:spcPct val="80000"/>
              </a:lnSpc>
              <a:buNone/>
            </a:pPr>
            <a:endParaRPr lang="fr-FR" altLang="ar-IQ" sz="2400" dirty="0" smtClean="0"/>
          </a:p>
        </p:txBody>
      </p:sp>
      <p:sp>
        <p:nvSpPr>
          <p:cNvPr id="2" name="Footer Placeholder 1"/>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31237599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to="" calcmode="lin" valueType="num">
                                      <p:cBhvr>
                                        <p:cTn id="7" dur="1" fill="hold"/>
                                        <p:tgtEl>
                                          <p:spTgt spid="655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65538"/>
                                        </p:tgtEl>
                                        <p:attrNameLst>
                                          <p:attrName>style.visibility</p:attrName>
                                        </p:attrNameLst>
                                      </p:cBhvr>
                                      <p:to>
                                        <p:strVal val="visible"/>
                                      </p:to>
                                    </p:set>
                                    <p:animEffect transition="in" filter="wipe(down)">
                                      <p:cBhvr>
                                        <p:cTn id="12"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8" grpId="1"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55" name="Rectangle 55"/>
          <p:cNvSpPr>
            <a:spLocks noGrp="1" noChangeArrowheads="1"/>
          </p:cNvSpPr>
          <p:nvPr>
            <p:ph type="title"/>
          </p:nvPr>
        </p:nvSpPr>
        <p:spPr bwMode="auto">
          <a:xfrm>
            <a:off x="1581151" y="260350"/>
            <a:ext cx="6314342" cy="11255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r>
              <a:rPr lang="ar-SA" altLang="ar-IQ" sz="3200" b="1" dirty="0">
                <a:solidFill>
                  <a:schemeClr val="tx1">
                    <a:lumMod val="95000"/>
                    <a:lumOff val="5000"/>
                  </a:schemeClr>
                </a:solidFill>
                <a:latin typeface="Arial" pitchFamily="34" charset="0"/>
                <a:cs typeface="Arial" pitchFamily="34" charset="0"/>
              </a:rPr>
              <a:t>اسرائيل ودول العالم</a:t>
            </a:r>
            <a:r>
              <a:rPr lang="he-IL" altLang="ar-IQ" sz="2800" b="1" dirty="0">
                <a:solidFill>
                  <a:schemeClr val="tx1">
                    <a:lumMod val="95000"/>
                    <a:lumOff val="5000"/>
                  </a:schemeClr>
                </a:solidFill>
                <a:latin typeface="Arial" pitchFamily="34" charset="0"/>
                <a:cs typeface="Arial" pitchFamily="34" charset="0"/>
              </a:rPr>
              <a:t/>
            </a:r>
            <a:br>
              <a:rPr lang="he-IL" altLang="ar-IQ" sz="2800" b="1" dirty="0">
                <a:solidFill>
                  <a:schemeClr val="tx1">
                    <a:lumMod val="95000"/>
                    <a:lumOff val="5000"/>
                  </a:schemeClr>
                </a:solidFill>
                <a:latin typeface="Arial" pitchFamily="34" charset="0"/>
                <a:cs typeface="Arial" pitchFamily="34" charset="0"/>
              </a:rPr>
            </a:br>
            <a:r>
              <a:rPr lang="ar-IQ" altLang="ar-IQ" sz="2800" b="1" dirty="0" smtClean="0">
                <a:solidFill>
                  <a:schemeClr val="tx1">
                    <a:lumMod val="95000"/>
                    <a:lumOff val="5000"/>
                  </a:schemeClr>
                </a:solidFill>
                <a:latin typeface="Arial" pitchFamily="34" charset="0"/>
                <a:cs typeface="Arial" pitchFamily="34" charset="0"/>
              </a:rPr>
              <a:t>الفئة العمرية </a:t>
            </a:r>
            <a:r>
              <a:rPr lang="ar-SA" altLang="ar-IQ" sz="2800" b="1" dirty="0" smtClean="0">
                <a:solidFill>
                  <a:schemeClr val="tx1">
                    <a:lumMod val="95000"/>
                    <a:lumOff val="5000"/>
                  </a:schemeClr>
                </a:solidFill>
                <a:latin typeface="Arial" pitchFamily="34" charset="0"/>
                <a:cs typeface="Arial" pitchFamily="34" charset="0"/>
              </a:rPr>
              <a:t>12-18</a:t>
            </a:r>
            <a:r>
              <a:rPr lang="he-IL" altLang="ar-IQ" sz="2800" b="1" dirty="0" smtClean="0">
                <a:solidFill>
                  <a:schemeClr val="tx1">
                    <a:lumMod val="95000"/>
                    <a:lumOff val="5000"/>
                  </a:schemeClr>
                </a:solidFill>
                <a:latin typeface="Arial" pitchFamily="34" charset="0"/>
                <a:cs typeface="Arial" pitchFamily="34" charset="0"/>
              </a:rPr>
              <a:t> </a:t>
            </a:r>
            <a:r>
              <a:rPr lang="he-IL" altLang="ar-IQ" sz="2800" b="1" dirty="0">
                <a:solidFill>
                  <a:schemeClr val="tx1">
                    <a:lumMod val="95000"/>
                    <a:lumOff val="5000"/>
                  </a:schemeClr>
                </a:solidFill>
                <a:latin typeface="Arial" pitchFamily="34" charset="0"/>
                <a:cs typeface="Arial" pitchFamily="34" charset="0"/>
              </a:rPr>
              <a:t>( </a:t>
            </a:r>
            <a:r>
              <a:rPr lang="ar-SA" altLang="ar-IQ" sz="2800" b="1" dirty="0">
                <a:solidFill>
                  <a:schemeClr val="tx1">
                    <a:lumMod val="95000"/>
                    <a:lumOff val="5000"/>
                  </a:schemeClr>
                </a:solidFill>
                <a:latin typeface="Arial" pitchFamily="34" charset="0"/>
                <a:cs typeface="Arial" pitchFamily="34" charset="0"/>
              </a:rPr>
              <a:t>معطيات بالنسبة المئويه</a:t>
            </a:r>
            <a:r>
              <a:rPr lang="he-IL" altLang="ar-IQ" sz="2800" b="1" dirty="0">
                <a:solidFill>
                  <a:schemeClr val="tx1">
                    <a:lumMod val="95000"/>
                    <a:lumOff val="5000"/>
                  </a:schemeClr>
                </a:solidFill>
                <a:latin typeface="Arial" pitchFamily="34" charset="0"/>
                <a:cs typeface="Arial" pitchFamily="34" charset="0"/>
              </a:rPr>
              <a:t>)</a:t>
            </a:r>
            <a:endParaRPr lang="en-US" altLang="ar-IQ" sz="2800" b="1" dirty="0">
              <a:solidFill>
                <a:schemeClr val="tx1">
                  <a:lumMod val="95000"/>
                  <a:lumOff val="5000"/>
                </a:schemeClr>
              </a:solidFill>
              <a:latin typeface="Arial" pitchFamily="34" charset="0"/>
              <a:cs typeface="Arial" pitchFamily="34" charset="0"/>
            </a:endParaRPr>
          </a:p>
        </p:txBody>
      </p:sp>
      <p:graphicFrame>
        <p:nvGraphicFramePr>
          <p:cNvPr id="435260" name="Group 60"/>
          <p:cNvGraphicFramePr>
            <a:graphicFrameLocks noGrp="1"/>
          </p:cNvGraphicFramePr>
          <p:nvPr>
            <p:ph sz="half" idx="2"/>
            <p:extLst>
              <p:ext uri="{D42A27DB-BD31-4B8C-83A1-F6EECF244321}">
                <p14:modId xmlns:p14="http://schemas.microsoft.com/office/powerpoint/2010/main" val="3501811309"/>
              </p:ext>
            </p:extLst>
          </p:nvPr>
        </p:nvGraphicFramePr>
        <p:xfrm>
          <a:off x="762000" y="1676400"/>
          <a:ext cx="7911611" cy="4283076"/>
        </p:xfrm>
        <a:graphic>
          <a:graphicData uri="http://schemas.openxmlformats.org/drawingml/2006/table">
            <a:tbl>
              <a:tblPr/>
              <a:tblGrid>
                <a:gridCol w="1313567"/>
                <a:gridCol w="1186150"/>
                <a:gridCol w="1188778"/>
                <a:gridCol w="1188778"/>
                <a:gridCol w="1464627"/>
                <a:gridCol w="1569711"/>
              </a:tblGrid>
              <a:tr h="958852">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dirty="0" smtClean="0">
                          <a:ln>
                            <a:noFill/>
                          </a:ln>
                          <a:solidFill>
                            <a:srgbClr val="FFFF00"/>
                          </a:solidFill>
                          <a:effectLst/>
                          <a:latin typeface="Arial" pitchFamily="34" charset="0"/>
                          <a:cs typeface="Arial" pitchFamily="34" charset="0"/>
                        </a:rPr>
                        <a:t>اسرائيل</a:t>
                      </a:r>
                      <a:endParaRPr kumimoji="0" lang="en-US" altLang="ar-IQ" sz="2800" b="1" i="0" u="none" strike="noStrike" cap="none" normalizeH="0" baseline="0" dirty="0" smtClean="0">
                        <a:ln>
                          <a:noFill/>
                        </a:ln>
                        <a:solidFill>
                          <a:srgbClr val="FFFF00"/>
                        </a:solidFill>
                        <a:effectLst/>
                        <a:latin typeface="Arial" pitchFamily="34" charset="0"/>
                        <a:cs typeface="Arial" pitchFamily="34" charset="0"/>
                      </a:endParaRPr>
                    </a:p>
                  </a:txBody>
                  <a:tcPr marL="84406" marR="8440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السويد</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هولندا</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أمريكا</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انجلترا</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dirty="0" smtClean="0">
                          <a:ln>
                            <a:noFill/>
                          </a:ln>
                          <a:solidFill>
                            <a:srgbClr val="FFFF00"/>
                          </a:solidFill>
                          <a:effectLst/>
                          <a:latin typeface="Arial" pitchFamily="34" charset="0"/>
                          <a:cs typeface="Arial" pitchFamily="34" charset="0"/>
                        </a:rPr>
                        <a:t> </a:t>
                      </a:r>
                      <a:endParaRPr kumimoji="0" lang="en-US" altLang="ar-IQ" sz="2800" b="1" i="0" u="none" strike="noStrike" cap="none" normalizeH="0" baseline="0" dirty="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951291">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5.0</a:t>
                      </a:r>
                    </a:p>
                  </a:txBody>
                  <a:tcPr marL="84406" marR="8440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6.8</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31.1</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35</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41</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ar-SA" altLang="ar-IQ" sz="2400" b="1" i="0" u="none" strike="noStrike" cap="none" normalizeH="0" baseline="0" dirty="0" smtClean="0">
                          <a:ln>
                            <a:noFill/>
                          </a:ln>
                          <a:solidFill>
                            <a:srgbClr val="FFFF00"/>
                          </a:solidFill>
                          <a:effectLst/>
                          <a:latin typeface="Arial" pitchFamily="34" charset="0"/>
                          <a:cs typeface="Arial" pitchFamily="34" charset="0"/>
                        </a:rPr>
                        <a:t>حشيش</a:t>
                      </a:r>
                      <a:r>
                        <a:rPr kumimoji="0" lang="he-IL" altLang="ar-IQ" sz="2400" b="1" i="0" u="none" strike="noStrike" cap="none" normalizeH="0" baseline="0" dirty="0" smtClean="0">
                          <a:ln>
                            <a:noFill/>
                          </a:ln>
                          <a:solidFill>
                            <a:srgbClr val="FFFF00"/>
                          </a:solidFill>
                          <a:effectLst/>
                          <a:latin typeface="Arial" pitchFamily="34" charset="0"/>
                          <a:cs typeface="Arial" pitchFamily="34" charset="0"/>
                        </a:rPr>
                        <a:t>, </a:t>
                      </a:r>
                      <a:r>
                        <a:rPr kumimoji="0" lang="ar-IQ" altLang="ar-IQ" sz="2400" b="1" i="0" u="none" strike="noStrike" cap="none" normalizeH="0" baseline="0" dirty="0" smtClean="0">
                          <a:ln>
                            <a:noFill/>
                          </a:ln>
                          <a:solidFill>
                            <a:srgbClr val="FFFF00"/>
                          </a:solidFill>
                          <a:effectLst/>
                          <a:latin typeface="Arial" pitchFamily="34" charset="0"/>
                          <a:cs typeface="Arial" pitchFamily="34" charset="0"/>
                        </a:rPr>
                        <a:t>الماريوانا</a:t>
                      </a:r>
                      <a:endParaRPr kumimoji="0" lang="en-US" altLang="ar-IQ" sz="2400" b="1" i="0" u="none" strike="noStrike" cap="none" normalizeH="0" baseline="0" dirty="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635202">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2.7</a:t>
                      </a:r>
                    </a:p>
                  </a:txBody>
                  <a:tcPr marL="84406" marR="8440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0.8</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8.1</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4.6</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8</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اكستازي</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577731">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2.4</a:t>
                      </a:r>
                    </a:p>
                  </a:txBody>
                  <a:tcPr marL="84406" marR="8440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0.5</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 -</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8</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14</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ل.س.د</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580756">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2.5</a:t>
                      </a:r>
                    </a:p>
                  </a:txBody>
                  <a:tcPr marL="84406" marR="8440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0.5</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4.3</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5</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3</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smtClean="0">
                          <a:ln>
                            <a:noFill/>
                          </a:ln>
                          <a:solidFill>
                            <a:srgbClr val="FFFF00"/>
                          </a:solidFill>
                          <a:effectLst/>
                          <a:latin typeface="Arial" pitchFamily="34" charset="0"/>
                          <a:cs typeface="Arial" pitchFamily="34" charset="0"/>
                        </a:rPr>
                        <a:t>كوكائين</a:t>
                      </a:r>
                      <a:endParaRPr kumimoji="0" lang="en-US" altLang="ar-IQ" sz="2800" b="1" i="0" u="none" strike="noStrike" cap="none" normalizeH="0" baseline="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579244">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2.9</a:t>
                      </a:r>
                    </a:p>
                  </a:txBody>
                  <a:tcPr marL="84406" marR="8440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0.9</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7.8</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9.9</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ar-IQ" sz="2800" b="1" i="0" u="none" strike="noStrike" cap="none" normalizeH="0" baseline="0" smtClean="0">
                          <a:ln>
                            <a:noFill/>
                          </a:ln>
                          <a:solidFill>
                            <a:srgbClr val="FFFF00"/>
                          </a:solidFill>
                          <a:effectLst/>
                          <a:latin typeface="Arial" pitchFamily="34" charset="0"/>
                          <a:cs typeface="Arial" pitchFamily="34" charset="0"/>
                        </a:rPr>
                        <a:t>13</a:t>
                      </a: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400">
                          <a:solidFill>
                            <a:schemeClr val="tx1"/>
                          </a:solidFill>
                          <a:latin typeface="Times New Roman" pitchFamily="18" charset="0"/>
                          <a:cs typeface="Times New Roman" pitchFamily="18" charset="0"/>
                        </a:defRPr>
                      </a:lvl1pPr>
                      <a:lvl2pPr algn="l">
                        <a:spcBef>
                          <a:spcPct val="20000"/>
                        </a:spcBef>
                        <a:defRPr sz="2000">
                          <a:solidFill>
                            <a:schemeClr val="tx1"/>
                          </a:solidFill>
                          <a:latin typeface="Times New Roman" pitchFamily="18" charset="0"/>
                          <a:cs typeface="Times New Roman" pitchFamily="18" charset="0"/>
                        </a:defRPr>
                      </a:lvl2pPr>
                      <a:lvl3pPr algn="l">
                        <a:spcBef>
                          <a:spcPct val="20000"/>
                        </a:spcBef>
                        <a:defRPr sz="1900">
                          <a:solidFill>
                            <a:schemeClr val="tx1"/>
                          </a:solidFill>
                          <a:latin typeface="Times New Roman" pitchFamily="18" charset="0"/>
                          <a:cs typeface="Times New Roman" pitchFamily="18" charset="0"/>
                        </a:defRPr>
                      </a:lvl3pPr>
                      <a:lvl4pPr algn="l">
                        <a:spcBef>
                          <a:spcPct val="20000"/>
                        </a:spcBef>
                        <a:defRPr sz="1500">
                          <a:solidFill>
                            <a:schemeClr val="tx1"/>
                          </a:solidFill>
                          <a:latin typeface="Times New Roman" pitchFamily="18" charset="0"/>
                          <a:cs typeface="Times New Roman" pitchFamily="18" charset="0"/>
                        </a:defRPr>
                      </a:lvl4pPr>
                      <a:lvl5pPr algn="l">
                        <a:spcBef>
                          <a:spcPct val="20000"/>
                        </a:spcBef>
                        <a:defRPr sz="1500">
                          <a:solidFill>
                            <a:schemeClr val="tx1"/>
                          </a:solidFill>
                          <a:latin typeface="Times New Roman" pitchFamily="18" charset="0"/>
                          <a:cs typeface="Times New Roman" pitchFamily="18" charset="0"/>
                        </a:defRPr>
                      </a:lvl5pPr>
                      <a:lvl6pPr algn="l" rtl="0" fontAlgn="base">
                        <a:spcBef>
                          <a:spcPct val="20000"/>
                        </a:spcBef>
                        <a:spcAft>
                          <a:spcPct val="0"/>
                        </a:spcAft>
                        <a:defRPr sz="1500">
                          <a:solidFill>
                            <a:schemeClr val="tx1"/>
                          </a:solidFill>
                          <a:latin typeface="Times New Roman" pitchFamily="18" charset="0"/>
                          <a:cs typeface="Times New Roman" pitchFamily="18" charset="0"/>
                        </a:defRPr>
                      </a:lvl6pPr>
                      <a:lvl7pPr algn="l" rtl="0" fontAlgn="base">
                        <a:spcBef>
                          <a:spcPct val="20000"/>
                        </a:spcBef>
                        <a:spcAft>
                          <a:spcPct val="0"/>
                        </a:spcAft>
                        <a:defRPr sz="1500">
                          <a:solidFill>
                            <a:schemeClr val="tx1"/>
                          </a:solidFill>
                          <a:latin typeface="Times New Roman" pitchFamily="18" charset="0"/>
                          <a:cs typeface="Times New Roman" pitchFamily="18" charset="0"/>
                        </a:defRPr>
                      </a:lvl7pPr>
                      <a:lvl8pPr algn="l" rtl="0" fontAlgn="base">
                        <a:spcBef>
                          <a:spcPct val="20000"/>
                        </a:spcBef>
                        <a:spcAft>
                          <a:spcPct val="0"/>
                        </a:spcAft>
                        <a:defRPr sz="1500">
                          <a:solidFill>
                            <a:schemeClr val="tx1"/>
                          </a:solidFill>
                          <a:latin typeface="Times New Roman" pitchFamily="18" charset="0"/>
                          <a:cs typeface="Times New Roman" pitchFamily="18" charset="0"/>
                        </a:defRPr>
                      </a:lvl8pPr>
                      <a:lvl9pPr algn="l" rtl="0" fontAlgn="base">
                        <a:spcBef>
                          <a:spcPct val="20000"/>
                        </a:spcBef>
                        <a:spcAft>
                          <a:spcPct val="0"/>
                        </a:spcAft>
                        <a:defRPr sz="1500">
                          <a:solidFill>
                            <a:schemeClr val="tx1"/>
                          </a:solidFill>
                          <a:latin typeface="Times New Roman" pitchFamily="18" charset="0"/>
                          <a:cs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ar-SA" altLang="ar-IQ" sz="2800" b="1" i="0" u="none" strike="noStrike" cap="none" normalizeH="0" baseline="0" dirty="0" smtClean="0">
                          <a:ln>
                            <a:noFill/>
                          </a:ln>
                          <a:solidFill>
                            <a:srgbClr val="FFFF00"/>
                          </a:solidFill>
                          <a:effectLst/>
                          <a:latin typeface="Arial" pitchFamily="34" charset="0"/>
                          <a:cs typeface="Arial" pitchFamily="34" charset="0"/>
                        </a:rPr>
                        <a:t>منشطات</a:t>
                      </a:r>
                      <a:endParaRPr kumimoji="0" lang="en-US" altLang="ar-IQ" sz="2800" b="1" i="0" u="none" strike="noStrike" cap="none" normalizeH="0" baseline="0" dirty="0" smtClean="0">
                        <a:ln>
                          <a:noFill/>
                        </a:ln>
                        <a:solidFill>
                          <a:srgbClr val="FFFF00"/>
                        </a:solidFill>
                        <a:effectLst/>
                        <a:latin typeface="Arial" pitchFamily="34" charset="0"/>
                        <a:cs typeface="Arial" pitchFamily="34" charset="0"/>
                      </a:endParaRPr>
                    </a:p>
                  </a:txBody>
                  <a:tcPr marL="84406" marR="8440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 name="Footer Placeholder 1"/>
          <p:cNvSpPr>
            <a:spLocks noGrp="1"/>
          </p:cNvSpPr>
          <p:nvPr>
            <p:ph type="ftr" sz="quarter" idx="11"/>
          </p:nvPr>
        </p:nvSpPr>
        <p:spPr/>
        <p:txBody>
          <a:bodyPr/>
          <a:lstStyle/>
          <a:p>
            <a:r>
              <a:rPr lang="en-US" smtClean="0"/>
              <a:t>Ass. Prof. Dr.  Ahmed Hashim Hussein</a:t>
            </a:r>
            <a:endParaRPr lang="en-US"/>
          </a:p>
        </p:txBody>
      </p:sp>
      <p:sp>
        <p:nvSpPr>
          <p:cNvPr id="435259" name="Oval 59"/>
          <p:cNvSpPr>
            <a:spLocks noChangeArrowheads="1"/>
          </p:cNvSpPr>
          <p:nvPr/>
        </p:nvSpPr>
        <p:spPr bwMode="auto">
          <a:xfrm>
            <a:off x="1" y="6381750"/>
            <a:ext cx="531935" cy="4762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defTabSz="793750">
              <a:defRPr sz="2400">
                <a:solidFill>
                  <a:schemeClr val="tx1"/>
                </a:solidFill>
                <a:latin typeface="Times New Roman" pitchFamily="18" charset="0"/>
                <a:cs typeface="Times New Roman" pitchFamily="18" charset="0"/>
              </a:defRPr>
            </a:lvl1pPr>
            <a:lvl2pPr algn="l" defTabSz="793750">
              <a:defRPr sz="2400">
                <a:solidFill>
                  <a:schemeClr val="tx1"/>
                </a:solidFill>
                <a:latin typeface="Times New Roman" pitchFamily="18" charset="0"/>
                <a:cs typeface="Times New Roman" pitchFamily="18" charset="0"/>
              </a:defRPr>
            </a:lvl2pPr>
            <a:lvl3pPr algn="l" defTabSz="793750">
              <a:defRPr sz="2400">
                <a:solidFill>
                  <a:schemeClr val="tx1"/>
                </a:solidFill>
                <a:latin typeface="Times New Roman" pitchFamily="18" charset="0"/>
                <a:cs typeface="Times New Roman" pitchFamily="18" charset="0"/>
              </a:defRPr>
            </a:lvl3pPr>
            <a:lvl4pPr algn="l" defTabSz="793750">
              <a:defRPr sz="2400">
                <a:solidFill>
                  <a:schemeClr val="tx1"/>
                </a:solidFill>
                <a:latin typeface="Times New Roman" pitchFamily="18" charset="0"/>
                <a:cs typeface="Times New Roman" pitchFamily="18" charset="0"/>
              </a:defRPr>
            </a:lvl4pPr>
            <a:lvl5pPr algn="l" defTabSz="793750">
              <a:defRPr sz="2400">
                <a:solidFill>
                  <a:schemeClr val="tx1"/>
                </a:solidFill>
                <a:latin typeface="Times New Roman" pitchFamily="18" charset="0"/>
                <a:cs typeface="Times New Roman" pitchFamily="18" charset="0"/>
              </a:defRPr>
            </a:lvl5pPr>
            <a:lvl6pPr algn="l" defTabSz="793750" rtl="0" fontAlgn="base">
              <a:spcBef>
                <a:spcPct val="0"/>
              </a:spcBef>
              <a:spcAft>
                <a:spcPct val="0"/>
              </a:spcAft>
              <a:defRPr sz="2400">
                <a:solidFill>
                  <a:schemeClr val="tx1"/>
                </a:solidFill>
                <a:latin typeface="Times New Roman" pitchFamily="18" charset="0"/>
                <a:cs typeface="Times New Roman" pitchFamily="18" charset="0"/>
              </a:defRPr>
            </a:lvl6pPr>
            <a:lvl7pPr algn="l" defTabSz="793750" rtl="0" fontAlgn="base">
              <a:spcBef>
                <a:spcPct val="0"/>
              </a:spcBef>
              <a:spcAft>
                <a:spcPct val="0"/>
              </a:spcAft>
              <a:defRPr sz="2400">
                <a:solidFill>
                  <a:schemeClr val="tx1"/>
                </a:solidFill>
                <a:latin typeface="Times New Roman" pitchFamily="18" charset="0"/>
                <a:cs typeface="Times New Roman" pitchFamily="18" charset="0"/>
              </a:defRPr>
            </a:lvl7pPr>
            <a:lvl8pPr algn="l" defTabSz="793750" rtl="0" fontAlgn="base">
              <a:spcBef>
                <a:spcPct val="0"/>
              </a:spcBef>
              <a:spcAft>
                <a:spcPct val="0"/>
              </a:spcAft>
              <a:defRPr sz="2400">
                <a:solidFill>
                  <a:schemeClr val="tx1"/>
                </a:solidFill>
                <a:latin typeface="Times New Roman" pitchFamily="18" charset="0"/>
                <a:cs typeface="Times New Roman" pitchFamily="18" charset="0"/>
              </a:defRPr>
            </a:lvl8pPr>
            <a:lvl9pPr algn="l" defTabSz="793750" rtl="0" fontAlgn="base">
              <a:spcBef>
                <a:spcPct val="0"/>
              </a:spcBef>
              <a:spcAft>
                <a:spcPct val="0"/>
              </a:spcAft>
              <a:defRPr sz="2400">
                <a:solidFill>
                  <a:schemeClr val="tx1"/>
                </a:solidFill>
                <a:latin typeface="Times New Roman" pitchFamily="18" charset="0"/>
                <a:cs typeface="Times New Roman" pitchFamily="18" charset="0"/>
              </a:defRPr>
            </a:lvl9pPr>
          </a:lstStyle>
          <a:p>
            <a:pPr algn="ctr"/>
            <a:r>
              <a:rPr lang="he-IL" altLang="ar-IQ" sz="2000">
                <a:solidFill>
                  <a:schemeClr val="bg1"/>
                </a:solidFill>
                <a:effectLst>
                  <a:outerShdw blurRad="38100" dist="38100" dir="2700000" algn="tl">
                    <a:srgbClr val="000000"/>
                  </a:outerShdw>
                </a:effectLst>
              </a:rPr>
              <a:t>7</a:t>
            </a:r>
            <a:endParaRPr lang="en-US" altLang="ar-IQ" sz="200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94563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algn="just" rtl="1"/>
            <a:r>
              <a:rPr lang="ar-IQ" dirty="0" smtClean="0">
                <a:solidFill>
                  <a:schemeClr val="tx1">
                    <a:lumMod val="95000"/>
                    <a:lumOff val="5000"/>
                  </a:schemeClr>
                </a:solidFill>
              </a:rPr>
              <a:t>طرق تهريب المخدرات الى العراق </a:t>
            </a:r>
          </a:p>
          <a:p>
            <a:pPr algn="just" rtl="1"/>
            <a:r>
              <a:rPr lang="ar-IQ" dirty="0" smtClean="0">
                <a:solidFill>
                  <a:schemeClr val="tx1">
                    <a:lumMod val="95000"/>
                    <a:lumOff val="5000"/>
                  </a:schemeClr>
                </a:solidFill>
              </a:rPr>
              <a:t>تقارير </a:t>
            </a:r>
            <a:r>
              <a:rPr lang="ar-IQ" dirty="0">
                <a:solidFill>
                  <a:schemeClr val="tx1">
                    <a:lumMod val="95000"/>
                    <a:lumOff val="5000"/>
                  </a:schemeClr>
                </a:solidFill>
              </a:rPr>
              <a:t>حديثة لمكتب مكافحة المخدرات التابع للأمم المتحدة أكدت أن هناك ممرين رئيسيين لدخول المخدرات نحو العراق الذي تحوَّل إلى مخزن تصدير تستخدمه مافيا المخدرات، مستفيدة من ثغرات واسعة في حدود مفتوحة وغير محروسة، </a:t>
            </a:r>
            <a:endParaRPr lang="ar-IQ" dirty="0" smtClean="0">
              <a:solidFill>
                <a:schemeClr val="tx1">
                  <a:lumMod val="95000"/>
                  <a:lumOff val="5000"/>
                </a:schemeClr>
              </a:solidFill>
            </a:endParaRPr>
          </a:p>
          <a:p>
            <a:pPr algn="just" rtl="1"/>
            <a:endParaRPr lang="ar-IQ" dirty="0" smtClean="0">
              <a:solidFill>
                <a:schemeClr val="tx1">
                  <a:lumMod val="95000"/>
                  <a:lumOff val="5000"/>
                </a:schemeClr>
              </a:solidFill>
            </a:endParaRPr>
          </a:p>
          <a:p>
            <a:pPr algn="just" rtl="1"/>
            <a:r>
              <a:rPr lang="ar-IQ" dirty="0" smtClean="0">
                <a:solidFill>
                  <a:schemeClr val="tx1">
                    <a:lumMod val="95000"/>
                    <a:lumOff val="5000"/>
                  </a:schemeClr>
                </a:solidFill>
              </a:rPr>
              <a:t>وأضافت </a:t>
            </a:r>
            <a:r>
              <a:rPr lang="ar-IQ" dirty="0">
                <a:solidFill>
                  <a:schemeClr val="tx1">
                    <a:lumMod val="95000"/>
                    <a:lumOff val="5000"/>
                  </a:schemeClr>
                </a:solidFill>
              </a:rPr>
              <a:t>التقارير أن العراق لم يعــد محطة ترانزيت للمخدرات فحسب، وإنما تحوَّل إلى منطقة توزيع وتهريب، وأصبح معظم تجار المخدرات في شرق آسيا يوجهون بضاعتهم نحو العراق، ومن ثم يتم شحنها إلى الشمال، حيث تركيا والبلقان وأوروبا الشرقية، وإلى الجنوب والغرب، حيث دول الخليج وشمال أفريقيا</a:t>
            </a:r>
            <a:r>
              <a:rPr lang="ar-IQ" dirty="0" smtClean="0">
                <a:solidFill>
                  <a:schemeClr val="tx1">
                    <a:lumMod val="95000"/>
                    <a:lumOff val="5000"/>
                  </a:schemeClr>
                </a:solidFill>
              </a:rPr>
              <a:t>.</a:t>
            </a: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3415217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p:txBody>
          <a:bodyPr/>
          <a:lstStyle/>
          <a:p>
            <a:pPr algn="just" rtl="1"/>
            <a:r>
              <a:rPr lang="ar-IQ" dirty="0">
                <a:solidFill>
                  <a:schemeClr val="tx1">
                    <a:lumMod val="95000"/>
                    <a:lumOff val="5000"/>
                  </a:schemeClr>
                </a:solidFill>
              </a:rPr>
              <a:t>في سابقة تعــد الأولى من نوعها في بلد مثل العراق، أعلنت وزارة الصحة عن حدوث العديد من حالات الوفاة الناجمة عن تعاطي </a:t>
            </a:r>
            <a:r>
              <a:rPr lang="ar-IQ" dirty="0" smtClean="0">
                <a:solidFill>
                  <a:schemeClr val="tx1">
                    <a:lumMod val="95000"/>
                    <a:lumOff val="5000"/>
                  </a:schemeClr>
                </a:solidFill>
              </a:rPr>
              <a:t>المخدرات</a:t>
            </a:r>
            <a:endParaRPr lang="ar-IQ" dirty="0">
              <a:solidFill>
                <a:schemeClr val="tx1">
                  <a:lumMod val="95000"/>
                  <a:lumOff val="5000"/>
                </a:schemeClr>
              </a:solidFill>
            </a:endParaRPr>
          </a:p>
          <a:p>
            <a:pPr algn="just" rtl="1"/>
            <a:endParaRPr lang="ar-IQ" dirty="0" smtClean="0">
              <a:solidFill>
                <a:schemeClr val="tx1">
                  <a:lumMod val="95000"/>
                  <a:lumOff val="5000"/>
                </a:schemeClr>
              </a:solidFill>
            </a:endParaRPr>
          </a:p>
          <a:p>
            <a:pPr algn="just" rtl="1"/>
            <a:endParaRPr lang="ar-IQ" dirty="0">
              <a:solidFill>
                <a:schemeClr val="tx1">
                  <a:lumMod val="95000"/>
                  <a:lumOff val="5000"/>
                </a:schemeClr>
              </a:solidFill>
            </a:endParaRPr>
          </a:p>
          <a:p>
            <a:pPr algn="just" rtl="1"/>
            <a:r>
              <a:rPr lang="ar-IQ" dirty="0">
                <a:solidFill>
                  <a:schemeClr val="tx1">
                    <a:lumMod val="95000"/>
                    <a:lumOff val="5000"/>
                  </a:schemeClr>
                </a:solidFill>
              </a:rPr>
              <a:t>حذّر تقرير لليونيسيف أن عدد مدمني المخدرات بين الأطفال في العراق بحدود 10%؟؟ </a:t>
            </a:r>
          </a:p>
          <a:p>
            <a:pPr algn="just" rtl="1"/>
            <a:endParaRPr lang="ar-IQ" dirty="0">
              <a:solidFill>
                <a:schemeClr val="tx1">
                  <a:lumMod val="95000"/>
                  <a:lumOff val="5000"/>
                </a:schemeClr>
              </a:solidFill>
            </a:endParaRPr>
          </a:p>
          <a:p>
            <a:pPr algn="just" rtl="1"/>
            <a:endParaRPr lang="ar-IQ"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3642598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6329"/>
            <a:ext cx="3992880" cy="1051560"/>
          </a:xfrm>
        </p:spPr>
        <p:style>
          <a:lnRef idx="2">
            <a:schemeClr val="accent1"/>
          </a:lnRef>
          <a:fillRef idx="1">
            <a:schemeClr val="lt1"/>
          </a:fillRef>
          <a:effectRef idx="0">
            <a:schemeClr val="accent1"/>
          </a:effectRef>
          <a:fontRef idx="minor">
            <a:schemeClr val="dk1"/>
          </a:fontRef>
        </p:style>
        <p:txBody>
          <a:bodyPr>
            <a:normAutofit fontScale="90000"/>
          </a:bodyPr>
          <a:lstStyle/>
          <a:p>
            <a:pPr algn="just" rtl="1"/>
            <a:r>
              <a:rPr lang="ar-IQ" sz="3600" dirty="0" smtClean="0">
                <a:solidFill>
                  <a:schemeClr val="tx1">
                    <a:lumMod val="95000"/>
                    <a:lumOff val="5000"/>
                  </a:schemeClr>
                </a:solidFill>
              </a:rPr>
              <a:t>انتاج المخدرات</a:t>
            </a:r>
            <a:r>
              <a:rPr lang="ar-IQ" sz="3600" dirty="0">
                <a:solidFill>
                  <a:schemeClr val="tx1">
                    <a:lumMod val="95000"/>
                    <a:lumOff val="5000"/>
                  </a:schemeClr>
                </a:solidFill>
              </a:rPr>
              <a:t> </a:t>
            </a:r>
            <a:r>
              <a:rPr lang="ar-IQ" sz="3600" dirty="0" smtClean="0">
                <a:solidFill>
                  <a:schemeClr val="tx1">
                    <a:lumMod val="95000"/>
                    <a:lumOff val="5000"/>
                  </a:schemeClr>
                </a:solidFill>
              </a:rPr>
              <a:t> في العراق</a:t>
            </a:r>
            <a:endParaRPr lang="ar-IQ" dirty="0">
              <a:solidFill>
                <a:schemeClr val="tx1">
                  <a:lumMod val="95000"/>
                  <a:lumOff val="5000"/>
                </a:schemeClr>
              </a:solidFill>
            </a:endParaRPr>
          </a:p>
        </p:txBody>
      </p:sp>
      <p:sp>
        <p:nvSpPr>
          <p:cNvPr id="3" name="Content Placeholder 2"/>
          <p:cNvSpPr>
            <a:spLocks noGrp="1"/>
          </p:cNvSpPr>
          <p:nvPr>
            <p:ph idx="1"/>
          </p:nvPr>
        </p:nvSpPr>
        <p:spPr>
          <a:xfrm>
            <a:off x="533400" y="1371601"/>
            <a:ext cx="8229600" cy="5029200"/>
          </a:xfrm>
        </p:spPr>
        <p:style>
          <a:lnRef idx="2">
            <a:schemeClr val="accent1"/>
          </a:lnRef>
          <a:fillRef idx="1">
            <a:schemeClr val="lt1"/>
          </a:fillRef>
          <a:effectRef idx="0">
            <a:schemeClr val="accent1"/>
          </a:effectRef>
          <a:fontRef idx="minor">
            <a:schemeClr val="dk1"/>
          </a:fontRef>
        </p:style>
        <p:txBody>
          <a:bodyPr>
            <a:noAutofit/>
          </a:bodyPr>
          <a:lstStyle/>
          <a:p>
            <a:pPr algn="just" rtl="1"/>
            <a:r>
              <a:rPr lang="ar-IQ" sz="2000" b="1" dirty="0" smtClean="0">
                <a:solidFill>
                  <a:schemeClr val="tx1">
                    <a:lumMod val="95000"/>
                    <a:lumOff val="5000"/>
                  </a:schemeClr>
                </a:solidFill>
              </a:rPr>
              <a:t>ولأن </a:t>
            </a:r>
            <a:r>
              <a:rPr lang="ar-IQ" sz="2000" b="1" dirty="0">
                <a:solidFill>
                  <a:schemeClr val="tx1">
                    <a:lumMod val="95000"/>
                    <a:lumOff val="5000"/>
                  </a:schemeClr>
                </a:solidFill>
              </a:rPr>
              <a:t>المتاجرة بالمخدرات تحقق ربحاً وفيراً للمتاجرين بها، لذا فقد حاول البعض زراعة نباتات مخدرة وذلك بعد أن يشهد سوق المخدرات تسارعاً في تعاطيها والاتجار بها، واستجابة للرغبة في الربح والإثراء السريع لدى بعض ضعاف النفوس من المزارعين ومُلاك الأراضي وأصحاب المختبرات الكيميائية. </a:t>
            </a:r>
            <a:endParaRPr lang="ar-IQ" sz="2000" b="1" dirty="0" smtClean="0">
              <a:solidFill>
                <a:schemeClr val="tx1">
                  <a:lumMod val="95000"/>
                  <a:lumOff val="5000"/>
                </a:schemeClr>
              </a:solidFill>
            </a:endParaRPr>
          </a:p>
          <a:p>
            <a:pPr algn="just" rtl="1"/>
            <a:r>
              <a:rPr lang="ar-IQ" sz="2000" dirty="0">
                <a:solidFill>
                  <a:schemeClr val="tx1">
                    <a:lumMod val="95000"/>
                    <a:lumOff val="5000"/>
                  </a:schemeClr>
                </a:solidFill>
              </a:rPr>
              <a:t> مزارع وحدائق مسؤولي النظام السابق في منطقة الطارمية ومقاطعات التاجيات، ذكرن لها ان هؤلاء خصصوا رقعاً محددة كانوا يمنعون الآخرين من الاقتراب منها لزراعة نبتة الخشخاش المميزة بزهرتها الشديدة الحمرة الكبيرة الحجم ذات العطر </a:t>
            </a:r>
            <a:r>
              <a:rPr lang="ar-IQ" sz="2000" dirty="0" smtClean="0">
                <a:solidFill>
                  <a:schemeClr val="tx1">
                    <a:lumMod val="95000"/>
                    <a:lumOff val="5000"/>
                  </a:schemeClr>
                </a:solidFill>
              </a:rPr>
              <a:t>المميز</a:t>
            </a:r>
            <a:endParaRPr lang="ar-IQ" sz="2000" dirty="0">
              <a:solidFill>
                <a:schemeClr val="tx1">
                  <a:lumMod val="95000"/>
                  <a:lumOff val="5000"/>
                </a:schemeClr>
              </a:solidFill>
            </a:endParaRPr>
          </a:p>
          <a:p>
            <a:pPr algn="just" rtl="1"/>
            <a:r>
              <a:rPr lang="ar-IQ" sz="1800" dirty="0" smtClean="0">
                <a:solidFill>
                  <a:schemeClr val="tx1">
                    <a:lumMod val="95000"/>
                    <a:lumOff val="5000"/>
                  </a:schemeClr>
                </a:solidFill>
              </a:rPr>
              <a:t>ديالى (قره تبه)</a:t>
            </a:r>
          </a:p>
          <a:p>
            <a:pPr algn="just" rtl="1"/>
            <a:r>
              <a:rPr lang="ar-IQ" sz="1800" dirty="0" smtClean="0">
                <a:solidFill>
                  <a:schemeClr val="tx1">
                    <a:lumMod val="95000"/>
                    <a:lumOff val="5000"/>
                  </a:schemeClr>
                </a:solidFill>
              </a:rPr>
              <a:t>محافظة ميسان تمت زراعة بنبات الخشخاش</a:t>
            </a:r>
          </a:p>
          <a:p>
            <a:pPr algn="just" rtl="1"/>
            <a:endParaRPr lang="ar-IQ" sz="2000" dirty="0" smtClean="0">
              <a:solidFill>
                <a:schemeClr val="tx1">
                  <a:lumMod val="95000"/>
                  <a:lumOff val="5000"/>
                </a:schemeClr>
              </a:solidFill>
            </a:endParaRPr>
          </a:p>
          <a:p>
            <a:pPr algn="just" rtl="1"/>
            <a:r>
              <a:rPr lang="ar-IQ" sz="2000" dirty="0" smtClean="0">
                <a:solidFill>
                  <a:schemeClr val="tx1">
                    <a:lumMod val="95000"/>
                    <a:lumOff val="5000"/>
                  </a:schemeClr>
                </a:solidFill>
              </a:rPr>
              <a:t>، ويكتشف رجال حرس الحدود في كردستان يومياً عدداً من المحاولات لتهريب بذور نبات الخشخاش ونبات القنب وغيرها من النباتات المخدرة</a:t>
            </a:r>
          </a:p>
          <a:p>
            <a:pPr algn="just" rtl="1"/>
            <a:r>
              <a:rPr lang="ar-IQ" sz="2000" dirty="0" smtClean="0">
                <a:solidFill>
                  <a:schemeClr val="tx1">
                    <a:lumMod val="95000"/>
                    <a:lumOff val="5000"/>
                  </a:schemeClr>
                </a:solidFill>
              </a:rPr>
              <a:t>اكتشف مختبرين في الأقل بالعاصمة بغداد يقومان بإنتاج (مخدر مخلق) وتحويل بعض النباتات المخدرة إلى مسحوق .</a:t>
            </a:r>
          </a:p>
          <a:p>
            <a:pPr algn="just" rtl="1"/>
            <a:endParaRPr lang="ar-IQ" sz="20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3435899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02163"/>
          </a:xfrm>
        </p:spPr>
        <p:txBody>
          <a:bodyPr>
            <a:normAutofit lnSpcReduction="10000"/>
          </a:bodyPr>
          <a:lstStyle/>
          <a:p>
            <a:pPr algn="just" rtl="1"/>
            <a:r>
              <a:rPr lang="ar-IQ" b="1" dirty="0" smtClean="0">
                <a:solidFill>
                  <a:schemeClr val="tx1">
                    <a:lumMod val="95000"/>
                    <a:lumOff val="5000"/>
                  </a:schemeClr>
                </a:solidFill>
              </a:rPr>
              <a:t>هناك احصائيات </a:t>
            </a:r>
            <a:r>
              <a:rPr lang="ar-IQ" b="1" dirty="0">
                <a:solidFill>
                  <a:schemeClr val="tx1">
                    <a:lumMod val="95000"/>
                    <a:lumOff val="5000"/>
                  </a:schemeClr>
                </a:solidFill>
              </a:rPr>
              <a:t>وزارية تؤكد ان هنالك 3000 حالة ادمان من فئة 14 </a:t>
            </a:r>
            <a:r>
              <a:rPr lang="ar-IQ" b="1" dirty="0" smtClean="0">
                <a:solidFill>
                  <a:schemeClr val="tx1">
                    <a:lumMod val="95000"/>
                    <a:lumOff val="5000"/>
                  </a:schemeClr>
                </a:solidFill>
              </a:rPr>
              <a:t>-22و7000 </a:t>
            </a:r>
            <a:r>
              <a:rPr lang="ar-IQ" b="1" dirty="0">
                <a:solidFill>
                  <a:schemeClr val="tx1">
                    <a:lumMod val="95000"/>
                    <a:lumOff val="5000"/>
                  </a:schemeClr>
                </a:solidFill>
              </a:rPr>
              <a:t>حالة ادمان لبقية الاعمارفي العاصمة بغداد فقط، </a:t>
            </a:r>
            <a:endParaRPr lang="ar-IQ" b="1" dirty="0" smtClean="0">
              <a:solidFill>
                <a:schemeClr val="tx1">
                  <a:lumMod val="95000"/>
                  <a:lumOff val="5000"/>
                </a:schemeClr>
              </a:solidFill>
            </a:endParaRPr>
          </a:p>
          <a:p>
            <a:pPr algn="just" rtl="1"/>
            <a:endParaRPr lang="ar-IQ" b="1" dirty="0">
              <a:solidFill>
                <a:schemeClr val="tx1">
                  <a:lumMod val="95000"/>
                  <a:lumOff val="5000"/>
                </a:schemeClr>
              </a:solidFill>
            </a:endParaRPr>
          </a:p>
          <a:p>
            <a:pPr algn="just" rtl="1"/>
            <a:r>
              <a:rPr lang="ar-IQ" b="1" dirty="0" smtClean="0">
                <a:solidFill>
                  <a:schemeClr val="tx1">
                    <a:lumMod val="95000"/>
                    <a:lumOff val="5000"/>
                  </a:schemeClr>
                </a:solidFill>
              </a:rPr>
              <a:t>ويقدر </a:t>
            </a:r>
            <a:r>
              <a:rPr lang="ar-IQ" b="1" dirty="0">
                <a:solidFill>
                  <a:schemeClr val="tx1">
                    <a:lumMod val="95000"/>
                    <a:lumOff val="5000"/>
                  </a:schemeClr>
                </a:solidFill>
              </a:rPr>
              <a:t>عدد التجار المروجين للمخدرات 10 آلاف تقريبا. ونستطيع ان نتبين مدى الخطورة وسرعة الانتشار من قرار وزارة الصحة استنابة طبيب او اثنين لكل مستشفى لمعالجة حالات الادمان</a:t>
            </a:r>
            <a:r>
              <a:rPr lang="ar-IQ" b="1" dirty="0" smtClean="0">
                <a:solidFill>
                  <a:schemeClr val="tx1">
                    <a:lumMod val="95000"/>
                    <a:lumOff val="5000"/>
                  </a:schemeClr>
                </a:solidFill>
              </a:rPr>
              <a:t>.</a:t>
            </a:r>
          </a:p>
          <a:p>
            <a:pPr algn="just" rtl="1"/>
            <a:endParaRPr lang="ar-IQ" b="1" dirty="0" smtClean="0">
              <a:solidFill>
                <a:schemeClr val="tx1">
                  <a:lumMod val="95000"/>
                  <a:lumOff val="5000"/>
                </a:schemeClr>
              </a:solidFill>
            </a:endParaRPr>
          </a:p>
          <a:p>
            <a:pPr algn="just" rtl="1"/>
            <a:r>
              <a:rPr lang="ar-IQ" b="1" dirty="0" smtClean="0">
                <a:solidFill>
                  <a:schemeClr val="tx1">
                    <a:lumMod val="95000"/>
                    <a:lumOff val="5000"/>
                  </a:schemeClr>
                </a:solidFill>
              </a:rPr>
              <a:t>ويبلغ </a:t>
            </a:r>
            <a:r>
              <a:rPr lang="ar-IQ" b="1" dirty="0">
                <a:solidFill>
                  <a:schemeClr val="tx1">
                    <a:lumMod val="95000"/>
                    <a:lumOff val="5000"/>
                  </a:schemeClr>
                </a:solidFill>
              </a:rPr>
              <a:t>معدل الداخل منها الى العراق سنويا قرابة 3 اطنان للاستهلاك المحلي، ونصفها من حبوب الهلوسة وما شابه. وهذا فقط ما يتم </a:t>
            </a:r>
            <a:r>
              <a:rPr lang="ar-IQ" b="1" dirty="0" smtClean="0">
                <a:solidFill>
                  <a:schemeClr val="tx1">
                    <a:lumMod val="95000"/>
                    <a:lumOff val="5000"/>
                  </a:schemeClr>
                </a:solidFill>
              </a:rPr>
              <a:t>ضبطه</a:t>
            </a:r>
          </a:p>
          <a:p>
            <a:pPr algn="just" rtl="1"/>
            <a:endParaRPr lang="ar-IQ" b="1" dirty="0">
              <a:solidFill>
                <a:schemeClr val="tx1">
                  <a:lumMod val="95000"/>
                  <a:lumOff val="5000"/>
                </a:schemeClr>
              </a:solidFill>
            </a:endParaRPr>
          </a:p>
          <a:p>
            <a:pPr algn="just" rtl="1"/>
            <a:r>
              <a:rPr lang="ar-IQ" b="1" dirty="0" smtClean="0">
                <a:solidFill>
                  <a:schemeClr val="tx1">
                    <a:lumMod val="95000"/>
                    <a:lumOff val="5000"/>
                  </a:schemeClr>
                </a:solidFill>
              </a:rPr>
              <a:t>أما </a:t>
            </a:r>
            <a:r>
              <a:rPr lang="ar-IQ" b="1" dirty="0">
                <a:solidFill>
                  <a:schemeClr val="tx1">
                    <a:lumMod val="95000"/>
                    <a:lumOff val="5000"/>
                  </a:schemeClr>
                </a:solidFill>
              </a:rPr>
              <a:t>ما يمر عبر العراق فلا يمكن تقدير حجمه اذ يتم تسريبه الى سوريا والاردن وتركيا وبلغاريا والدول الخليجية،  </a:t>
            </a:r>
            <a:endParaRPr lang="ar-IQ" b="1" dirty="0" smtClean="0">
              <a:solidFill>
                <a:schemeClr val="tx1">
                  <a:lumMod val="95000"/>
                  <a:lumOff val="5000"/>
                </a:schemeClr>
              </a:solidFill>
            </a:endParaRPr>
          </a:p>
          <a:p>
            <a:pPr algn="just" rtl="1"/>
            <a:endParaRPr lang="ar-IQ" b="1" dirty="0">
              <a:solidFill>
                <a:schemeClr val="tx1">
                  <a:lumMod val="95000"/>
                  <a:lumOff val="5000"/>
                </a:schemeClr>
              </a:solidFill>
            </a:endParaRPr>
          </a:p>
          <a:p>
            <a:pPr marL="0" indent="0" algn="just" rtl="1">
              <a:buNone/>
            </a:pPr>
            <a:endParaRPr lang="ar-IQ" b="1" dirty="0" smtClean="0">
              <a:solidFill>
                <a:schemeClr val="tx1">
                  <a:lumMod val="95000"/>
                  <a:lumOff val="5000"/>
                </a:schemeClr>
              </a:solidFill>
            </a:endParaRPr>
          </a:p>
          <a:p>
            <a:pPr algn="just" rtl="1"/>
            <a:endParaRPr lang="ar-IQ" dirty="0" smtClean="0">
              <a:solidFill>
                <a:schemeClr val="tx1">
                  <a:lumMod val="95000"/>
                  <a:lumOff val="5000"/>
                </a:schemeClr>
              </a:solidFill>
            </a:endParaRPr>
          </a:p>
          <a:p>
            <a:pPr algn="just" rtl="1"/>
            <a:endParaRPr lang="ar-IQ" b="1" dirty="0" smtClean="0">
              <a:solidFill>
                <a:schemeClr val="tx1">
                  <a:lumMod val="95000"/>
                  <a:lumOff val="5000"/>
                </a:schemeClr>
              </a:solidFill>
            </a:endParaRPr>
          </a:p>
        </p:txBody>
      </p:sp>
      <p:sp>
        <p:nvSpPr>
          <p:cNvPr id="2" name="Footer Placeholder 1"/>
          <p:cNvSpPr>
            <a:spLocks noGrp="1"/>
          </p:cNvSpPr>
          <p:nvPr>
            <p:ph type="ftr" sz="quarter" idx="11"/>
          </p:nvPr>
        </p:nvSpPr>
        <p:spPr/>
        <p:txBody>
          <a:bodyPr/>
          <a:lstStyle/>
          <a:p>
            <a:r>
              <a:rPr lang="en-US" smtClean="0"/>
              <a:t>Ass. Prof. Dr.  Ahmed Hashim Hussein</a:t>
            </a:r>
            <a:endParaRPr lang="en-US"/>
          </a:p>
        </p:txBody>
      </p:sp>
    </p:spTree>
    <p:extLst>
      <p:ext uri="{BB962C8B-B14F-4D97-AF65-F5344CB8AC3E}">
        <p14:creationId xmlns:p14="http://schemas.microsoft.com/office/powerpoint/2010/main" val="141805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ar-IQ">
              <a:solidFill>
                <a:schemeClr val="tx1">
                  <a:lumMod val="95000"/>
                  <a:lumOff val="5000"/>
                </a:schemeClr>
              </a:solidFill>
            </a:endParaRPr>
          </a:p>
        </p:txBody>
      </p:sp>
      <p:sp>
        <p:nvSpPr>
          <p:cNvPr id="3" name="Content Placeholder 2"/>
          <p:cNvSpPr>
            <a:spLocks noGrp="1"/>
          </p:cNvSpPr>
          <p:nvPr>
            <p:ph idx="1"/>
          </p:nvPr>
        </p:nvSpPr>
        <p:spPr>
          <a:xfrm>
            <a:off x="502920" y="530352"/>
            <a:ext cx="8183880" cy="5260848"/>
          </a:xfrm>
        </p:spPr>
        <p:txBody>
          <a:bodyPr>
            <a:normAutofit lnSpcReduction="10000"/>
          </a:bodyPr>
          <a:lstStyle/>
          <a:p>
            <a:pPr algn="just" rtl="1"/>
            <a:endParaRPr lang="ar-IQ" b="1" dirty="0">
              <a:solidFill>
                <a:schemeClr val="tx1">
                  <a:lumMod val="95000"/>
                  <a:lumOff val="5000"/>
                </a:schemeClr>
              </a:solidFill>
            </a:endParaRPr>
          </a:p>
          <a:p>
            <a:pPr algn="just" rtl="1"/>
            <a:r>
              <a:rPr lang="ar-IQ" b="1" dirty="0" smtClean="0">
                <a:solidFill>
                  <a:schemeClr val="tx1">
                    <a:lumMod val="95000"/>
                    <a:lumOff val="5000"/>
                  </a:schemeClr>
                </a:solidFill>
              </a:rPr>
              <a:t> </a:t>
            </a:r>
            <a:r>
              <a:rPr lang="ar-IQ" b="1" dirty="0">
                <a:solidFill>
                  <a:schemeClr val="tx1">
                    <a:lumMod val="95000"/>
                    <a:lumOff val="5000"/>
                  </a:schemeClr>
                </a:solidFill>
              </a:rPr>
              <a:t>الإحصائيات الصادرة عن وزارة الصحة </a:t>
            </a:r>
            <a:r>
              <a:rPr lang="ar-IQ" b="1" dirty="0" smtClean="0">
                <a:solidFill>
                  <a:schemeClr val="tx1">
                    <a:lumMod val="95000"/>
                    <a:lumOff val="5000"/>
                  </a:schemeClr>
                </a:solidFill>
              </a:rPr>
              <a:t>تقول </a:t>
            </a:r>
            <a:r>
              <a:rPr lang="ar-IQ" b="1" dirty="0">
                <a:solidFill>
                  <a:schemeClr val="tx1">
                    <a:lumMod val="95000"/>
                    <a:lumOff val="5000"/>
                  </a:schemeClr>
                </a:solidFill>
              </a:rPr>
              <a:t>ان أكثر من 24 ألف عراقي تعاطوا المخدرات، في العام 2005، وتضاعف العدد في العام 2006 بينما فاق العدد هذه النسبة للعام 2007. هذا عدا الذين لم يراجعوا الدوائر الصحية، وهم عدد لا يستهان به. </a:t>
            </a:r>
            <a:endParaRPr lang="ar-IQ" b="1" dirty="0" smtClean="0">
              <a:solidFill>
                <a:schemeClr val="tx1">
                  <a:lumMod val="95000"/>
                  <a:lumOff val="5000"/>
                </a:schemeClr>
              </a:solidFill>
            </a:endParaRPr>
          </a:p>
          <a:p>
            <a:pPr algn="just" rtl="1"/>
            <a:endParaRPr lang="ar-IQ" b="1" dirty="0">
              <a:solidFill>
                <a:schemeClr val="tx1">
                  <a:lumMod val="95000"/>
                  <a:lumOff val="5000"/>
                </a:schemeClr>
              </a:solidFill>
            </a:endParaRPr>
          </a:p>
          <a:p>
            <a:pPr algn="just" rtl="1"/>
            <a:r>
              <a:rPr lang="ar-IQ" b="1" dirty="0" smtClean="0">
                <a:solidFill>
                  <a:schemeClr val="tx1">
                    <a:lumMod val="95000"/>
                    <a:lumOff val="5000"/>
                  </a:schemeClr>
                </a:solidFill>
              </a:rPr>
              <a:t>ان </a:t>
            </a:r>
            <a:r>
              <a:rPr lang="ar-IQ" b="1" dirty="0">
                <a:solidFill>
                  <a:schemeClr val="tx1">
                    <a:lumMod val="95000"/>
                    <a:lumOff val="5000"/>
                  </a:schemeClr>
                </a:solidFill>
              </a:rPr>
              <a:t>المقاهي الشعبية والساحات العامة تشهد ظاهرة بيع وترويج المخدرات فيما تسهل عملية معرفة المتعاطين والمدمنين في الشوارع وعلى الارصفة وفي بعض المجالس العامة، </a:t>
            </a:r>
            <a:endParaRPr lang="ar-IQ" b="1" dirty="0" smtClean="0">
              <a:solidFill>
                <a:schemeClr val="tx1">
                  <a:lumMod val="95000"/>
                  <a:lumOff val="5000"/>
                </a:schemeClr>
              </a:solidFill>
            </a:endParaRPr>
          </a:p>
          <a:p>
            <a:pPr algn="just" rtl="1"/>
            <a:endParaRPr lang="ar-IQ" b="1" dirty="0" smtClean="0">
              <a:solidFill>
                <a:schemeClr val="tx1">
                  <a:lumMod val="95000"/>
                  <a:lumOff val="5000"/>
                </a:schemeClr>
              </a:solidFill>
            </a:endParaRPr>
          </a:p>
          <a:p>
            <a:pPr algn="just" rtl="1"/>
            <a:r>
              <a:rPr lang="ar-IQ" dirty="0">
                <a:solidFill>
                  <a:schemeClr val="tx1">
                    <a:lumMod val="95000"/>
                    <a:lumOff val="5000"/>
                  </a:schemeClr>
                </a:solidFill>
              </a:rPr>
              <a:t/>
            </a:r>
            <a:br>
              <a:rPr lang="ar-IQ" dirty="0">
                <a:solidFill>
                  <a:schemeClr val="tx1">
                    <a:lumMod val="95000"/>
                    <a:lumOff val="5000"/>
                  </a:schemeClr>
                </a:solidFill>
              </a:rPr>
            </a:br>
            <a:r>
              <a:rPr lang="ar-IQ" b="1" dirty="0">
                <a:solidFill>
                  <a:schemeClr val="tx1">
                    <a:lumMod val="95000"/>
                    <a:lumOff val="5000"/>
                  </a:schemeClr>
                </a:solidFill>
              </a:rPr>
              <a:t>ويكشف التقرير الذي اصدرته الوزارة باشراف وتنفيذ مستشفى ابن رشد في بغداد ان حالات الادمان ازدادت بنسبة ثلاثة اضعاف، وانها باتت اكثر انتشارا وخطورة مع انضمام مراهقين في سن 14 سنة الى فئة المدمنين. </a:t>
            </a:r>
            <a:endParaRPr lang="ar-IQ" b="1" dirty="0" smtClean="0">
              <a:solidFill>
                <a:schemeClr val="tx1">
                  <a:lumMod val="95000"/>
                  <a:lumOff val="5000"/>
                </a:schemeClr>
              </a:solidFill>
            </a:endParaRPr>
          </a:p>
          <a:p>
            <a:pPr algn="just" rtl="1"/>
            <a:endParaRPr lang="ar-IQ" b="1" dirty="0" smtClean="0">
              <a:solidFill>
                <a:schemeClr val="tx1">
                  <a:lumMod val="95000"/>
                  <a:lumOff val="5000"/>
                </a:schemeClr>
              </a:solidFill>
            </a:endParaRPr>
          </a:p>
        </p:txBody>
      </p:sp>
      <p:sp>
        <p:nvSpPr>
          <p:cNvPr id="4" name="Footer Placeholder 3"/>
          <p:cNvSpPr>
            <a:spLocks noGrp="1"/>
          </p:cNvSpPr>
          <p:nvPr>
            <p:ph type="ftr" sz="quarter" idx="11"/>
          </p:nvPr>
        </p:nvSpPr>
        <p:spPr>
          <a:xfrm>
            <a:off x="4380072" y="6407944"/>
            <a:ext cx="3620928" cy="365125"/>
          </a:xfrm>
        </p:spPr>
        <p:txBody>
          <a:bodyPr/>
          <a:lstStyle/>
          <a:p>
            <a:r>
              <a:rPr lang="en-US" dirty="0" smtClean="0"/>
              <a:t>Ass. Prof. Dr.  Ahmed </a:t>
            </a:r>
            <a:r>
              <a:rPr lang="en-US" dirty="0" err="1" smtClean="0"/>
              <a:t>Hashim</a:t>
            </a:r>
            <a:r>
              <a:rPr lang="en-US" dirty="0" smtClean="0"/>
              <a:t> Hussein</a:t>
            </a:r>
            <a:endParaRPr lang="en-US" dirty="0"/>
          </a:p>
        </p:txBody>
      </p:sp>
    </p:spTree>
    <p:extLst>
      <p:ext uri="{BB962C8B-B14F-4D97-AF65-F5344CB8AC3E}">
        <p14:creationId xmlns:p14="http://schemas.microsoft.com/office/powerpoint/2010/main" val="3010570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Ass. Prof. Dr.  Ahmed Hashim Hussein</a:t>
            </a:r>
            <a:endParaRPr lang="en-US"/>
          </a:p>
        </p:txBody>
      </p:sp>
      <p:sp>
        <p:nvSpPr>
          <p:cNvPr id="4" name="مستطيل 3"/>
          <p:cNvSpPr/>
          <p:nvPr/>
        </p:nvSpPr>
        <p:spPr>
          <a:xfrm>
            <a:off x="1397092" y="2967335"/>
            <a:ext cx="6349815" cy="2585323"/>
          </a:xfrm>
          <a:prstGeom prst="rect">
            <a:avLst/>
          </a:prstGeom>
          <a:noFill/>
        </p:spPr>
        <p:txBody>
          <a:bodyPr wrap="none" lIns="91440" tIns="45720" rIns="91440" bIns="45720">
            <a:spAutoFit/>
          </a:bodyPr>
          <a:lstStyle/>
          <a:p>
            <a:pPr algn="ctr"/>
            <a:r>
              <a:rPr lang="ar-IQ"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شكرا جزيلا لحسن </a:t>
            </a:r>
            <a:r>
              <a:rPr lang="ar-IQ"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الاستماع</a:t>
            </a:r>
          </a:p>
          <a:p>
            <a:pPr algn="ctr"/>
            <a:endParaRPr lang="ar-IQ"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IQ"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 عذرا </a:t>
            </a:r>
            <a:r>
              <a:rPr lang="ar-IQ"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للاطالة</a:t>
            </a:r>
            <a:r>
              <a:rPr lang="ar-IQ"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334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52800" y="152400"/>
            <a:ext cx="5410200" cy="1280160"/>
          </a:xfrm>
        </p:spPr>
        <p:style>
          <a:lnRef idx="1">
            <a:schemeClr val="accent2"/>
          </a:lnRef>
          <a:fillRef idx="2">
            <a:schemeClr val="accent2"/>
          </a:fillRef>
          <a:effectRef idx="1">
            <a:schemeClr val="accent2"/>
          </a:effectRef>
          <a:fontRef idx="minor">
            <a:schemeClr val="dk1"/>
          </a:fontRef>
        </p:style>
        <p:txBody>
          <a:bodyPr>
            <a:noAutofit/>
          </a:bodyPr>
          <a:lstStyle/>
          <a:p>
            <a:pPr algn="just" rtl="1"/>
            <a:r>
              <a:rPr lang="ar-JO" altLang="ar-IQ" sz="3600" dirty="0" smtClean="0">
                <a:solidFill>
                  <a:srgbClr val="FF0000"/>
                </a:solidFill>
              </a:rPr>
              <a:t>أضرار</a:t>
            </a:r>
            <a:r>
              <a:rPr lang="en-US" altLang="ar-IQ" sz="3600" dirty="0" smtClean="0">
                <a:solidFill>
                  <a:srgbClr val="FF0000"/>
                </a:solidFill>
              </a:rPr>
              <a:t> </a:t>
            </a:r>
            <a:r>
              <a:rPr lang="ar-IQ" altLang="ar-IQ" sz="3600" dirty="0" smtClean="0">
                <a:solidFill>
                  <a:srgbClr val="FF0000"/>
                </a:solidFill>
              </a:rPr>
              <a:t> الادمان على</a:t>
            </a:r>
            <a:r>
              <a:rPr lang="ar-JO" altLang="ar-IQ" sz="3600" dirty="0" smtClean="0">
                <a:solidFill>
                  <a:srgbClr val="FF0000"/>
                </a:solidFill>
              </a:rPr>
              <a:t> </a:t>
            </a:r>
            <a:r>
              <a:rPr lang="ar-JO" altLang="ar-IQ" sz="3600" dirty="0">
                <a:solidFill>
                  <a:srgbClr val="FF0000"/>
                </a:solidFill>
              </a:rPr>
              <a:t>المواد المخدرة</a:t>
            </a:r>
            <a:endParaRPr lang="en-US" altLang="ar-IQ" sz="3600" dirty="0">
              <a:solidFill>
                <a:srgbClr val="FF0000"/>
              </a:solidFill>
            </a:endParaRPr>
          </a:p>
        </p:txBody>
      </p:sp>
      <p:sp>
        <p:nvSpPr>
          <p:cNvPr id="17411" name="Rectangle 3"/>
          <p:cNvSpPr>
            <a:spLocks noGrp="1" noChangeArrowheads="1"/>
          </p:cNvSpPr>
          <p:nvPr>
            <p:ph idx="1"/>
          </p:nvPr>
        </p:nvSpPr>
        <p:spPr>
          <a:xfrm>
            <a:off x="502920" y="1600200"/>
            <a:ext cx="8183880" cy="4191000"/>
          </a:xfrm>
        </p:spPr>
        <p:style>
          <a:lnRef idx="1">
            <a:schemeClr val="accent1"/>
          </a:lnRef>
          <a:fillRef idx="2">
            <a:schemeClr val="accent1"/>
          </a:fillRef>
          <a:effectRef idx="1">
            <a:schemeClr val="accent1"/>
          </a:effectRef>
          <a:fontRef idx="minor">
            <a:schemeClr val="dk1"/>
          </a:fontRef>
        </p:style>
        <p:txBody>
          <a:bodyPr>
            <a:normAutofit/>
          </a:bodyPr>
          <a:lstStyle/>
          <a:p>
            <a:pPr algn="just" rtl="1">
              <a:lnSpc>
                <a:spcPct val="90000"/>
              </a:lnSpc>
            </a:pPr>
            <a:r>
              <a:rPr lang="ar-JO" altLang="ar-IQ" sz="2400" b="1" dirty="0" smtClean="0">
                <a:solidFill>
                  <a:schemeClr val="tx1">
                    <a:lumMod val="95000"/>
                    <a:lumOff val="5000"/>
                  </a:schemeClr>
                </a:solidFill>
              </a:rPr>
              <a:t>1-</a:t>
            </a:r>
            <a:r>
              <a:rPr lang="ar-SA" altLang="ar-IQ" sz="2400" b="1" dirty="0" smtClean="0">
                <a:solidFill>
                  <a:schemeClr val="tx1">
                    <a:lumMod val="95000"/>
                    <a:lumOff val="5000"/>
                  </a:schemeClr>
                </a:solidFill>
              </a:rPr>
              <a:t> الأضرار الجسمية:</a:t>
            </a:r>
            <a:endParaRPr lang="ar-IQ" altLang="ar-IQ" sz="2400" b="1" dirty="0" smtClean="0">
              <a:solidFill>
                <a:schemeClr val="tx1">
                  <a:lumMod val="95000"/>
                  <a:lumOff val="5000"/>
                </a:schemeClr>
              </a:solidFill>
            </a:endParaRPr>
          </a:p>
          <a:p>
            <a:pPr marL="0" indent="0" algn="just" rtl="1">
              <a:lnSpc>
                <a:spcPct val="90000"/>
              </a:lnSpc>
              <a:buNone/>
            </a:pPr>
            <a:r>
              <a:rPr lang="ar-SA" altLang="ar-IQ" sz="2400" dirty="0" smtClean="0">
                <a:solidFill>
                  <a:schemeClr val="tx1">
                    <a:lumMod val="95000"/>
                    <a:lumOff val="5000"/>
                  </a:schemeClr>
                </a:solidFill>
              </a:rPr>
              <a:t> </a:t>
            </a:r>
            <a:endParaRPr lang="ar-IQ" altLang="ar-IQ" sz="2400" dirty="0" smtClean="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فقدان </a:t>
            </a:r>
            <a:r>
              <a:rPr lang="ar-SA" altLang="ar-IQ" sz="2400" dirty="0">
                <a:solidFill>
                  <a:schemeClr val="tx1">
                    <a:lumMod val="95000"/>
                    <a:lumOff val="5000"/>
                  </a:schemeClr>
                </a:solidFill>
              </a:rPr>
              <a:t>الشهية للطعام </a:t>
            </a:r>
            <a:r>
              <a:rPr lang="ar-SA" altLang="ar-IQ" sz="1800" dirty="0">
                <a:solidFill>
                  <a:schemeClr val="tx1">
                    <a:lumMod val="95000"/>
                    <a:lumOff val="5000"/>
                  </a:schemeClr>
                </a:solidFill>
              </a:rPr>
              <a:t>مما يؤدي إلى النحافة والهزال والضعف العام المصحوب باصفرار الوجه أو اسوداده لدى المتعاطي </a:t>
            </a:r>
            <a:endParaRPr lang="ar-IQ" altLang="ar-IQ" sz="1800" dirty="0" smtClean="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 </a:t>
            </a:r>
            <a:r>
              <a:rPr lang="ar-SA" altLang="ar-IQ" sz="2400" dirty="0">
                <a:solidFill>
                  <a:schemeClr val="tx1">
                    <a:lumMod val="95000"/>
                    <a:lumOff val="5000"/>
                  </a:schemeClr>
                </a:solidFill>
              </a:rPr>
              <a:t>تتسبب في قلة النشاط والحيوية </a:t>
            </a:r>
            <a:r>
              <a:rPr lang="ar-SA" altLang="ar-IQ" sz="2400" dirty="0" smtClean="0">
                <a:solidFill>
                  <a:schemeClr val="tx1">
                    <a:lumMod val="95000"/>
                    <a:lumOff val="5000"/>
                  </a:schemeClr>
                </a:solidFill>
              </a:rPr>
              <a:t>الذي </a:t>
            </a:r>
            <a:r>
              <a:rPr lang="ar-SA" altLang="ar-IQ" sz="2400" dirty="0">
                <a:solidFill>
                  <a:schemeClr val="tx1">
                    <a:lumMod val="95000"/>
                    <a:lumOff val="5000"/>
                  </a:schemeClr>
                </a:solidFill>
              </a:rPr>
              <a:t>يؤدي إلى دوار وصداع مزمن مصحوباً باحمرار في العينين </a:t>
            </a:r>
            <a:endParaRPr lang="ar-IQ" altLang="ar-IQ" sz="2400" dirty="0" smtClean="0">
              <a:solidFill>
                <a:schemeClr val="tx1">
                  <a:lumMod val="95000"/>
                  <a:lumOff val="5000"/>
                </a:schemeClr>
              </a:solidFill>
            </a:endParaRPr>
          </a:p>
          <a:p>
            <a:pPr algn="just" rtl="1">
              <a:lnSpc>
                <a:spcPct val="90000"/>
              </a:lnSpc>
            </a:pPr>
            <a:r>
              <a:rPr lang="ar-SA" altLang="ar-IQ" dirty="0">
                <a:solidFill>
                  <a:schemeClr val="tx1">
                    <a:lumMod val="95000"/>
                    <a:lumOff val="5000"/>
                  </a:schemeClr>
                </a:solidFill>
              </a:rPr>
              <a:t>وضعف المقاومة </a:t>
            </a:r>
            <a:r>
              <a:rPr lang="ar-SA" altLang="ar-IQ" dirty="0" err="1" smtClean="0">
                <a:solidFill>
                  <a:schemeClr val="tx1">
                    <a:lumMod val="95000"/>
                    <a:lumOff val="5000"/>
                  </a:schemeClr>
                </a:solidFill>
              </a:rPr>
              <a:t>لل</a:t>
            </a:r>
            <a:r>
              <a:rPr lang="ar-IQ" altLang="ar-IQ" dirty="0" smtClean="0">
                <a:solidFill>
                  <a:schemeClr val="tx1">
                    <a:lumMod val="95000"/>
                    <a:lumOff val="5000"/>
                  </a:schemeClr>
                </a:solidFill>
              </a:rPr>
              <a:t>امراض</a:t>
            </a:r>
            <a:endParaRPr lang="ar-IQ" altLang="ar-IQ" sz="2400" dirty="0" smtClean="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ويحدث </a:t>
            </a:r>
            <a:r>
              <a:rPr lang="ar-SA" altLang="ar-IQ" sz="2400" dirty="0">
                <a:solidFill>
                  <a:schemeClr val="tx1">
                    <a:lumMod val="95000"/>
                    <a:lumOff val="5000"/>
                  </a:schemeClr>
                </a:solidFill>
              </a:rPr>
              <a:t>اختلال في التوازن والتأزر العصبي </a:t>
            </a:r>
            <a:r>
              <a:rPr lang="ar-JO" altLang="ar-IQ" sz="2400" dirty="0">
                <a:solidFill>
                  <a:schemeClr val="tx1">
                    <a:lumMod val="95000"/>
                    <a:lumOff val="5000"/>
                  </a:schemeClr>
                </a:solidFill>
              </a:rPr>
              <a:t>وطنين </a:t>
            </a:r>
            <a:r>
              <a:rPr lang="ar-SA" altLang="ar-IQ" sz="2400" dirty="0">
                <a:solidFill>
                  <a:schemeClr val="tx1">
                    <a:lumMod val="95000"/>
                    <a:lumOff val="5000"/>
                  </a:schemeClr>
                </a:solidFill>
              </a:rPr>
              <a:t>في الأذنين</a:t>
            </a:r>
            <a:r>
              <a:rPr lang="ar-SA" altLang="ar-IQ" sz="2400" dirty="0" smtClean="0">
                <a:solidFill>
                  <a:schemeClr val="tx1">
                    <a:lumMod val="95000"/>
                    <a:lumOff val="5000"/>
                  </a:schemeClr>
                </a:solidFill>
              </a:rPr>
              <a:t>.</a:t>
            </a:r>
            <a:endParaRPr lang="ar-IQ" altLang="ar-IQ" sz="2400" dirty="0" smtClean="0">
              <a:solidFill>
                <a:schemeClr val="tx1">
                  <a:lumMod val="95000"/>
                  <a:lumOff val="5000"/>
                </a:schemeClr>
              </a:solidFill>
            </a:endParaRPr>
          </a:p>
          <a:p>
            <a:pPr algn="just" rtl="1">
              <a:lnSpc>
                <a:spcPct val="90000"/>
              </a:lnSpc>
            </a:pPr>
            <a:r>
              <a:rPr lang="ar-SA" altLang="ar-IQ" sz="2400" dirty="0" smtClean="0">
                <a:solidFill>
                  <a:schemeClr val="tx1">
                    <a:lumMod val="95000"/>
                    <a:lumOff val="5000"/>
                  </a:schemeClr>
                </a:solidFill>
              </a:rPr>
              <a:t>التهابات </a:t>
            </a:r>
            <a:r>
              <a:rPr lang="ar-SA" altLang="ar-IQ" sz="2400" dirty="0">
                <a:solidFill>
                  <a:schemeClr val="tx1">
                    <a:lumMod val="95000"/>
                    <a:lumOff val="5000"/>
                  </a:schemeClr>
                </a:solidFill>
              </a:rPr>
              <a:t>رئوية مزمنة قد تصل إلى الإصابة بالتدرن الرئوي. </a:t>
            </a:r>
            <a:r>
              <a:rPr lang="ar-SA" altLang="ar-IQ" sz="2400" dirty="0" smtClean="0">
                <a:solidFill>
                  <a:schemeClr val="tx1">
                    <a:lumMod val="95000"/>
                    <a:lumOff val="5000"/>
                  </a:schemeClr>
                </a:solidFill>
              </a:rPr>
              <a:t/>
            </a:r>
            <a:br>
              <a:rPr lang="ar-SA" altLang="ar-IQ" sz="2400" dirty="0" smtClean="0">
                <a:solidFill>
                  <a:schemeClr val="tx1">
                    <a:lumMod val="95000"/>
                    <a:lumOff val="5000"/>
                  </a:schemeClr>
                </a:solidFill>
              </a:rPr>
            </a:br>
            <a:endParaRPr lang="en-US" altLang="ar-IQ" sz="2400" dirty="0">
              <a:solidFill>
                <a:schemeClr val="tx1">
                  <a:lumMod val="95000"/>
                  <a:lumOff val="5000"/>
                </a:schemeClr>
              </a:solidFill>
            </a:endParaRPr>
          </a:p>
        </p:txBody>
      </p:sp>
      <p:sp>
        <p:nvSpPr>
          <p:cNvPr id="2" name="Footer Placeholder 1"/>
          <p:cNvSpPr>
            <a:spLocks noGrp="1"/>
          </p:cNvSpPr>
          <p:nvPr>
            <p:ph type="ftr" sz="quarter" idx="11"/>
          </p:nvPr>
        </p:nvSpPr>
        <p:spPr>
          <a:xfrm>
            <a:off x="4380072" y="6407944"/>
            <a:ext cx="31637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29"/>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106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rtl="1"/>
            <a:endParaRPr lang="en-US" altLang="ar-IQ">
              <a:solidFill>
                <a:schemeClr val="tx1">
                  <a:lumMod val="95000"/>
                  <a:lumOff val="5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60019359"/>
              </p:ext>
            </p:extLst>
          </p:nvPr>
        </p:nvGraphicFramePr>
        <p:xfrm>
          <a:off x="-914400" y="-228600"/>
          <a:ext cx="106680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a:xfrm>
            <a:off x="4380072" y="6407944"/>
            <a:ext cx="33923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2160938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2240309"/>
              </p:ext>
            </p:extLst>
          </p:nvPr>
        </p:nvGraphicFramePr>
        <p:xfrm>
          <a:off x="-304800" y="381000"/>
          <a:ext cx="818388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a:xfrm>
            <a:off x="4380072" y="6407944"/>
            <a:ext cx="3849528" cy="365125"/>
          </a:xfrm>
        </p:spPr>
        <p:txBody>
          <a:bodyPr/>
          <a:lstStyle/>
          <a:p>
            <a:r>
              <a:rPr lang="en-US" dirty="0" smtClean="0">
                <a:solidFill>
                  <a:srgbClr val="FF0000"/>
                </a:solidFill>
              </a:rPr>
              <a:t>Ass. Prof. Dr.  Ahmed </a:t>
            </a:r>
            <a:r>
              <a:rPr lang="en-US" dirty="0" err="1" smtClean="0">
                <a:solidFill>
                  <a:srgbClr val="FF0000"/>
                </a:solidFill>
              </a:rPr>
              <a:t>Hashim</a:t>
            </a:r>
            <a:r>
              <a:rPr lang="en-US" dirty="0" smtClean="0">
                <a:solidFill>
                  <a:srgbClr val="FF0000"/>
                </a:solidFill>
              </a:rPr>
              <a:t> Hussein</a:t>
            </a:r>
            <a:endParaRPr lang="en-US" dirty="0">
              <a:solidFill>
                <a:srgbClr val="FF0000"/>
              </a:solidFill>
            </a:endParaRPr>
          </a:p>
        </p:txBody>
      </p:sp>
    </p:spTree>
    <p:extLst>
      <p:ext uri="{BB962C8B-B14F-4D97-AF65-F5344CB8AC3E}">
        <p14:creationId xmlns:p14="http://schemas.microsoft.com/office/powerpoint/2010/main" val="3808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rtl="1"/>
            <a:endParaRPr lang="ar-IQ">
              <a:solidFill>
                <a:schemeClr val="tx1">
                  <a:lumMod val="95000"/>
                  <a:lumOff val="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4016866"/>
              </p:ext>
            </p:extLst>
          </p:nvPr>
        </p:nvGraphicFramePr>
        <p:xfrm>
          <a:off x="-838200" y="0"/>
          <a:ext cx="9982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a:xfrm>
            <a:off x="4380072" y="6407944"/>
            <a:ext cx="3544728" cy="365125"/>
          </a:xfrm>
        </p:spPr>
        <p:txBody>
          <a:bodyPr/>
          <a:lstStyle/>
          <a:p>
            <a:r>
              <a:rPr lang="en-US" dirty="0" smtClean="0"/>
              <a:t>Ass. Prof. Dr.  Ahmed </a:t>
            </a:r>
            <a:r>
              <a:rPr lang="en-US" dirty="0" err="1" smtClean="0"/>
              <a:t>Hashim</a:t>
            </a:r>
            <a:r>
              <a:rPr lang="en-US" dirty="0" smtClean="0"/>
              <a:t> Hussein</a:t>
            </a:r>
            <a:endParaRPr lang="en-US" dirty="0"/>
          </a:p>
        </p:txBody>
      </p:sp>
      <p:grpSp>
        <p:nvGrpSpPr>
          <p:cNvPr id="5" name="Diagram group"/>
          <p:cNvGrpSpPr/>
          <p:nvPr/>
        </p:nvGrpSpPr>
        <p:grpSpPr>
          <a:xfrm>
            <a:off x="4572000" y="3429000"/>
            <a:ext cx="0" cy="0"/>
            <a:chOff x="4572000" y="3429000"/>
            <a:chExt cx="0" cy="0"/>
          </a:xfrm>
          <a:scene3d>
            <a:camera prst="perspectiveRelaxedModerately" zoom="92000"/>
            <a:lightRig rig="balanced" dir="t">
              <a:rot lat="0" lon="0" rev="12700000"/>
            </a:lightRig>
          </a:scene3d>
        </p:grpSpPr>
      </p:grpSp>
    </p:spTree>
    <p:extLst>
      <p:ext uri="{BB962C8B-B14F-4D97-AF65-F5344CB8AC3E}">
        <p14:creationId xmlns:p14="http://schemas.microsoft.com/office/powerpoint/2010/main" val="92650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خصص 1">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7189</TotalTime>
  <Words>2689</Words>
  <Application>Microsoft Office PowerPoint</Application>
  <PresentationFormat>عرض على الشاشة (3:4)‏</PresentationFormat>
  <Paragraphs>458</Paragraphs>
  <Slides>57</Slides>
  <Notes>4</Notes>
  <HiddenSlides>3</HiddenSlides>
  <MMClips>0</MMClips>
  <ScaleCrop>false</ScaleCrop>
  <HeadingPairs>
    <vt:vector size="4" baseType="variant">
      <vt:variant>
        <vt:lpstr>نسق</vt:lpstr>
      </vt:variant>
      <vt:variant>
        <vt:i4>1</vt:i4>
      </vt:variant>
      <vt:variant>
        <vt:lpstr>عناوين الشرائح</vt:lpstr>
      </vt:variant>
      <vt:variant>
        <vt:i4>57</vt:i4>
      </vt:variant>
    </vt:vector>
  </HeadingPairs>
  <TitlesOfParts>
    <vt:vector size="58" baseType="lpstr">
      <vt:lpstr>مدير تنفيذي</vt:lpstr>
      <vt:lpstr>افة العصر ( المخدرات و المؤثرات العقلية)  انواعها              اسباب التعاطي                                وسبل معالجتها </vt:lpstr>
      <vt:lpstr>مقدمة </vt:lpstr>
      <vt:lpstr>عرض تقديمي في PowerPoint</vt:lpstr>
      <vt:lpstr>عرض تقديمي في PowerPoint</vt:lpstr>
      <vt:lpstr>عرض تقديمي في PowerPoint</vt:lpstr>
      <vt:lpstr>أضرار  الادمان على المواد المخدرة</vt:lpstr>
      <vt:lpstr>عرض تقديمي في PowerPoint</vt:lpstr>
      <vt:lpstr>عرض تقديمي في PowerPoint</vt:lpstr>
      <vt:lpstr>عرض تقديمي في PowerPoint</vt:lpstr>
      <vt:lpstr>الأضرار الأمنية :  </vt:lpstr>
      <vt:lpstr>عرض تقديمي في PowerPoint</vt:lpstr>
      <vt:lpstr>عرض تقديمي في PowerPoint</vt:lpstr>
      <vt:lpstr>عرض تقديمي في PowerPoint</vt:lpstr>
      <vt:lpstr>اسباب التعاطي</vt:lpstr>
      <vt:lpstr>عرض تقديمي في PowerPoint</vt:lpstr>
      <vt:lpstr>عرض تقديمي في PowerPoint</vt:lpstr>
      <vt:lpstr>Reasons among teenagers </vt:lpstr>
      <vt:lpstr>عرض تقديمي في PowerPoint</vt:lpstr>
      <vt:lpstr>تصنيف منظمة الصحة العالمية للمؤثرات العقلية </vt:lpstr>
      <vt:lpstr>عرض تقديمي في PowerPoint</vt:lpstr>
      <vt:lpstr>المخدرات</vt:lpstr>
      <vt:lpstr>انواع المخدرات بحسب طريقة الإنتاج</vt:lpstr>
      <vt:lpstr>عرض تقديمي في PowerPoint</vt:lpstr>
      <vt:lpstr>عرض تقديمي في PowerPoint</vt:lpstr>
      <vt:lpstr>الافيون   opium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 LSD) </vt:lpstr>
      <vt:lpstr>عرض تقديمي في PowerPoint</vt:lpstr>
      <vt:lpstr>عرض تقديمي في PowerPoint</vt:lpstr>
      <vt:lpstr>عرض تقديمي في PowerPoint</vt:lpstr>
      <vt:lpstr>عرض تقديمي في PowerPoint</vt:lpstr>
      <vt:lpstr>ما هي المخدرات الرقمية: </vt:lpstr>
      <vt:lpstr>كارثة بكل المقاييس</vt:lpstr>
      <vt:lpstr>انواع اخرى من الادمان </vt:lpstr>
      <vt:lpstr>ستراتيجيات العلاج : اهم شئ هو الوعي و الارادة الجادة </vt:lpstr>
      <vt:lpstr>حقائق واحصائيات </vt:lpstr>
      <vt:lpstr>اسرائيل ودول العالم الفئة العمرية 12-18 ( معطيات بالنسبة المئويه)</vt:lpstr>
      <vt:lpstr>عرض تقديمي في PowerPoint</vt:lpstr>
      <vt:lpstr>عرض تقديمي في PowerPoint</vt:lpstr>
      <vt:lpstr>انتاج المخدرات  في العراق</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المخدرات و المؤثرات العقلية  اسباب التعاطي وسبل معالجتها</dc:title>
  <dc:creator>alameer</dc:creator>
  <cp:lastModifiedBy>e office</cp:lastModifiedBy>
  <cp:revision>126</cp:revision>
  <dcterms:created xsi:type="dcterms:W3CDTF">2006-08-16T00:00:00Z</dcterms:created>
  <dcterms:modified xsi:type="dcterms:W3CDTF">2021-06-19T07:44:07Z</dcterms:modified>
</cp:coreProperties>
</file>