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1" r:id="rId2"/>
  </p:sldMasterIdLst>
  <p:notesMasterIdLst>
    <p:notesMasterId r:id="rId28"/>
  </p:notesMasterIdLst>
  <p:sldIdLst>
    <p:sldId id="257" r:id="rId3"/>
    <p:sldId id="267" r:id="rId4"/>
    <p:sldId id="268" r:id="rId5"/>
    <p:sldId id="269"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33AEEB8-5FDF-45CA-B562-287A9EE603D5}" type="datetimeFigureOut">
              <a:rPr lang="ar-IQ" smtClean="0"/>
              <a:t>21/11/1442</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1FA6D5A-F5B2-4E40-A82B-52A1422260FF}" type="slidenum">
              <a:rPr lang="ar-IQ" smtClean="0"/>
              <a:t>‹#›</a:t>
            </a:fld>
            <a:endParaRPr lang="ar-IQ"/>
          </a:p>
        </p:txBody>
      </p:sp>
    </p:spTree>
    <p:extLst>
      <p:ext uri="{BB962C8B-B14F-4D97-AF65-F5344CB8AC3E}">
        <p14:creationId xmlns:p14="http://schemas.microsoft.com/office/powerpoint/2010/main" val="24337917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61FA6D5A-F5B2-4E40-A82B-52A1422260FF}" type="slidenum">
              <a:rPr lang="ar-IQ" smtClean="0"/>
              <a:t>2</a:t>
            </a:fld>
            <a:endParaRPr lang="ar-IQ"/>
          </a:p>
        </p:txBody>
      </p:sp>
    </p:spTree>
    <p:extLst>
      <p:ext uri="{BB962C8B-B14F-4D97-AF65-F5344CB8AC3E}">
        <p14:creationId xmlns:p14="http://schemas.microsoft.com/office/powerpoint/2010/main" val="3579046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61FA6D5A-F5B2-4E40-A82B-52A1422260FF}" type="slidenum">
              <a:rPr lang="ar-IQ" smtClean="0"/>
              <a:t>25</a:t>
            </a:fld>
            <a:endParaRPr lang="ar-IQ"/>
          </a:p>
        </p:txBody>
      </p:sp>
    </p:spTree>
    <p:extLst>
      <p:ext uri="{BB962C8B-B14F-4D97-AF65-F5344CB8AC3E}">
        <p14:creationId xmlns:p14="http://schemas.microsoft.com/office/powerpoint/2010/main" val="216062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249456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400970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2513211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565604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 xmlns:a16="http://schemas.microsoft.com/office/drawing/2014/main"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2932387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 xmlns:a16="http://schemas.microsoft.com/office/drawing/2014/main"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 xmlns:a16="http://schemas.microsoft.com/office/drawing/2014/main"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 xmlns:a16="http://schemas.microsoft.com/office/drawing/2014/main"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 xmlns:a16="http://schemas.microsoft.com/office/drawing/2014/main"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 xmlns:a16="http://schemas.microsoft.com/office/drawing/2014/main"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 xmlns:a16="http://schemas.microsoft.com/office/drawing/2014/main"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 xmlns:a16="http://schemas.microsoft.com/office/drawing/2014/main"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 xmlns:a16="http://schemas.microsoft.com/office/drawing/2014/main"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 xmlns:a16="http://schemas.microsoft.com/office/drawing/2014/main"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 xmlns:a16="http://schemas.microsoft.com/office/drawing/2014/main"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 xmlns:a16="http://schemas.microsoft.com/office/drawing/2014/main"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 xmlns:a16="http://schemas.microsoft.com/office/drawing/2014/main"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 xmlns:a16="http://schemas.microsoft.com/office/drawing/2014/main"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 xmlns:a16="http://schemas.microsoft.com/office/drawing/2014/main"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 xmlns:a16="http://schemas.microsoft.com/office/drawing/2014/main"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 xmlns:a16="http://schemas.microsoft.com/office/drawing/2014/main"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 xmlns:a16="http://schemas.microsoft.com/office/drawing/2014/main"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 xmlns:a16="http://schemas.microsoft.com/office/drawing/2014/main"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 xmlns:a16="http://schemas.microsoft.com/office/drawing/2014/main"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 xmlns:a16="http://schemas.microsoft.com/office/drawing/2014/main"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 xmlns:a16="http://schemas.microsoft.com/office/drawing/2014/main"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 xmlns:a16="http://schemas.microsoft.com/office/drawing/2014/main"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 xmlns:a16="http://schemas.microsoft.com/office/drawing/2014/main"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 xmlns:a16="http://schemas.microsoft.com/office/drawing/2014/main"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 xmlns:a16="http://schemas.microsoft.com/office/drawing/2014/main"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 xmlns:a16="http://schemas.microsoft.com/office/drawing/2014/main"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 xmlns:a16="http://schemas.microsoft.com/office/drawing/2014/main"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55980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188856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321895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7282243-C5BE-4CE6-BC49-069A1EBDF1D8}" type="datetimeFigureOut">
              <a:rPr lang="ar-IQ" smtClean="0"/>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131704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7282243-C5BE-4CE6-BC49-069A1EBDF1D8}" type="datetimeFigureOut">
              <a:rPr lang="ar-IQ" smtClean="0"/>
              <a:t>21/11/1442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48702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7282243-C5BE-4CE6-BC49-069A1EBDF1D8}" type="datetimeFigureOut">
              <a:rPr lang="ar-IQ" smtClean="0"/>
              <a:t>21/11/1442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312897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282243-C5BE-4CE6-BC49-069A1EBDF1D8}" type="datetimeFigureOut">
              <a:rPr lang="ar-IQ" smtClean="0"/>
              <a:t>21/11/1442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2371134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27282243-C5BE-4CE6-BC49-069A1EBDF1D8}" type="datetimeFigureOut">
              <a:rPr lang="ar-IQ" smtClean="0"/>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4193571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27282243-C5BE-4CE6-BC49-069A1EBDF1D8}" type="datetimeFigureOut">
              <a:rPr lang="ar-IQ" smtClean="0"/>
              <a:t>21/11/1442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747712-46EF-4B69-BF91-1C86EC24DF66}" type="slidenum">
              <a:rPr lang="ar-IQ" smtClean="0"/>
              <a:t>‹#›</a:t>
            </a:fld>
            <a:endParaRPr lang="ar-IQ"/>
          </a:p>
        </p:txBody>
      </p:sp>
    </p:spTree>
    <p:extLst>
      <p:ext uri="{BB962C8B-B14F-4D97-AF65-F5344CB8AC3E}">
        <p14:creationId xmlns:p14="http://schemas.microsoft.com/office/powerpoint/2010/main" val="346111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282243-C5BE-4CE6-BC49-069A1EBDF1D8}" type="datetimeFigureOut">
              <a:rPr lang="ar-IQ" smtClean="0"/>
              <a:t>21/11/1442</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747712-46EF-4B69-BF91-1C86EC24DF66}" type="slidenum">
              <a:rPr lang="ar-IQ" smtClean="0"/>
              <a:t>‹#›</a:t>
            </a:fld>
            <a:endParaRPr lang="ar-IQ"/>
          </a:p>
        </p:txBody>
      </p:sp>
    </p:spTree>
    <p:extLst>
      <p:ext uri="{BB962C8B-B14F-4D97-AF65-F5344CB8AC3E}">
        <p14:creationId xmlns:p14="http://schemas.microsoft.com/office/powerpoint/2010/main" val="3595315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457571"/>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B12D4DD-26D1-4343-BA14-3802C0A15240}"/>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 xmlns:a16="http://schemas.microsoft.com/office/drawing/2014/main"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
        <p:nvSpPr>
          <p:cNvPr id="7" name="Text Placeholder 2">
            <a:extLst>
              <a:ext uri="{FF2B5EF4-FFF2-40B4-BE49-F238E27FC236}">
                <a16:creationId xmlns="" xmlns:a16="http://schemas.microsoft.com/office/drawing/2014/main" id="{35EAECC2-482F-4411-B5C6-261217649AB7}"/>
              </a:ext>
            </a:extLst>
          </p:cNvPr>
          <p:cNvSpPr txBox="1">
            <a:spLocks/>
          </p:cNvSpPr>
          <p:nvPr/>
        </p:nvSpPr>
        <p:spPr>
          <a:xfrm>
            <a:off x="662238" y="1610104"/>
            <a:ext cx="7739385" cy="1194854"/>
          </a:xfrm>
          <a:prstGeom prst="rect">
            <a:avLst/>
          </a:prstGeom>
        </p:spPr>
        <p:txBody>
          <a:bodyPr vert="horz" lIns="91440" tIns="45720" rIns="91440" bIns="45720" rtlCol="1" anchor="ctr">
            <a:noAutofit/>
          </a:bodyPr>
          <a:lstStyle>
            <a:lvl1pPr marL="0" indent="0" algn="ctr" defTabSz="914400" rtl="1" eaLnBrk="1" latinLnBrk="0" hangingPunct="1">
              <a:lnSpc>
                <a:spcPct val="90000"/>
              </a:lnSpc>
              <a:spcBef>
                <a:spcPts val="1000"/>
              </a:spcBef>
              <a:buFont typeface="Arial" panose="020B0604020202020204" pitchFamily="34" charset="0"/>
              <a:buNone/>
              <a:defRPr sz="7200" kern="1200">
                <a:solidFill>
                  <a:schemeClr val="accent6">
                    <a:lumMod val="50000"/>
                  </a:schemeClr>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IQ" sz="3200" b="1" dirty="0" smtClean="0">
                <a:solidFill>
                  <a:srgbClr val="C00000"/>
                </a:solidFill>
              </a:rPr>
              <a:t>تقــــيم </a:t>
            </a:r>
          </a:p>
          <a:p>
            <a:r>
              <a:rPr lang="ar-IQ" sz="3200" b="1" dirty="0" smtClean="0">
                <a:solidFill>
                  <a:srgbClr val="00B050"/>
                </a:solidFill>
              </a:rPr>
              <a:t>كلية القانون / جامعة الكفيل</a:t>
            </a:r>
          </a:p>
          <a:p>
            <a:r>
              <a:rPr lang="ar-IQ" sz="3200" b="1" dirty="0" smtClean="0"/>
              <a:t>ورشة عمل بعنوان</a:t>
            </a:r>
          </a:p>
          <a:p>
            <a:endParaRPr lang="ar-IQ" sz="1400" b="1" dirty="0" smtClean="0"/>
          </a:p>
          <a:p>
            <a:r>
              <a:rPr lang="ar-IQ" sz="4400" b="1" dirty="0">
                <a:solidFill>
                  <a:srgbClr val="FF0000"/>
                </a:solidFill>
              </a:rPr>
              <a:t>التوفيق وسيلة لحل المنازعات </a:t>
            </a:r>
            <a:r>
              <a:rPr lang="ar-IQ" sz="4400" b="1" dirty="0" smtClean="0">
                <a:solidFill>
                  <a:srgbClr val="FF0000"/>
                </a:solidFill>
              </a:rPr>
              <a:t>الإدارية </a:t>
            </a:r>
            <a:endParaRPr lang="en-US" sz="2000" b="1" dirty="0">
              <a:solidFill>
                <a:srgbClr val="FF0000"/>
              </a:solidFill>
            </a:endParaRPr>
          </a:p>
        </p:txBody>
      </p:sp>
      <p:sp>
        <p:nvSpPr>
          <p:cNvPr id="8" name="Text Placeholder 3">
            <a:extLst>
              <a:ext uri="{FF2B5EF4-FFF2-40B4-BE49-F238E27FC236}">
                <a16:creationId xmlns="" xmlns:a16="http://schemas.microsoft.com/office/drawing/2014/main" id="{D2DD65D1-82BE-4F0E-AF8A-B96ED9B60C37}"/>
              </a:ext>
            </a:extLst>
          </p:cNvPr>
          <p:cNvSpPr txBox="1">
            <a:spLocks/>
          </p:cNvSpPr>
          <p:nvPr/>
        </p:nvSpPr>
        <p:spPr>
          <a:xfrm>
            <a:off x="662238" y="3967089"/>
            <a:ext cx="7739385" cy="2084803"/>
          </a:xfrm>
          <a:prstGeom prst="rect">
            <a:avLst/>
          </a:prstGeom>
        </p:spPr>
        <p:txBody>
          <a:bodyPr vert="horz" lIns="91440" tIns="45720" rIns="91440" bIns="45720" rtlCol="1" anchor="ctr">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4800" kern="1200">
                <a:solidFill>
                  <a:schemeClr val="accent6">
                    <a:lumMod val="50000"/>
                  </a:schemeClr>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1"/>
            <a:r>
              <a:rPr lang="ar-IQ" sz="4000" b="1" dirty="0" smtClean="0">
                <a:solidFill>
                  <a:srgbClr val="00B050"/>
                </a:solidFill>
              </a:rPr>
              <a:t>م. د. زينب ماجد محمد علي المدني</a:t>
            </a:r>
          </a:p>
          <a:p>
            <a:pPr rtl="1"/>
            <a:r>
              <a:rPr lang="ar-IQ" sz="3600" b="1" dirty="0" smtClean="0">
                <a:solidFill>
                  <a:srgbClr val="C00000"/>
                </a:solidFill>
              </a:rPr>
              <a:t>الثلاثاء 2021/6/29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9" name="Slide Number Placeholder 4">
            <a:extLst>
              <a:ext uri="{FF2B5EF4-FFF2-40B4-BE49-F238E27FC236}">
                <a16:creationId xmlns="" xmlns:a16="http://schemas.microsoft.com/office/drawing/2014/main" id="{4C68182F-74E9-42E9-A732-944323B2EF4E}"/>
              </a:ext>
            </a:extLst>
          </p:cNvPr>
          <p:cNvSpPr txBox="1">
            <a:spLocks/>
          </p:cNvSpPr>
          <p:nvPr/>
        </p:nvSpPr>
        <p:spPr>
          <a:xfrm>
            <a:off x="361950" y="6424595"/>
            <a:ext cx="504825" cy="365125"/>
          </a:xfrm>
          <a:prstGeom prst="rect">
            <a:avLst/>
          </a:prstGeom>
        </p:spPr>
        <p:txBody>
          <a:bodyPr vert="horz" lIns="91440" tIns="45720" rIns="91440" bIns="45720" rtlCol="1" anchor="ctr"/>
          <a:lstStyle>
            <a:defPPr>
              <a:defRPr lang="ar-IQ"/>
            </a:defPPr>
            <a:lvl1pPr marL="0" algn="l" defTabSz="914400" rtl="1" eaLnBrk="1" latinLnBrk="0" hangingPunct="1">
              <a:defRPr sz="1200" kern="1200">
                <a:solidFill>
                  <a:srgbClr val="3F5378"/>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3613503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a:latin typeface="Times New Roman" panose="02020603050405020304" pitchFamily="18" charset="0"/>
                <a:ea typeface="Times New Roman" panose="02020603050405020304" pitchFamily="18" charset="0"/>
                <a:cs typeface="Simplified Arabic" panose="02020603050405020304" pitchFamily="18" charset="-78"/>
              </a:rPr>
              <a:t>ثانيا: قلة التكاليف </a:t>
            </a:r>
            <a:endParaRPr lang="en-US" sz="2400" dirty="0">
              <a:latin typeface="Times New Roman" panose="02020603050405020304" pitchFamily="18" charset="0"/>
              <a:ea typeface="Times New Roman" panose="02020603050405020304" pitchFamily="18" charset="0"/>
            </a:endParaRPr>
          </a:p>
          <a:p>
            <a:r>
              <a:rPr lang="ar-SA" dirty="0">
                <a:ea typeface="Times New Roman" panose="02020603050405020304" pitchFamily="18" charset="0"/>
                <a:cs typeface="Simplified Arabic" panose="02020603050405020304" pitchFamily="18" charset="-78"/>
              </a:rPr>
              <a:t>     من اهم الخصائص التي يتمتع بها التوفيق بعده احدى الوسائل الودية لتسوية المنازعات الادارية ، هي قلة التكاليف مقارنة مع غيره من الوسائل التقليدية الاخرى ، ويكمن السبب في قلة التكاليف في ما يبذله الموفق ـ الشخص الثالث ـ </a:t>
            </a:r>
            <a:r>
              <a:rPr lang="ar-SA" dirty="0" err="1">
                <a:ea typeface="Times New Roman" panose="02020603050405020304" pitchFamily="18" charset="0"/>
                <a:cs typeface="Simplified Arabic" panose="02020603050405020304" pitchFamily="18" charset="-78"/>
              </a:rPr>
              <a:t>لاقناع</a:t>
            </a:r>
            <a:r>
              <a:rPr lang="ar-SA" dirty="0">
                <a:ea typeface="Times New Roman" panose="02020603050405020304" pitchFamily="18" charset="0"/>
                <a:cs typeface="Simplified Arabic" panose="02020603050405020304" pitchFamily="18" charset="-78"/>
              </a:rPr>
              <a:t> طرفي النزاع بتقديم تنازلات متبادلة و تعديل مراكزهم القانونية للوصول الى حل للنزاع في اسرع وقت </a:t>
            </a:r>
            <a:r>
              <a:rPr lang="ar-SA" dirty="0" smtClean="0">
                <a:ea typeface="Times New Roman" panose="02020603050405020304" pitchFamily="18" charset="0"/>
                <a:cs typeface="Simplified Arabic" panose="02020603050405020304" pitchFamily="18" charset="-78"/>
              </a:rPr>
              <a:t>ممكن.</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252656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SA" b="1" dirty="0">
                <a:latin typeface="Times New Roman" panose="02020603050405020304" pitchFamily="18" charset="0"/>
                <a:ea typeface="Times New Roman" panose="02020603050405020304" pitchFamily="18" charset="0"/>
                <a:cs typeface="Simplified Arabic" panose="02020603050405020304" pitchFamily="18" charset="-78"/>
              </a:rPr>
              <a:t>ثالثا :حسم النزاع </a:t>
            </a:r>
            <a:endParaRPr lang="en-US" sz="2400" dirty="0">
              <a:latin typeface="Times New Roman" panose="02020603050405020304" pitchFamily="18" charset="0"/>
              <a:ea typeface="Times New Roman" panose="02020603050405020304" pitchFamily="18" charset="0"/>
            </a:endParaRPr>
          </a:p>
          <a:p>
            <a:pPr algn="just"/>
            <a:r>
              <a:rPr lang="ar-SA" dirty="0">
                <a:latin typeface="Times New Roman" panose="02020603050405020304" pitchFamily="18" charset="0"/>
                <a:ea typeface="Times New Roman" panose="02020603050405020304" pitchFamily="18" charset="0"/>
                <a:cs typeface="Simplified Arabic" panose="02020603050405020304" pitchFamily="18" charset="-78"/>
              </a:rPr>
              <a:t>     لقد اخذت الوسائل البديلة لحل المنازعات الادارية ــ ومن بينها التوفيق ــ اهتماماً متزايداً على صعيد الانظمة القانونية ، لما توفره من مرونة وسرعة في البت في المنازعات ، لاسيما وان السرعة تشكل حاليا سمة من سمات العصر الحديث ، فضلاً عن ان العدالة البطيئة تعد انكارا للعدالة اضافة الى ما تحققه هذه الوسيلة من اهمية في الحفاظ على روح التوافق بين الخصوم وما </a:t>
            </a:r>
            <a:r>
              <a:rPr lang="ar-SA" dirty="0" err="1">
                <a:latin typeface="Times New Roman" panose="02020603050405020304" pitchFamily="18" charset="0"/>
                <a:ea typeface="Times New Roman" panose="02020603050405020304" pitchFamily="18" charset="0"/>
                <a:cs typeface="Simplified Arabic" panose="02020603050405020304" pitchFamily="18" charset="-78"/>
              </a:rPr>
              <a:t>تظمنه</a:t>
            </a:r>
            <a:r>
              <a:rPr lang="ar-SA" dirty="0">
                <a:latin typeface="Times New Roman" panose="02020603050405020304" pitchFamily="18" charset="0"/>
                <a:ea typeface="Times New Roman" panose="02020603050405020304" pitchFamily="18" charset="0"/>
                <a:cs typeface="Simplified Arabic" panose="02020603050405020304" pitchFamily="18" charset="-78"/>
              </a:rPr>
              <a:t> من مشاركة الاطراف في ايجاد الحلول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لمنازعاتهم.</a:t>
            </a:r>
            <a:endParaRPr lang="en-US" sz="2400" dirty="0">
              <a:latin typeface="Times New Roman" panose="02020603050405020304" pitchFamily="18" charset="0"/>
              <a:ea typeface="Times New Roman" panose="02020603050405020304" pitchFamily="18" charset="0"/>
            </a:endParaRPr>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2029583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المبحث الثاني</a:t>
            </a:r>
            <a:endParaRPr lang="en-US" sz="2000" dirty="0">
              <a:latin typeface="Times New Roman" panose="02020603050405020304" pitchFamily="18" charset="0"/>
              <a:ea typeface="Times New Roman" panose="02020603050405020304" pitchFamily="18" charset="0"/>
            </a:endParaRPr>
          </a:p>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التوفيق في المنازعات الادارية في القانون المقارن </a:t>
            </a:r>
            <a:endParaRPr lang="en-US" sz="2000" dirty="0">
              <a:latin typeface="Times New Roman" panose="02020603050405020304" pitchFamily="18" charset="0"/>
              <a:ea typeface="Times New Roman" panose="02020603050405020304" pitchFamily="18" charset="0"/>
            </a:endParaRPr>
          </a:p>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والعراقي</a:t>
            </a:r>
            <a:endParaRPr lang="en-US" sz="2000" dirty="0">
              <a:latin typeface="Times New Roman" panose="02020603050405020304" pitchFamily="18" charset="0"/>
              <a:ea typeface="Times New Roman" panose="02020603050405020304" pitchFamily="18" charset="0"/>
            </a:endParaRPr>
          </a:p>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المطلب الاول</a:t>
            </a:r>
            <a:endParaRPr lang="en-US" sz="2400" dirty="0">
              <a:latin typeface="Times New Roman" panose="02020603050405020304" pitchFamily="18" charset="0"/>
              <a:ea typeface="Times New Roman" panose="02020603050405020304" pitchFamily="18" charset="0"/>
            </a:endParaRPr>
          </a:p>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التوفيق في المنازعات الادارية في فرنسا</a:t>
            </a:r>
            <a:endParaRPr lang="en-US" sz="2400" dirty="0">
              <a:latin typeface="Times New Roman" panose="02020603050405020304" pitchFamily="18" charset="0"/>
              <a:ea typeface="Times New Roman" panose="02020603050405020304" pitchFamily="18" charset="0"/>
            </a:endParaRPr>
          </a:p>
          <a:p>
            <a:pPr algn="just"/>
            <a:r>
              <a:rPr lang="ar-SA" dirty="0">
                <a:latin typeface="Times New Roman" panose="02020603050405020304" pitchFamily="18" charset="0"/>
                <a:ea typeface="Times New Roman" panose="02020603050405020304" pitchFamily="18" charset="0"/>
                <a:cs typeface="Simplified Arabic" panose="02020603050405020304" pitchFamily="18" charset="-78"/>
              </a:rPr>
              <a:t>     نظراً </a:t>
            </a:r>
            <a:r>
              <a:rPr lang="ar-SA" dirty="0" err="1">
                <a:latin typeface="Times New Roman" panose="02020603050405020304" pitchFamily="18" charset="0"/>
                <a:ea typeface="Times New Roman" panose="02020603050405020304" pitchFamily="18" charset="0"/>
                <a:cs typeface="Simplified Arabic" panose="02020603050405020304" pitchFamily="18" charset="-78"/>
              </a:rPr>
              <a:t>لاهمية</a:t>
            </a:r>
            <a:r>
              <a:rPr lang="ar-SA" dirty="0">
                <a:latin typeface="Times New Roman" panose="02020603050405020304" pitchFamily="18" charset="0"/>
                <a:ea typeface="Times New Roman" panose="02020603050405020304" pitchFamily="18" charset="0"/>
                <a:cs typeface="Simplified Arabic" panose="02020603050405020304" pitchFamily="18" charset="-78"/>
              </a:rPr>
              <a:t> التوفيق في حل </a:t>
            </a:r>
            <a:r>
              <a:rPr lang="ar-SA" dirty="0" err="1">
                <a:latin typeface="Times New Roman" panose="02020603050405020304" pitchFamily="18" charset="0"/>
                <a:ea typeface="Times New Roman" panose="02020603050405020304" pitchFamily="18" charset="0"/>
                <a:cs typeface="Simplified Arabic" panose="02020603050405020304" pitchFamily="18" charset="-78"/>
              </a:rPr>
              <a:t>المازعات</a:t>
            </a:r>
            <a:r>
              <a:rPr lang="ar-SA" dirty="0">
                <a:latin typeface="Times New Roman" panose="02020603050405020304" pitchFamily="18" charset="0"/>
                <a:ea typeface="Times New Roman" panose="02020603050405020304" pitchFamily="18" charset="0"/>
                <a:cs typeface="Simplified Arabic" panose="02020603050405020304" pitchFamily="18" charset="-78"/>
              </a:rPr>
              <a:t> الادارية بعيدا عن القضاء، فقد اخذت به معظم قوانين الدول ومنها القانون الفرنسي، اذ اخذ المشرع الفرنسي بالتوفيق صراحة في المواد الادارية ، وقد اولت هذه النصوص صلاحية التدخل بلجان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خاصة،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على سبيل المثال " لجان التوفيق المختصة بالعلاقات بين الدولة والتعليم الخاص الواردة في قانون </a:t>
            </a:r>
            <a:r>
              <a:rPr lang="en-US" dirty="0" err="1">
                <a:latin typeface="Simplified Arabic" panose="02020603050405020304" pitchFamily="18" charset="-78"/>
                <a:ea typeface="Times New Roman" panose="02020603050405020304" pitchFamily="18" charset="0"/>
              </a:rPr>
              <a:t>debre</a:t>
            </a:r>
            <a:r>
              <a:rPr lang="ar-IQ" dirty="0">
                <a:latin typeface="Times New Roman" panose="02020603050405020304" pitchFamily="18" charset="0"/>
                <a:ea typeface="Times New Roman" panose="02020603050405020304" pitchFamily="18" charset="0"/>
                <a:cs typeface="Simplified Arabic" panose="02020603050405020304" pitchFamily="18" charset="-78"/>
              </a:rPr>
              <a:t> بتاريخ 31/12/ 1959 ، اذ نص على انشاء لجان للقيام بالمصالحة في النزاعات القائمة بين الادارة والمدرسين في التعليم الرسمي او ان يقوم بالتوفيق القاضي نفسه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endParaRPr>
          </a:p>
          <a:p>
            <a:pPr algn="just"/>
            <a:r>
              <a:rPr lang="ar-SA" sz="2400" baseline="30000" dirty="0">
                <a:latin typeface="Calibri" panose="020F0502020204030204" pitchFamily="34" charset="0"/>
                <a:ea typeface="Calibri" panose="020F0502020204030204" pitchFamily="34" charset="0"/>
                <a:cs typeface="Simplified Arabic" panose="02020603050405020304" pitchFamily="18" charset="-78"/>
              </a:rPr>
              <a:t> </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3086745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ثم اجاز القانون 31/12/1987 والمتعلق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باصلاح</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المنازعات القضائية الادارية ، التوفيق في المنازعات العقدية المتعلقة بالدولة والجماعات الاقليمية ومؤسساتها العامة والاعمال التي تجعلها مسؤولة عقديا قبل أي قضية قضائية او تحكيمية</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وتاكيداً</a:t>
            </a:r>
            <a:r>
              <a:rPr lang="ar-IQ" dirty="0">
                <a:latin typeface="Times New Roman" panose="02020603050405020304" pitchFamily="18" charset="0"/>
                <a:ea typeface="Times New Roman" panose="02020603050405020304" pitchFamily="18" charset="0"/>
                <a:cs typeface="Simplified Arabic" panose="02020603050405020304" pitchFamily="18" charset="-78"/>
              </a:rPr>
              <a:t> على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اهيمة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التوفيق بوصفه احد الوسائل البديلة لحل المنازعات الادارية اصدر مجلس الدولة تقريره في 1993 بعنوان التسوية البديلة للمنازعات والذي اشار فيه الى ان التوفيق سيجد طريقه في العقد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الاداري</a:t>
            </a:r>
            <a:r>
              <a:rPr lang="ar-SA" baseline="30000"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1256362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ea typeface="Times New Roman" panose="02020603050405020304" pitchFamily="18" charset="0"/>
                <a:cs typeface="Simplified Arabic" panose="02020603050405020304" pitchFamily="18" charset="-78"/>
              </a:rPr>
              <a:t>ثم تأكدت اهمية التوفيق بصدور قانون العدالة الادارية الفرنسي الجديد عام 2001 ، الذي نص في المادة 211/4 منه على التوفيق واناط برؤساء المحاكم الادارية ومحاكم الاستئناف الادارية مهمة التوفيق بين الخصوم بناء على </a:t>
            </a:r>
            <a:r>
              <a:rPr lang="ar-IQ" dirty="0" smtClean="0">
                <a:ea typeface="Times New Roman" panose="02020603050405020304" pitchFamily="18" charset="0"/>
                <a:cs typeface="Simplified Arabic" panose="02020603050405020304" pitchFamily="18" charset="-78"/>
              </a:rPr>
              <a:t>طلبهم</a:t>
            </a:r>
            <a:r>
              <a:rPr lang="ar-SA" dirty="0" smtClean="0">
                <a:ea typeface="Times New Roman" panose="02020603050405020304" pitchFamily="18" charset="0"/>
                <a:cs typeface="Simplified Arabic" panose="02020603050405020304" pitchFamily="18" charset="-78"/>
              </a:rPr>
              <a:t> </a:t>
            </a:r>
            <a:r>
              <a:rPr lang="ar-SA" sz="2400" dirty="0" smtClean="0">
                <a:latin typeface="Calibri" panose="020F0502020204030204" pitchFamily="34" charset="0"/>
                <a:ea typeface="Calibri" panose="020F0502020204030204" pitchFamily="34" charset="0"/>
                <a:cs typeface="Simplified Arabic" panose="02020603050405020304" pitchFamily="18" charset="-78"/>
              </a:rPr>
              <a:t>المادة </a:t>
            </a:r>
            <a:r>
              <a:rPr lang="ar-SA" sz="2400" dirty="0">
                <a:latin typeface="Calibri" panose="020F0502020204030204" pitchFamily="34" charset="0"/>
                <a:ea typeface="Calibri" panose="020F0502020204030204" pitchFamily="34" charset="0"/>
                <a:cs typeface="Simplified Arabic" panose="02020603050405020304" pitchFamily="18" charset="-78"/>
              </a:rPr>
              <a:t>" 211/4 " من قانون العدالة الادارية الفرنسي لسنة 2001.</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14</a:t>
            </a:fld>
            <a:endParaRPr lang="en-US" dirty="0"/>
          </a:p>
        </p:txBody>
      </p:sp>
    </p:spTree>
    <p:extLst>
      <p:ext uri="{BB962C8B-B14F-4D97-AF65-F5344CB8AC3E}">
        <p14:creationId xmlns:p14="http://schemas.microsoft.com/office/powerpoint/2010/main" val="2571269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IQ" dirty="0">
                <a:ea typeface="Times New Roman" panose="02020603050405020304" pitchFamily="18" charset="0"/>
                <a:cs typeface="Simplified Arabic" panose="02020603050405020304" pitchFamily="18" charset="-78"/>
              </a:rPr>
              <a:t>مما تقد يتضح لنا ان المشرع الفرنسي أجاز في قانون العدالة الادارية الجديد التوفيق الذي تم بواسطة شخص من الغير " الموفق " ، ولعل ذلك راجع لاعتبارات عدة ؛ منها تخفيف العبء عن القضاة وتوفير الوقت لهم حتى يتمكنوا من نظر الخصومات التي مر عليها فترة طويلة والفصل فيها </a:t>
            </a:r>
            <a:r>
              <a:rPr lang="ar-IQ" dirty="0" err="1">
                <a:ea typeface="Times New Roman" panose="02020603050405020304" pitchFamily="18" charset="0"/>
                <a:cs typeface="Simplified Arabic" panose="02020603050405020304" pitchFamily="18" charset="-78"/>
              </a:rPr>
              <a:t>باحكام</a:t>
            </a:r>
            <a:r>
              <a:rPr lang="ar-IQ" dirty="0">
                <a:ea typeface="Times New Roman" panose="02020603050405020304" pitchFamily="18" charset="0"/>
                <a:cs typeface="Simplified Arabic" panose="02020603050405020304" pitchFamily="18" charset="-78"/>
              </a:rPr>
              <a:t> قضائية ، كما انه قد يتوافر لبعض الاشخاص ـ من غير القضاة ـ من الخبرة </a:t>
            </a:r>
            <a:r>
              <a:rPr lang="ar-IQ" dirty="0" err="1">
                <a:ea typeface="Times New Roman" panose="02020603050405020304" pitchFamily="18" charset="0"/>
                <a:cs typeface="Simplified Arabic" panose="02020603050405020304" pitchFamily="18" charset="-78"/>
              </a:rPr>
              <a:t>والكفأة</a:t>
            </a:r>
            <a:r>
              <a:rPr lang="ar-IQ" dirty="0">
                <a:ea typeface="Times New Roman" panose="02020603050405020304" pitchFamily="18" charset="0"/>
                <a:cs typeface="Simplified Arabic" panose="02020603050405020304" pitchFamily="18" charset="-78"/>
              </a:rPr>
              <a:t> ما يساعد الاطراف المتنازعة في الوصول الى حل وسط يرتضونه جميعا ، كما ان قيام القاضي بمحاولة التوفيق بنفسه قد يعني بطريق غير مباشر تحويل هذه المحاولة الرضائية الاتفاقية من الناحية العملية الى حكم ضد الطرف المعترض على التسوية ومن ثم تحقيق الغاية المبتغاة من هذه الوسيلة .</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15</a:t>
            </a:fld>
            <a:endParaRPr lang="en-US" dirty="0"/>
          </a:p>
        </p:txBody>
      </p:sp>
    </p:spTree>
    <p:extLst>
      <p:ext uri="{BB962C8B-B14F-4D97-AF65-F5344CB8AC3E}">
        <p14:creationId xmlns:p14="http://schemas.microsoft.com/office/powerpoint/2010/main" val="3511018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indent="323215" algn="ctr">
              <a:spcAft>
                <a:spcPts val="60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الفرع الثاني </a:t>
            </a:r>
            <a:endParaRPr lang="en-US" sz="2400" dirty="0">
              <a:latin typeface="Times New Roman" panose="02020603050405020304" pitchFamily="18" charset="0"/>
              <a:ea typeface="Times New Roman" panose="02020603050405020304" pitchFamily="18" charset="0"/>
            </a:endParaRPr>
          </a:p>
          <a:p>
            <a:pPr indent="323215" algn="ctr">
              <a:spcAft>
                <a:spcPts val="60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التوفيق في القانون المصري</a:t>
            </a:r>
            <a:endParaRPr lang="en-US" sz="2400" dirty="0">
              <a:latin typeface="Times New Roman" panose="02020603050405020304" pitchFamily="18" charset="0"/>
              <a:ea typeface="Times New Roman" panose="02020603050405020304" pitchFamily="18" charset="0"/>
            </a:endParaRPr>
          </a:p>
          <a:p>
            <a:pPr indent="323215" algn="just">
              <a:spcAft>
                <a:spcPts val="60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بدأ المشرع المصري في بداية القرن الواحد والعشرين بآلية جديدة في فض المنازعات التي تكون الوزارات والاشخاص المعنوية العامة طرفاً فيها ، وذلك بهدف التيسير على أصحاب الحقوق  الحصول على حقوقهم في اسرع وقت تفاديا لبطء اجراءات التقاضي وتحقيقا للعدالة ، وذلك عبر لجان تقوم بمحاولة التوفيق بين طرفي المنازعة قبل اللجوء الى القضاء .</a:t>
            </a:r>
            <a:endParaRPr lang="en-US" sz="2400" dirty="0">
              <a:latin typeface="Times New Roman" panose="02020603050405020304" pitchFamily="18" charset="0"/>
              <a:ea typeface="Times New Roman" panose="02020603050405020304" pitchFamily="18" charset="0"/>
            </a:endParaRPr>
          </a:p>
          <a:p>
            <a:pPr indent="323215" algn="just">
              <a:spcAft>
                <a:spcPts val="60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فنظم المشرع المصري القانون رقم 7 لسنه 2000 الخاص </a:t>
            </a:r>
            <a:r>
              <a:rPr lang="ar-SA" dirty="0" err="1">
                <a:latin typeface="Times New Roman" panose="02020603050405020304" pitchFamily="18" charset="0"/>
                <a:ea typeface="Times New Roman" panose="02020603050405020304" pitchFamily="18" charset="0"/>
                <a:cs typeface="Simplified Arabic" panose="02020603050405020304" pitchFamily="18" charset="-78"/>
              </a:rPr>
              <a:t>بانشاء</a:t>
            </a:r>
            <a:r>
              <a:rPr lang="ar-SA" dirty="0">
                <a:latin typeface="Times New Roman" panose="02020603050405020304" pitchFamily="18" charset="0"/>
                <a:ea typeface="Times New Roman" panose="02020603050405020304" pitchFamily="18" charset="0"/>
                <a:cs typeface="Simplified Arabic" panose="02020603050405020304" pitchFamily="18" charset="-78"/>
              </a:rPr>
              <a:t> لجان للتوفيق في المنازعات المدنية والتجارية والادارية التي قد تنشأ بين الاشخاص المعنوية العامة وبين العاملين معها، او بينها وبين الافراد والاشخاص المعنوية الخاصة</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endParaRPr>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16</a:t>
            </a:fld>
            <a:endParaRPr lang="en-US" dirty="0"/>
          </a:p>
        </p:txBody>
      </p:sp>
    </p:spTree>
    <p:extLst>
      <p:ext uri="{BB962C8B-B14F-4D97-AF65-F5344CB8AC3E}">
        <p14:creationId xmlns:p14="http://schemas.microsoft.com/office/powerpoint/2010/main" val="4106264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dirty="0">
                <a:ea typeface="Times New Roman" panose="02020603050405020304" pitchFamily="18" charset="0"/>
                <a:cs typeface="Simplified Arabic" panose="02020603050405020304" pitchFamily="18" charset="-78"/>
              </a:rPr>
              <a:t>ولعل اهم ما يلاحظ على إنشاء لجان التوفيق المتقدم ذكرها ، غلبة الطابع الاداري على تشكيلها ، وكون لجان التوفيق ذات طبيعة إدارية ، فان </a:t>
            </a:r>
            <a:r>
              <a:rPr lang="ar-SA" dirty="0" err="1">
                <a:ea typeface="Times New Roman" panose="02020603050405020304" pitchFamily="18" charset="0"/>
                <a:cs typeface="Simplified Arabic" panose="02020603050405020304" pitchFamily="18" charset="-78"/>
              </a:rPr>
              <a:t>مايصدر</a:t>
            </a:r>
            <a:r>
              <a:rPr lang="ar-SA" dirty="0">
                <a:ea typeface="Times New Roman" panose="02020603050405020304" pitchFamily="18" charset="0"/>
                <a:cs typeface="Simplified Arabic" panose="02020603050405020304" pitchFamily="18" charset="-78"/>
              </a:rPr>
              <a:t> عنها لا يُعد قضاءً صادراً من سلطة قضائية ، إذ إن ما يصدر عن هذه اللجان </a:t>
            </a:r>
            <a:r>
              <a:rPr lang="ar-SA" dirty="0" err="1">
                <a:ea typeface="Times New Roman" panose="02020603050405020304" pitchFamily="18" charset="0"/>
                <a:cs typeface="Simplified Arabic" panose="02020603050405020304" pitchFamily="18" charset="-78"/>
              </a:rPr>
              <a:t>لايعدو</a:t>
            </a:r>
            <a:r>
              <a:rPr lang="ar-SA" dirty="0">
                <a:ea typeface="Times New Roman" panose="02020603050405020304" pitchFamily="18" charset="0"/>
                <a:cs typeface="Simplified Arabic" panose="02020603050405020304" pitchFamily="18" charset="-78"/>
              </a:rPr>
              <a:t> ان يكون توصيات </a:t>
            </a:r>
            <a:r>
              <a:rPr lang="ar-SA" dirty="0" err="1">
                <a:ea typeface="Times New Roman" panose="02020603050405020304" pitchFamily="18" charset="0"/>
                <a:cs typeface="Simplified Arabic" panose="02020603050405020304" pitchFamily="18" charset="-78"/>
              </a:rPr>
              <a:t>نفاذها</a:t>
            </a:r>
            <a:r>
              <a:rPr lang="ar-SA" dirty="0">
                <a:ea typeface="Times New Roman" panose="02020603050405020304" pitchFamily="18" charset="0"/>
                <a:cs typeface="Simplified Arabic" panose="02020603050405020304" pitchFamily="18" charset="-78"/>
              </a:rPr>
              <a:t> مرهون بقبولها من طرفي النزاع ، ومن ثم قد لا تتمتع هذه اللجان بالحيدة والكفاءة والاستقلال اللازمين للفصل في المنازعات المعروضة عليها ، كما لا تستطيع لجان التوفيق اذا عُرض عليها منازعة تدخل في اختصاصها أن تقرر عدم اختصاصها والاحالة الى المحكمة او الجهة المختصة وفقاً لنص المادة (110) من قانون المرافعات المدنية والتجارية المصري رقم (13) لسنة 1968 ، وهذا ما أكدته المحكمة الادارية العليا اذ قضت بأنه " اذا طرحت على المحكمة منازعة تدخل في نطاق تطبيق قانون التوفيق يجب عليها في هذه الحالة الحكم بعدم قبل الدعوى فقط وليس الحكم بعدم الاختصاص والاحالة وفقا للمادة 110 من قانون </a:t>
            </a:r>
            <a:r>
              <a:rPr lang="ar-SA" dirty="0" smtClean="0">
                <a:ea typeface="Times New Roman" panose="02020603050405020304" pitchFamily="18" charset="0"/>
                <a:cs typeface="Simplified Arabic" panose="02020603050405020304" pitchFamily="18" charset="-78"/>
              </a:rPr>
              <a:t>المرافعات.</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17</a:t>
            </a:fld>
            <a:endParaRPr lang="en-US" dirty="0"/>
          </a:p>
        </p:txBody>
      </p:sp>
    </p:spTree>
    <p:extLst>
      <p:ext uri="{BB962C8B-B14F-4D97-AF65-F5344CB8AC3E}">
        <p14:creationId xmlns:p14="http://schemas.microsoft.com/office/powerpoint/2010/main" val="2587704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الفرع الثالث</a:t>
            </a:r>
            <a:endParaRPr lang="en-US" sz="2400" dirty="0">
              <a:latin typeface="Times New Roman" panose="02020603050405020304" pitchFamily="18" charset="0"/>
              <a:ea typeface="Times New Roman" panose="02020603050405020304" pitchFamily="18" charset="0"/>
            </a:endParaRPr>
          </a:p>
          <a:p>
            <a:pPr algn="ct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التوفيق في القانون العراقي</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لم ينظم المشرع العراقي التوفيق بوصفه احد الوسائل البديلة لحل المنازعات الادارية في تشريع خاص ومنفصل كما فعل المشرع المصري ، كما انه لم ينص عليه في قانون مجلس الدولة أو قانون المرافعات كما فعل المشرع الفرنسي، اذ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نص </a:t>
            </a:r>
            <a:r>
              <a:rPr lang="ar-IQ" dirty="0">
                <a:latin typeface="Times New Roman" panose="02020603050405020304" pitchFamily="18" charset="0"/>
                <a:ea typeface="Times New Roman" panose="02020603050405020304" pitchFamily="18" charset="0"/>
                <a:cs typeface="Simplified Arabic" panose="02020603050405020304" pitchFamily="18" charset="-78"/>
              </a:rPr>
              <a:t>عليه في قانون المرافعات الادارية لسنة 2001 ــ كما اشرنا الى ذلك سابقا ـ ، بالرغم من ذلك لا يمكننا القول ان المشرع العراقي لم يأخذ بالتوفيق بشكل نهائي، اذ ورد التوفيق كأسلوب من أساليب حل المنازعات الادارية بعد توقيع العقد في المادة "11/اولا / أ" من تعليمات تنفيذ العقود الحكومية بعده احدى الطرق التي تحل بها مختلف انواع المنازعات بعد توقيع العقود العامة ، اذ نصت المادة "11/ اولا / 1" على " اولا : تفض المنازعات بعد توقيع العقود العامة بمختلف أنواعها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بإستخدام</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احدى الاساليب الاتية :</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18</a:t>
            </a:fld>
            <a:endParaRPr lang="en-US" dirty="0"/>
          </a:p>
        </p:txBody>
      </p:sp>
    </p:spTree>
    <p:extLst>
      <p:ext uri="{BB962C8B-B14F-4D97-AF65-F5344CB8AC3E}">
        <p14:creationId xmlns:p14="http://schemas.microsoft.com/office/powerpoint/2010/main" val="1607372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أ التوفيق : ويكون من خلال تشكيل لجنة مشتركة بين طرفي النزاع المتمثلين بجهة التعاقد ( المتعاقد معها من مقاولين أو مجهزين أو استشاريين ) لدراسة الموضوع والاتفاق على المعالجات حسب احكام القوانين والتعليمات النافذة في شأن موضوع النزاع " ، أي ان المشرع العراقي سمح بتشكيل لجنة توفيق وليس موفق واحد وتكون مشتركة من طرفي النزاع لدراسة الموضوع والاتفاق على حل النزاع حسب احكام القوانين والتعليمات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النافذه</a:t>
            </a:r>
            <a:r>
              <a:rPr lang="ar-IQ" dirty="0">
                <a:latin typeface="Times New Roman" panose="02020603050405020304" pitchFamily="18" charset="0"/>
                <a:ea typeface="Times New Roman" panose="02020603050405020304" pitchFamily="18" charset="0"/>
                <a:cs typeface="Simplified Arabic" panose="02020603050405020304" pitchFamily="18" charset="-78"/>
              </a:rPr>
              <a:t> في موضوع النزاع ، ولم يتطرق المشرع الى الإجراءات التي تتبعها اللجنة او مدى الزامية قراراتها ، والمدة التي يجب عليهم فض النزاع خلالها ، وغيرها من الامور كما انه اقتصر على منازعات العقود الادارية دون غيرها من المنازعات.</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19</a:t>
            </a:fld>
            <a:endParaRPr lang="en-US" dirty="0"/>
          </a:p>
        </p:txBody>
      </p:sp>
    </p:spTree>
    <p:extLst>
      <p:ext uri="{BB962C8B-B14F-4D97-AF65-F5344CB8AC3E}">
        <p14:creationId xmlns:p14="http://schemas.microsoft.com/office/powerpoint/2010/main" val="374129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المقدمة</a:t>
            </a:r>
            <a:r>
              <a:rPr lang="ar-SA"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endParaRPr>
          </a:p>
          <a:p>
            <a:pPr algn="just"/>
            <a:r>
              <a:rPr lang="ar-SA"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ان الوضع التقليدي لحل المنازعات التي تثور بين الاشخاص ، هو اللجوء الى الطريق القضائي عبر تقديم دعوى امام المحكمة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المختصة، </a:t>
            </a:r>
            <a:r>
              <a:rPr lang="ar-IQ" dirty="0">
                <a:latin typeface="Times New Roman" panose="02020603050405020304" pitchFamily="18" charset="0"/>
                <a:ea typeface="Times New Roman" panose="02020603050405020304" pitchFamily="18" charset="0"/>
                <a:cs typeface="Simplified Arabic" panose="02020603050405020304" pitchFamily="18" charset="-78"/>
              </a:rPr>
              <a:t>بحسبان ان وظيفة القضاء الاساسية هي فض المنازعات التي تثور بين الاشخاص الطبيعية والمعنوية في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الدولة،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الا ان هذا الوضع التقليدي بات اليوم يتنافس مع وسائل وطرق أخذت تحل محله في فض المنازعات ، رغبةً في الوصول الى حل المشاكل بطرق اكثر سهولة وسرعة ومرونة ، ومن ثم الوصول الى تحقيق غاية الاطراف بالعمل على حل النزاع وتحقيق العدالة ، ولعل من بين اهم هذه الطرق التوفيق الاداري الذي يعد من انجح الوسائل البديلة في حل المنازعات الادارية ، التي تكون الادارة طرفا فيها سواء تعلقت المنازعة بقرار اداري ام عقد اداري ، اذ يتم التوفيق عادة بواسطة لجان تقوم بمحاولة التوفيق بين طرفي المنازعة قبل اللجوء الى القضاء، الامر الذي يترتب عليه  تحقيق مصالح المواطنين من جهة ويسهم في تقليل عدد القضايا والمنازعات المطروحة على القضاء من جهة ثانية ، وبما يوفر الجهد والوقت اللازمين للفصل في المنازعات الاخرى المعروضة على القضاء .</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sz="2000" b="1" dirty="0"/>
              <a:t>التوفيق وسيلة لحل المنازعات الإدارية </a:t>
            </a:r>
            <a:endParaRPr lang="en-US" sz="2000"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783877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كذلك يمكن القول بأن الشروط العامة لمقاولات اعمال الهندسة المدنية قد اخذت بالتوفيق عبر تنظيمها الكيفية التي يتم فيها حسم الخلافات الناشئة بين المقاول ورب العمل، وذلك في المادة "69" منها ، وهذه التسوية ماهي الا طريق من الطرق البديلة وهو التوفيق ، وعادة ما يكون الموفق مهندسا، اذ في حالة نشوء نزاع من أي نوع كان بين صاحب العمل والمقاول له علاقة بالمقاولة او ناجم عنها او عن تنفيذ الاعمال ( سواء كان ذلك اثناء سير الاعمال او بعد اكمالها وسواء كان قبل ام بعد انهاء المقاولة او تركها او الاخلال بها فأوجب المشرع إحالة مثل هذا النزاع او الخلاف الى المهندس لتجري تسويته من قبله ولإصدار قرار بشأنه ـ بشرط حالة اذا لم يكن المهندس طرفاً في الخلاف او لم يسبق أن أبدى رأياً في الموضوع ـ وان يبلغ قراره الى صاحب العمل والمقاول وقراره هذا يكون ملزماً للطرفين  ـ اذا لم يعترض عليه احد من الطرفين ـ وعلى المقاول ان يعمل به دونما تـأخير وعليه الاستمرار بتنفيذ الاعمال بكل ما يلزم من المثابرة سواء قدم المقاول او صاحب العمل اشعارا بعدم قبول القرار على النحو المذكور فيما بعد ام لم يقدم)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endParaRPr>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20</a:t>
            </a:fld>
            <a:endParaRPr lang="en-US" dirty="0"/>
          </a:p>
        </p:txBody>
      </p:sp>
    </p:spTree>
    <p:extLst>
      <p:ext uri="{BB962C8B-B14F-4D97-AF65-F5344CB8AC3E}">
        <p14:creationId xmlns:p14="http://schemas.microsoft.com/office/powerpoint/2010/main" val="57657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IQ" dirty="0">
                <a:ea typeface="Times New Roman" panose="02020603050405020304" pitchFamily="18" charset="0"/>
                <a:cs typeface="Simplified Arabic" panose="02020603050405020304" pitchFamily="18" charset="-78"/>
              </a:rPr>
              <a:t>مما تقدم نرى ان المشرع وإن لم ينص صراحة في المادة"69" من الشروط العامة للمقاولات الهندسية على اجراء التوفيق ، الا ان ما اخذ به من اسلوب في فض المنازعات يؤكد اتباعه اسلوب التوفيق ، اذ عادة ما يكون الموفق مهندساً ، وبالرغم من ذلك ودفعا لكل اشكال يمكن ان يرد،  نرى ضرورة تعديل هذه الشروط بما من شأنه تضمين هذه الشروط نصاً صريحا يشير الى اسلوب التوفيق وبشكل منفصل عن التحكيم اذ ان التوفيق يسبق التحكيم .</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21</a:t>
            </a:fld>
            <a:endParaRPr lang="en-US" dirty="0"/>
          </a:p>
        </p:txBody>
      </p:sp>
    </p:spTree>
    <p:extLst>
      <p:ext uri="{BB962C8B-B14F-4D97-AF65-F5344CB8AC3E}">
        <p14:creationId xmlns:p14="http://schemas.microsoft.com/office/powerpoint/2010/main" val="3165185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الخاتمة</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في ختام بحثنا هذا لابد ان نلقي الضوء على اهم النتائج والتوصيات التي توصلنا اليها :</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اولا النتائج :</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لقد ابرزت الدراسة عدة نتائج وكما يأتي :</a:t>
            </a:r>
            <a:endParaRPr lang="en-US" sz="2400" dirty="0">
              <a:latin typeface="Times New Roman" panose="02020603050405020304" pitchFamily="18" charset="0"/>
              <a:ea typeface="Times New Roman" panose="02020603050405020304" pitchFamily="18" charset="0"/>
            </a:endParaRPr>
          </a:p>
          <a:p>
            <a:pPr algn="just"/>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ar-IQ" dirty="0">
                <a:latin typeface="Times New Roman" panose="02020603050405020304" pitchFamily="18" charset="0"/>
                <a:ea typeface="Times New Roman" panose="02020603050405020304" pitchFamily="18" charset="0"/>
                <a:cs typeface="Simplified Arabic" panose="02020603050405020304" pitchFamily="18" charset="-78"/>
              </a:rPr>
              <a:t>يعد التوفيق اسلوبا مهما من الاساليب البديلة لحل المنازعات الادارية ، وذلك عبر قيامه بمحاولة التوفيق بين طرفي النزاع ومحاولة انهاء الخلاف بينهما والوصول الى تسوية ودية على ان قرارات الموفق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لاتحوز</a:t>
            </a:r>
            <a:r>
              <a:rPr lang="ar-IQ" dirty="0">
                <a:latin typeface="Times New Roman" panose="02020603050405020304" pitchFamily="18" charset="0"/>
                <a:ea typeface="Times New Roman" panose="02020603050405020304" pitchFamily="18" charset="0"/>
                <a:cs typeface="Simplified Arabic" panose="02020603050405020304" pitchFamily="18" charset="-78"/>
              </a:rPr>
              <a:t> قوة الشيء المقضي به الا بقبول الاطراف لها ، ويفضل ان تأتي على شكل لجان مختصة.</a:t>
            </a:r>
            <a:endParaRPr lang="en-US" sz="2400" dirty="0">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ar-IQ" dirty="0">
                <a:latin typeface="Times New Roman" panose="02020603050405020304" pitchFamily="18" charset="0"/>
                <a:ea typeface="Times New Roman" panose="02020603050405020304" pitchFamily="18" charset="0"/>
                <a:cs typeface="Simplified Arabic" panose="02020603050405020304" pitchFamily="18" charset="-78"/>
              </a:rPr>
              <a:t>يعرف التوفيق بانه "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اسلوب للفصل في المنازعات الادارية يقوم على تدخل شخص ثالث يعمل على تقريب وجهات النظر بين الاطراف من اجل الوصول الى تسوية ودية للحقوق المتنازع عليها</a:t>
            </a:r>
            <a:r>
              <a:rPr lang="ar-IQ"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22</a:t>
            </a:fld>
            <a:endParaRPr lang="en-US" dirty="0"/>
          </a:p>
        </p:txBody>
      </p:sp>
    </p:spTree>
    <p:extLst>
      <p:ext uri="{BB962C8B-B14F-4D97-AF65-F5344CB8AC3E}">
        <p14:creationId xmlns:p14="http://schemas.microsoft.com/office/powerpoint/2010/main" val="1968967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342900" lvl="0" indent="-342900" algn="just">
              <a:buFont typeface="+mj-lt"/>
              <a:buAutoNum type="arabicPeriod"/>
            </a:pPr>
            <a:r>
              <a:rPr lang="ar-IQ" dirty="0">
                <a:latin typeface="Times New Roman" panose="02020603050405020304" pitchFamily="18" charset="0"/>
                <a:ea typeface="Times New Roman" panose="02020603050405020304" pitchFamily="18" charset="0"/>
                <a:cs typeface="Simplified Arabic" panose="02020603050405020304" pitchFamily="18" charset="-78"/>
              </a:rPr>
              <a:t> نتيجة للمزايا الي يتمتع بها اسلوب التوفيق فقد تزايد اللجوء لتسوية المنازعات الادارية ، فالتوفيق خاضع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لارادة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الاطراف ابتداء وانتهاءً اذ يستطيعوا ان يتولوا العملية بمساعدة موفق او أكثر.   </a:t>
            </a:r>
            <a:endParaRPr lang="en-US" sz="2400" dirty="0">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en-US" dirty="0">
                <a:latin typeface="Simplified Arabic" panose="02020603050405020304" pitchFamily="18" charset="-78"/>
                <a:ea typeface="Times New Roman" panose="02020603050405020304" pitchFamily="18" charset="0"/>
              </a:rPr>
              <a:t> </a:t>
            </a:r>
            <a:r>
              <a:rPr lang="ar-IQ" dirty="0">
                <a:latin typeface="Simplified Arabic" panose="02020603050405020304" pitchFamily="18" charset="-78"/>
                <a:ea typeface="Times New Roman" panose="02020603050405020304" pitchFamily="18" charset="0"/>
              </a:rPr>
              <a:t>أجاز المشرع العراقي اللجوء الى التوفيق </a:t>
            </a:r>
            <a:r>
              <a:rPr lang="ar-IQ" dirty="0" err="1">
                <a:latin typeface="Simplified Arabic" panose="02020603050405020304" pitchFamily="18" charset="-78"/>
                <a:ea typeface="Times New Roman" panose="02020603050405020304" pitchFamily="18" charset="0"/>
              </a:rPr>
              <a:t>كاحد</a:t>
            </a:r>
            <a:r>
              <a:rPr lang="ar-IQ" dirty="0">
                <a:latin typeface="Simplified Arabic" panose="02020603050405020304" pitchFamily="18" charset="-78"/>
                <a:ea typeface="Times New Roman" panose="02020603050405020304" pitchFamily="18" charset="0"/>
              </a:rPr>
              <a:t> الوسائل البديلة لحل المنازعات الادارية في المادة 11/ اولا من تعليمات تنفيذ العقود الحكومية لسنة 2008 ، الا انه لم يتطرق الى اجراءات اللجنة المختصة بالتوفيق او مدى الزامية قراراتها والمدة التي يجب عليهم فض النزاع خلالها ، وغيرها من الامور كما انه اقتصر على منازعات العقود الادارية دون غيرها من المنازعات ، كما اخذ به ضمنا في الشروط العامة لمقاولات اعمال الهندسة المدنية فلم ينص عليه صراحة ضمن هذه الشروط .</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23</a:t>
            </a:fld>
            <a:endParaRPr lang="en-US" dirty="0"/>
          </a:p>
        </p:txBody>
      </p:sp>
    </p:spTree>
    <p:extLst>
      <p:ext uri="{BB962C8B-B14F-4D97-AF65-F5344CB8AC3E}">
        <p14:creationId xmlns:p14="http://schemas.microsoft.com/office/powerpoint/2010/main" val="2324591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التوصيات:</a:t>
            </a:r>
            <a:endParaRPr lang="en-US" sz="2400" dirty="0">
              <a:latin typeface="Times New Roman" panose="02020603050405020304" pitchFamily="18" charset="0"/>
              <a:ea typeface="Times New Roman" panose="02020603050405020304" pitchFamily="18" charset="0"/>
            </a:endParaRPr>
          </a:p>
          <a:p>
            <a:pPr algn="just"/>
            <a:r>
              <a:rPr lang="ar-IQ" b="1" dirty="0">
                <a:latin typeface="Times New Roman" panose="02020603050405020304" pitchFamily="18" charset="0"/>
                <a:ea typeface="Times New Roman" panose="02020603050405020304" pitchFamily="18" charset="0"/>
                <a:cs typeface="Simplified Arabic" panose="02020603050405020304" pitchFamily="18" charset="-78"/>
              </a:rPr>
              <a:t>   تتمثل اهم التوصيات التي توصلنا اليها بما يأتي :</a:t>
            </a:r>
            <a:endParaRPr lang="en-US" sz="2400" dirty="0">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ar-IQ" dirty="0">
                <a:latin typeface="Times New Roman" panose="02020603050405020304" pitchFamily="18" charset="0"/>
                <a:ea typeface="Times New Roman" panose="02020603050405020304" pitchFamily="18" charset="0"/>
                <a:cs typeface="Simplified Arabic" panose="02020603050405020304" pitchFamily="18" charset="-78"/>
              </a:rPr>
              <a:t>ـ نقترح على المشرع العراقي صياغة تشريع مستقل بالتوفيق الاداري يمكن تطبيقه على المنازعات الادارية ـ سواء تعلقت بالعقود الادارية ام القرارات الادارية ـ متأسياُ في ذلك بقانون التوفيق المصري رقم 7 لسنة 2000 ، وذلك في نصوص واضحة ومفصلة وخالية من الغموض ، متضمنا الاشارة الى الاجراءات والمواعيد التي يتم فيها حسم النزاع مع تحديد مدة لتسوية المنازعات بالتوفيق ، مدة اقصاها ستين يوماً بما يمكن اطراف المنازعة من الوصول الى اتفاق يحقق مصلحة جميع الاطراف.</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24</a:t>
            </a:fld>
            <a:endParaRPr lang="en-US" dirty="0"/>
          </a:p>
        </p:txBody>
      </p:sp>
    </p:spTree>
    <p:extLst>
      <p:ext uri="{BB962C8B-B14F-4D97-AF65-F5344CB8AC3E}">
        <p14:creationId xmlns:p14="http://schemas.microsoft.com/office/powerpoint/2010/main" val="1996112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342900" lvl="0" indent="-342900" algn="just">
              <a:buFont typeface="+mj-lt"/>
              <a:buAutoNum type="arabicPeriod"/>
            </a:pPr>
            <a:r>
              <a:rPr lang="ar-IQ" smtClean="0">
                <a:latin typeface="Simplified Arabic" panose="02020603050405020304" pitchFamily="18" charset="-78"/>
                <a:ea typeface="Times New Roman" panose="02020603050405020304" pitchFamily="18" charset="0"/>
              </a:rPr>
              <a:t>نرى </a:t>
            </a:r>
            <a:r>
              <a:rPr lang="ar-IQ" dirty="0">
                <a:latin typeface="Simplified Arabic" panose="02020603050405020304" pitchFamily="18" charset="-78"/>
                <a:ea typeface="Times New Roman" panose="02020603050405020304" pitchFamily="18" charset="0"/>
              </a:rPr>
              <a:t>أن تتضمن شروط العامة العراقية </a:t>
            </a:r>
            <a:r>
              <a:rPr lang="ar-IQ" dirty="0" err="1">
                <a:latin typeface="Simplified Arabic" panose="02020603050405020304" pitchFamily="18" charset="-78"/>
                <a:ea typeface="Times New Roman" panose="02020603050405020304" pitchFamily="18" charset="0"/>
              </a:rPr>
              <a:t>للاعمال</a:t>
            </a:r>
            <a:r>
              <a:rPr lang="ar-IQ" dirty="0">
                <a:latin typeface="Simplified Arabic" panose="02020603050405020304" pitchFamily="18" charset="-78"/>
                <a:ea typeface="Times New Roman" panose="02020603050405020304" pitchFamily="18" charset="0"/>
              </a:rPr>
              <a:t> الهندسية نصاً صريحاً يشير الى مسالة التوفيق بشكل منفصل عن التحكيم ، اذ ان التوفيق سابق للتحكيم .</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25</a:t>
            </a:fld>
            <a:endParaRPr lang="en-US" dirty="0"/>
          </a:p>
        </p:txBody>
      </p:sp>
    </p:spTree>
    <p:extLst>
      <p:ext uri="{BB962C8B-B14F-4D97-AF65-F5344CB8AC3E}">
        <p14:creationId xmlns:p14="http://schemas.microsoft.com/office/powerpoint/2010/main" val="260197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53975" indent="233680" algn="just">
              <a:lnSpc>
                <a:spcPct val="115000"/>
              </a:lnSpc>
            </a:pPr>
            <a:r>
              <a:rPr lang="ar-SA" dirty="0">
                <a:ea typeface="Calibri" panose="020F0502020204030204" pitchFamily="34" charset="0"/>
                <a:cs typeface="Simplified Arabic" panose="02020603050405020304" pitchFamily="18" charset="-78"/>
              </a:rPr>
              <a:t>ويطرح التوفيق إشكالات متعددة ترتبط أساسا</a:t>
            </a:r>
            <a:r>
              <a:rPr lang="ar-IQ" dirty="0">
                <a:ea typeface="Calibri" panose="020F0502020204030204" pitchFamily="34" charset="0"/>
                <a:cs typeface="Simplified Arabic" panose="02020603050405020304" pitchFamily="18" charset="-78"/>
              </a:rPr>
              <a:t>ً </a:t>
            </a:r>
            <a:r>
              <a:rPr lang="ar-SA" dirty="0">
                <a:ea typeface="Calibri" panose="020F0502020204030204" pitchFamily="34" charset="0"/>
                <a:cs typeface="Simplified Arabic" panose="02020603050405020304" pitchFamily="18" charset="-78"/>
              </a:rPr>
              <a:t>بإمكانية اعتماد هذا الطريق البديل في حل المنازعات ذات الطبيعة الإدارية </a:t>
            </a:r>
            <a:r>
              <a:rPr lang="ar-IQ" dirty="0">
                <a:ea typeface="Calibri" panose="020F0502020204030204" pitchFamily="34" charset="0"/>
                <a:cs typeface="Simplified Arabic" panose="02020603050405020304" pitchFamily="18" charset="-78"/>
              </a:rPr>
              <a:t>في العراق </a:t>
            </a:r>
            <a:r>
              <a:rPr lang="ar-SA" dirty="0">
                <a:ea typeface="Calibri" panose="020F0502020204030204" pitchFamily="34" charset="0"/>
                <a:cs typeface="Simplified Arabic" panose="02020603050405020304" pitchFamily="18" charset="-78"/>
              </a:rPr>
              <a:t>، نظراً لخصوصية هذه المنازعات واختلافها عن المنازعات التي ينظرها القضاء العادي</a:t>
            </a:r>
            <a:r>
              <a:rPr lang="ar-SA" dirty="0">
                <a:ea typeface="Times New Roman" panose="02020603050405020304" pitchFamily="18" charset="0"/>
                <a:cs typeface="Simplified Arabic" panose="02020603050405020304" pitchFamily="18" charset="-78"/>
              </a:rPr>
              <a:t> ، </a:t>
            </a:r>
            <a:r>
              <a:rPr lang="ar-SA" dirty="0">
                <a:ea typeface="Calibri" panose="020F0502020204030204" pitchFamily="34" charset="0"/>
                <a:cs typeface="Simplified Arabic" panose="02020603050405020304" pitchFamily="18" charset="-78"/>
              </a:rPr>
              <a:t>إذ أن العلاقات القانونية</a:t>
            </a:r>
            <a:r>
              <a:rPr lang="ar-IQ" dirty="0">
                <a:ea typeface="Calibri" panose="020F0502020204030204" pitchFamily="34" charset="0"/>
                <a:cs typeface="Simplified Arabic" panose="02020603050405020304" pitchFamily="18" charset="-78"/>
              </a:rPr>
              <a:t> في هذه المنازعات، </a:t>
            </a:r>
            <a:r>
              <a:rPr lang="ar-SA" dirty="0">
                <a:ea typeface="Calibri" panose="020F0502020204030204" pitchFamily="34" charset="0"/>
                <a:cs typeface="Simplified Arabic" panose="02020603050405020304" pitchFamily="18" charset="-78"/>
              </a:rPr>
              <a:t>هي علاقات ذات أطراف متساوية ، ولكن الأمر مختلف بالنسبة للعلاقة بين الفرد والدولة عندما تظهر بوصفها سلطة عامة فلا تكون بين طرفين متساويين، بل تكون الدولة فيها على قدر أعلى من الفرد، وذلك بموجب السلطة العامة التي منحت لها، الأمر الذي جعل المشرع العراقي يتبنى التوفيق في منازعات معينة وبشكل خجول. </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55979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r>
              <a:rPr lang="ar-SA" dirty="0">
                <a:ea typeface="Times New Roman" panose="02020603050405020304" pitchFamily="18" charset="0"/>
                <a:cs typeface="Simplified Arabic" panose="02020603050405020304" pitchFamily="18" charset="-78"/>
              </a:rPr>
              <a:t>من اجل الوقوف على كل </a:t>
            </a:r>
            <a:r>
              <a:rPr lang="ar-SA" dirty="0" err="1">
                <a:ea typeface="Times New Roman" panose="02020603050405020304" pitchFamily="18" charset="0"/>
                <a:cs typeface="Simplified Arabic" panose="02020603050405020304" pitchFamily="18" charset="-78"/>
              </a:rPr>
              <a:t>ماتقدم</a:t>
            </a:r>
            <a:r>
              <a:rPr lang="ar-SA" dirty="0">
                <a:ea typeface="Times New Roman" panose="02020603050405020304" pitchFamily="18" charset="0"/>
                <a:cs typeface="Simplified Arabic" panose="02020603050405020304" pitchFamily="18" charset="-78"/>
              </a:rPr>
              <a:t>، سنقسم هذه الدراسة الى مبحثين نخصص المبحث الاول للبحث في ماهية التوفيق كوسيلة لحل المنازعات الادارية ، ونعقد الثاني لدراسة مدى جواز اللجوء الى التوفيق في القانون المقارن والعراقي .</a:t>
            </a:r>
            <a:endParaRPr lang="ar-SA" dirty="0" smtClean="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437878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spcAft>
                <a:spcPts val="60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المبحث الاول</a:t>
            </a:r>
            <a:endParaRPr lang="en-US" sz="2000" dirty="0">
              <a:latin typeface="Times New Roman" panose="02020603050405020304" pitchFamily="18" charset="0"/>
              <a:ea typeface="Times New Roman" panose="02020603050405020304" pitchFamily="18" charset="0"/>
            </a:endParaRPr>
          </a:p>
          <a:p>
            <a:pPr algn="ctr">
              <a:spcAft>
                <a:spcPts val="60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ماهية التوفيق كوسيلة للمنازعات الادارية</a:t>
            </a:r>
            <a:endParaRPr lang="en-US" sz="2000" dirty="0">
              <a:latin typeface="Times New Roman" panose="02020603050405020304" pitchFamily="18" charset="0"/>
              <a:ea typeface="Times New Roman" panose="02020603050405020304" pitchFamily="18" charset="0"/>
            </a:endParaRPr>
          </a:p>
          <a:p>
            <a:pPr indent="323215" algn="just">
              <a:spcAft>
                <a:spcPts val="60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لم تتطرق التشريعات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ال</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إ</a:t>
            </a:r>
            <a:r>
              <a:rPr lang="ar-SA" dirty="0" err="1" smtClean="0">
                <a:latin typeface="Times New Roman" panose="02020603050405020304" pitchFamily="18" charset="0"/>
                <a:ea typeface="Times New Roman" panose="02020603050405020304" pitchFamily="18" charset="0"/>
                <a:cs typeface="Simplified Arabic" panose="02020603050405020304" pitchFamily="18" charset="-78"/>
              </a:rPr>
              <a:t>دارية</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latin typeface="Times New Roman" panose="02020603050405020304" pitchFamily="18" charset="0"/>
                <a:ea typeface="Times New Roman" panose="02020603050405020304" pitchFamily="18" charset="0"/>
                <a:cs typeface="Simplified Arabic" panose="02020603050405020304" pitchFamily="18" charset="-78"/>
              </a:rPr>
              <a:t>للدول المقارنة الى اعطاء تعريف شافٍ لمفهوم التوفيق بوصفه وسيلة من الوسائل البديلة المستعملة في تسوية المنازعات بصورة عامة والإدارية بصورة خاصة ،يمكن الاعتماد عليه كتعريف جامع شامل، بل ان اغلب هذه القوانين اتجهت الى معالجة احكام التوفيق دون ان توضح لنا ماهيته.</a:t>
            </a:r>
            <a:endParaRPr lang="en-US" sz="2400" dirty="0">
              <a:latin typeface="Times New Roman" panose="02020603050405020304" pitchFamily="18" charset="0"/>
              <a:ea typeface="Times New Roman" panose="02020603050405020304" pitchFamily="18" charset="0"/>
            </a:endParaRPr>
          </a:p>
          <a:p>
            <a:pPr indent="323215" algn="just">
              <a:spcAft>
                <a:spcPts val="60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فالمشرع الفرنسي لم يورد في قانون العدالة الادارية الجديد لسنة 2001 تعريفاً للتوفيق على الرغم من اتجاه السياسة التشريعية في فرنسا الى تبني اسلوب التوفيق كإلية لتسوية المنازعات الادارية.</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81264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indent="323215" algn="just">
              <a:spcAft>
                <a:spcPts val="60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كذلك الحال مع المشرع المصري الذي لم يتطرق الى اعطاء مفهوم واضح للتوفيق في القانون رقم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7</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 لسن</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ة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2000،</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على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الرغم من تنظيم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أ</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حكامه </a:t>
            </a:r>
            <a:r>
              <a:rPr lang="ar-SA" dirty="0">
                <a:latin typeface="Times New Roman" panose="02020603050405020304" pitchFamily="18" charset="0"/>
                <a:ea typeface="Times New Roman" panose="02020603050405020304" pitchFamily="18" charset="0"/>
                <a:cs typeface="Simplified Arabic" panose="02020603050405020304" pitchFamily="18" charset="-78"/>
              </a:rPr>
              <a:t>بشكل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مفصل، </a:t>
            </a:r>
            <a:r>
              <a:rPr lang="ar-IQ" dirty="0" err="1" smtClean="0">
                <a:latin typeface="Times New Roman" panose="02020603050405020304" pitchFamily="18" charset="0"/>
                <a:ea typeface="Times New Roman" panose="02020603050405020304" pitchFamily="18" charset="0"/>
                <a:cs typeface="Simplified Arabic" panose="02020603050405020304" pitchFamily="18" charset="-78"/>
              </a:rPr>
              <a:t>وأ</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ما </a:t>
            </a:r>
            <a:r>
              <a:rPr lang="ar-SA" dirty="0">
                <a:latin typeface="Times New Roman" panose="02020603050405020304" pitchFamily="18" charset="0"/>
                <a:ea typeface="Times New Roman" panose="02020603050405020304" pitchFamily="18" charset="0"/>
                <a:cs typeface="Simplified Arabic" panose="02020603050405020304" pitchFamily="18" charset="-78"/>
              </a:rPr>
              <a:t>بالنسبة للمشرع العراقي فقد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أ</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حجم </a:t>
            </a:r>
            <a:r>
              <a:rPr lang="ar-SA" dirty="0">
                <a:latin typeface="Times New Roman" panose="02020603050405020304" pitchFamily="18" charset="0"/>
                <a:ea typeface="Times New Roman" panose="02020603050405020304" pitchFamily="18" charset="0"/>
                <a:cs typeface="Simplified Arabic" panose="02020603050405020304" pitchFamily="18" charset="-78"/>
              </a:rPr>
              <a:t>هو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ال</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آ</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خر </a:t>
            </a:r>
            <a:r>
              <a:rPr lang="ar-SA" dirty="0">
                <a:latin typeface="Times New Roman" panose="02020603050405020304" pitchFamily="18" charset="0"/>
                <a:ea typeface="Times New Roman" panose="02020603050405020304" pitchFamily="18" charset="0"/>
                <a:cs typeface="Simplified Arabic" panose="02020603050405020304" pitchFamily="18" charset="-78"/>
              </a:rPr>
              <a:t>عن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إ</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يراد </a:t>
            </a:r>
            <a:r>
              <a:rPr lang="ar-SA" dirty="0">
                <a:latin typeface="Times New Roman" panose="02020603050405020304" pitchFamily="18" charset="0"/>
                <a:ea typeface="Times New Roman" panose="02020603050405020304" pitchFamily="18" charset="0"/>
                <a:cs typeface="Simplified Arabic" panose="02020603050405020304" pitchFamily="18" charset="-78"/>
              </a:rPr>
              <a:t>تعريف للتوفيق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ل</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أ</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نه </a:t>
            </a:r>
            <a:r>
              <a:rPr lang="ar-SA" dirty="0">
                <a:latin typeface="Times New Roman" panose="02020603050405020304" pitchFamily="18" charset="0"/>
                <a:ea typeface="Times New Roman" panose="02020603050405020304" pitchFamily="18" charset="0"/>
                <a:cs typeface="Simplified Arabic" panose="02020603050405020304" pitchFamily="18" charset="-78"/>
              </a:rPr>
              <a:t>لم يأخذ به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إ</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لا</a:t>
            </a:r>
            <a:r>
              <a:rPr lang="ar-IQ" smtClean="0">
                <a:latin typeface="Times New Roman" panose="02020603050405020304" pitchFamily="18" charset="0"/>
                <a:ea typeface="Times New Roman" panose="02020603050405020304" pitchFamily="18" charset="0"/>
                <a:cs typeface="Simplified Arabic" panose="02020603050405020304" pitchFamily="18" charset="-78"/>
              </a:rPr>
              <a:t>ّ</a:t>
            </a:r>
            <a:r>
              <a:rPr lang="ar-SA"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latin typeface="Times New Roman" panose="02020603050405020304" pitchFamily="18" charset="0"/>
                <a:ea typeface="Times New Roman" panose="02020603050405020304" pitchFamily="18" charset="0"/>
                <a:cs typeface="Simplified Arabic" panose="02020603050405020304" pitchFamily="18" charset="-78"/>
              </a:rPr>
              <a:t>على سبيل الاستثناء في تعليمات تنفيذ العقود الحكومية رقم </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1</a:t>
            </a:r>
            <a:r>
              <a:rPr lang="ar-IQ" dirty="0" smtClean="0">
                <a:latin typeface="Times New Roman" panose="02020603050405020304" pitchFamily="18" charset="0"/>
                <a:ea typeface="Times New Roman" panose="02020603050405020304" pitchFamily="18" charset="0"/>
                <a:cs typeface="Simplified Arabic" panose="02020603050405020304" pitchFamily="18" charset="-78"/>
              </a:rPr>
              <a:t>)</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latin typeface="Times New Roman" panose="02020603050405020304" pitchFamily="18" charset="0"/>
                <a:ea typeface="Times New Roman" panose="02020603050405020304" pitchFamily="18" charset="0"/>
                <a:cs typeface="Simplified Arabic" panose="02020603050405020304" pitchFamily="18" charset="-78"/>
              </a:rPr>
              <a:t>لسنة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2008 ، </a:t>
            </a:r>
            <a:r>
              <a:rPr lang="ar-SA" dirty="0">
                <a:latin typeface="Times New Roman" panose="02020603050405020304" pitchFamily="18" charset="0"/>
                <a:ea typeface="Times New Roman" panose="02020603050405020304" pitchFamily="18" charset="0"/>
                <a:cs typeface="Simplified Arabic" panose="02020603050405020304" pitchFamily="18" charset="-78"/>
              </a:rPr>
              <a:t>ومن ثم لم يحدد معناه ومفهومه القانوني.</a:t>
            </a:r>
            <a:endParaRPr lang="en-US" sz="2400" dirty="0">
              <a:latin typeface="Times New Roman" panose="02020603050405020304" pitchFamily="18" charset="0"/>
              <a:ea typeface="Times New Roman" panose="02020603050405020304" pitchFamily="18" charset="0"/>
            </a:endParaRPr>
          </a:p>
          <a:p>
            <a:pPr rtl="0"/>
            <a:endParaRPr lang="ar-SA"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24827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indent="323215" algn="just"/>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اما على الصعيد الفقهي لم </a:t>
            </a:r>
            <a:r>
              <a:rPr lang="ar-SA" dirty="0">
                <a:latin typeface="Times New Roman" panose="02020603050405020304" pitchFamily="18" charset="0"/>
                <a:ea typeface="Times New Roman" panose="02020603050405020304" pitchFamily="18" charset="0"/>
                <a:cs typeface="Simplified Arabic" panose="02020603050405020304" pitchFamily="18" charset="-78"/>
              </a:rPr>
              <a:t>يبخل فقهاء القانون الاداري في ابداء التعاريف التي تتناول التوفيق بوصفه وسيلة من الوسائل لتسوية المنازعات الادارية ،اذ غنت مؤلفاتهم بها وحسبنا ان نشير الى عدد منها ، فقد ذهب البعض الى ان التوفيق الاداري</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dirty="0">
                <a:latin typeface="Times New Roman" panose="02020603050405020304" pitchFamily="18" charset="0"/>
                <a:ea typeface="Times New Roman" panose="02020603050405020304" pitchFamily="18" charset="0"/>
                <a:cs typeface="Simplified Arabic" panose="02020603050405020304" pitchFamily="18" charset="-78"/>
              </a:rPr>
              <a:t> طريق ودي لفض المنازعات الناشئة بين الاطراف بواسطة شخص من الغير( الموفق ) وصولاً الى حل النزاع عن طريق التقريب بين وجهات النظر المتعارضة ، وهو احد الوسائل البديلة التي ينظمها القانون لتسوية بعض المنازعات تسوية ودية، ويكون اللجوء اليه اختياريا او اجباريا حسبما ينص عليه القانون ويتم ذلك غالبا قبل طرح النزاع على القضاء</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endParaRPr>
          </a:p>
          <a:p>
            <a:pPr marL="143510" indent="-180340" algn="just">
              <a:tabLst>
                <a:tab pos="143510" algn="l"/>
                <a:tab pos="233680" algn="l"/>
              </a:tabLst>
            </a:pPr>
            <a:r>
              <a:rPr lang="ar-SA" dirty="0">
                <a:ea typeface="Times New Roman" panose="02020603050405020304" pitchFamily="18" charset="0"/>
                <a:cs typeface="Simplified Arabic" panose="02020603050405020304" pitchFamily="18" charset="-78"/>
              </a:rPr>
              <a:t>وعرف ايضاً بأنه </a:t>
            </a:r>
            <a:r>
              <a:rPr lang="ar-SA" baseline="30000" dirty="0">
                <a:ea typeface="Times New Roman" panose="02020603050405020304" pitchFamily="18" charset="0"/>
                <a:cs typeface="Simplified Arabic" panose="02020603050405020304" pitchFamily="18" charset="-78"/>
              </a:rPr>
              <a:t>" </a:t>
            </a:r>
            <a:r>
              <a:rPr lang="ar-SA" dirty="0">
                <a:ea typeface="Times New Roman" panose="02020603050405020304" pitchFamily="18" charset="0"/>
                <a:cs typeface="Simplified Arabic" panose="02020603050405020304" pitchFamily="18" charset="-78"/>
              </a:rPr>
              <a:t>احد اشكال الوساطة القانونية التي ينظمها القانون لتسوية بعض المنازعات تسوية ودية من خلال التقريب بين وجهات النظر المتعارضة ويكون اللجوء اليه اختيارياً او اجباريا ًحسبما ينص عليه القانون</a:t>
            </a:r>
            <a:r>
              <a:rPr lang="ar-SA" dirty="0" smtClean="0">
                <a:ea typeface="Times New Roman" panose="02020603050405020304" pitchFamily="18" charset="0"/>
                <a:cs typeface="Simplified Arabic" panose="02020603050405020304" pitchFamily="18" charset="-78"/>
              </a:rPr>
              <a:t>"</a:t>
            </a:r>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2341305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indent="323215" algn="just"/>
            <a:r>
              <a:rPr lang="ar-SA" dirty="0">
                <a:latin typeface="Times New Roman" panose="02020603050405020304" pitchFamily="18" charset="0"/>
                <a:ea typeface="Times New Roman" panose="02020603050405020304" pitchFamily="18" charset="0"/>
                <a:cs typeface="Simplified Arabic" panose="02020603050405020304" pitchFamily="18" charset="-78"/>
              </a:rPr>
              <a:t>في ضوء </a:t>
            </a:r>
            <a:r>
              <a:rPr lang="ar-SA" dirty="0" err="1">
                <a:latin typeface="Times New Roman" panose="02020603050405020304" pitchFamily="18" charset="0"/>
                <a:ea typeface="Times New Roman" panose="02020603050405020304" pitchFamily="18" charset="0"/>
                <a:cs typeface="Simplified Arabic" panose="02020603050405020304" pitchFamily="18" charset="-78"/>
              </a:rPr>
              <a:t>ماتقدم</a:t>
            </a:r>
            <a:r>
              <a:rPr lang="ar-SA" dirty="0">
                <a:latin typeface="Times New Roman" panose="02020603050405020304" pitchFamily="18" charset="0"/>
                <a:ea typeface="Times New Roman" panose="02020603050405020304" pitchFamily="18" charset="0"/>
                <a:cs typeface="Simplified Arabic" panose="02020603050405020304" pitchFamily="18" charset="-78"/>
              </a:rPr>
              <a:t> من تعاريف يمكننا ان نستجمع عناصر التوفيق في نطاق المنازعات الادارية وتعريفه بأنه" اسلوب للفصل في المنازعات الادارية يقوم على تدخل شخص ثالث يعمل على تقريب وجهات النظر بين الاطراف من اجل الوصول الى تسوية ودية للحقوق المتنازع عليها". </a:t>
            </a:r>
            <a:endParaRPr lang="en-US" sz="2400" dirty="0">
              <a:latin typeface="Times New Roman" panose="02020603050405020304" pitchFamily="18" charset="0"/>
              <a:ea typeface="Times New Roman" panose="02020603050405020304" pitchFamily="18" charset="0"/>
            </a:endParaRPr>
          </a:p>
          <a:p>
            <a:endParaRPr lang="ar-IQ" dirty="0"/>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1208055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الفرع الثاني</a:t>
            </a:r>
            <a:endParaRPr lang="en-US" sz="2400" dirty="0">
              <a:latin typeface="Times New Roman" panose="02020603050405020304" pitchFamily="18" charset="0"/>
              <a:ea typeface="Times New Roman" panose="02020603050405020304" pitchFamily="18" charset="0"/>
            </a:endParaRPr>
          </a:p>
          <a:p>
            <a:pPr algn="ctr"/>
            <a:r>
              <a:rPr lang="ar-SA" b="1" dirty="0">
                <a:latin typeface="Times New Roman" panose="02020603050405020304" pitchFamily="18" charset="0"/>
                <a:ea typeface="Times New Roman" panose="02020603050405020304" pitchFamily="18" charset="0"/>
                <a:cs typeface="Simplified Arabic" panose="02020603050405020304" pitchFamily="18" charset="-78"/>
              </a:rPr>
              <a:t>خصائص التوفيق كوسيلة لحل المنازعات الادارية</a:t>
            </a:r>
            <a:endParaRPr lang="en-US" sz="2400" dirty="0">
              <a:latin typeface="Times New Roman" panose="02020603050405020304" pitchFamily="18" charset="0"/>
              <a:ea typeface="Times New Roman" panose="02020603050405020304" pitchFamily="18" charset="0"/>
            </a:endParaRPr>
          </a:p>
          <a:p>
            <a:pPr algn="just"/>
            <a:r>
              <a:rPr lang="ar-SA" b="1" dirty="0" smtClean="0">
                <a:latin typeface="Times New Roman" panose="02020603050405020304" pitchFamily="18" charset="0"/>
                <a:ea typeface="Times New Roman" panose="02020603050405020304" pitchFamily="18" charset="0"/>
                <a:cs typeface="Simplified Arabic" panose="02020603050405020304" pitchFamily="18" charset="-78"/>
              </a:rPr>
              <a:t>اولا</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 الصفة الاختيارية للتوفيق </a:t>
            </a:r>
            <a:endParaRPr lang="en-US" sz="2400" dirty="0">
              <a:latin typeface="Times New Roman" panose="02020603050405020304" pitchFamily="18" charset="0"/>
              <a:ea typeface="Times New Roman" panose="02020603050405020304" pitchFamily="18" charset="0"/>
            </a:endParaRPr>
          </a:p>
          <a:p>
            <a:pPr algn="just"/>
            <a:r>
              <a:rPr lang="ar-SA" dirty="0">
                <a:latin typeface="Times New Roman" panose="02020603050405020304" pitchFamily="18" charset="0"/>
                <a:ea typeface="Times New Roman" panose="02020603050405020304" pitchFamily="18" charset="0"/>
                <a:cs typeface="Simplified Arabic" panose="02020603050405020304" pitchFamily="18" charset="-78"/>
              </a:rPr>
              <a:t>     يعد التوفيق وسيلة بديلة لفض المنازعات الادارية ، فهو غير ملزم لطرفي النزاع ، اذ يحتفظ كلاهما بكافة حقوقهما القانونية اذا فشلت عملية التوفيق ولم يتفقا على حل يمكن التوصل اليه او رفض أي منهما توصية الموفق ، فيكون لكل من الطرفين الحرية الكاملة في اللجوء الى التحكيم او </a:t>
            </a:r>
            <a:r>
              <a:rPr lang="ar-SA" dirty="0" smtClean="0">
                <a:latin typeface="Times New Roman" panose="02020603050405020304" pitchFamily="18" charset="0"/>
                <a:ea typeface="Times New Roman" panose="02020603050405020304" pitchFamily="18" charset="0"/>
                <a:cs typeface="Simplified Arabic" panose="02020603050405020304" pitchFamily="18" charset="-78"/>
              </a:rPr>
              <a:t>القضاء</a:t>
            </a:r>
            <a:r>
              <a:rPr lang="ar-SA" baseline="30000"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endParaRPr>
          </a:p>
        </p:txBody>
      </p:sp>
      <p:sp>
        <p:nvSpPr>
          <p:cNvPr id="3" name="عنوان 2"/>
          <p:cNvSpPr>
            <a:spLocks noGrp="1"/>
          </p:cNvSpPr>
          <p:nvPr>
            <p:ph type="title"/>
          </p:nvPr>
        </p:nvSpPr>
        <p:spPr/>
        <p:txBody>
          <a:bodyPr/>
          <a:lstStyle/>
          <a:p>
            <a:r>
              <a:rPr lang="ar-IQ" b="1" dirty="0"/>
              <a:t>التوفيق وسيلة لحل المنازعات الإدارية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22990436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711</TotalTime>
  <Words>2506</Words>
  <Application>Microsoft Office PowerPoint</Application>
  <PresentationFormat>ملء الشاشة</PresentationFormat>
  <Paragraphs>140</Paragraphs>
  <Slides>25</Slides>
  <Notes>2</Notes>
  <HiddenSlides>0</HiddenSlides>
  <MMClips>0</MMClips>
  <ScaleCrop>false</ScaleCrop>
  <HeadingPairs>
    <vt:vector size="6" baseType="variant">
      <vt:variant>
        <vt:lpstr>الخطوط المستخدمة</vt:lpstr>
      </vt:variant>
      <vt:variant>
        <vt:i4>6</vt:i4>
      </vt:variant>
      <vt:variant>
        <vt:lpstr>نسق</vt:lpstr>
      </vt:variant>
      <vt:variant>
        <vt:i4>2</vt:i4>
      </vt:variant>
      <vt:variant>
        <vt:lpstr>عناوين الشرائح</vt:lpstr>
      </vt:variant>
      <vt:variant>
        <vt:i4>25</vt:i4>
      </vt:variant>
    </vt:vector>
  </HeadingPairs>
  <TitlesOfParts>
    <vt:vector size="33" baseType="lpstr">
      <vt:lpstr>Arial</vt:lpstr>
      <vt:lpstr>Calibri</vt:lpstr>
      <vt:lpstr>Calibri Light</vt:lpstr>
      <vt:lpstr>Segoe UI Black</vt:lpstr>
      <vt:lpstr>Simplified Arabic</vt:lpstr>
      <vt:lpstr>Times New Roman</vt:lpstr>
      <vt:lpstr>نسق Office</vt:lpstr>
      <vt:lpstr>Office Theme</vt:lpstr>
      <vt:lpstr>عرض تقديمي في PowerPoint</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lpstr>التوفيق وسيلة لحل المنازعات الإدارية </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AL-AWWAL</cp:lastModifiedBy>
  <cp:revision>46</cp:revision>
  <dcterms:created xsi:type="dcterms:W3CDTF">2021-04-20T19:04:28Z</dcterms:created>
  <dcterms:modified xsi:type="dcterms:W3CDTF">2021-06-29T21:29:56Z</dcterms:modified>
</cp:coreProperties>
</file>