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0" r:id="rId2"/>
    <p:sldId id="328" r:id="rId3"/>
    <p:sldId id="270" r:id="rId4"/>
    <p:sldId id="332" r:id="rId5"/>
    <p:sldId id="333" r:id="rId6"/>
    <p:sldId id="272" r:id="rId7"/>
    <p:sldId id="274" r:id="rId8"/>
    <p:sldId id="276" r:id="rId9"/>
    <p:sldId id="279" r:id="rId10"/>
    <p:sldId id="281" r:id="rId11"/>
    <p:sldId id="283" r:id="rId12"/>
    <p:sldId id="285" r:id="rId13"/>
    <p:sldId id="287" r:id="rId14"/>
    <p:sldId id="289" r:id="rId15"/>
    <p:sldId id="291" r:id="rId16"/>
    <p:sldId id="293" r:id="rId17"/>
    <p:sldId id="295" r:id="rId18"/>
    <p:sldId id="297" r:id="rId19"/>
    <p:sldId id="299" r:id="rId20"/>
    <p:sldId id="301" r:id="rId21"/>
    <p:sldId id="303" r:id="rId22"/>
    <p:sldId id="305" r:id="rId23"/>
    <p:sldId id="307" r:id="rId24"/>
    <p:sldId id="309" r:id="rId25"/>
    <p:sldId id="331" r:id="rId26"/>
    <p:sldId id="311" r:id="rId27"/>
    <p:sldId id="329" r:id="rId28"/>
    <p:sldId id="330" r:id="rId29"/>
    <p:sldId id="313" r:id="rId30"/>
    <p:sldId id="315" r:id="rId31"/>
    <p:sldId id="317" r:id="rId32"/>
    <p:sldId id="319" r:id="rId33"/>
    <p:sldId id="321" r:id="rId34"/>
    <p:sldId id="323" r:id="rId35"/>
    <p:sldId id="326" r:id="rId36"/>
    <p:sldId id="265" r:id="rId37"/>
    <p:sldId id="32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3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51" autoAdjust="0"/>
    <p:restoredTop sz="94660"/>
  </p:normalViewPr>
  <p:slideViewPr>
    <p:cSldViewPr snapToGrid="0">
      <p:cViewPr varScale="1">
        <p:scale>
          <a:sx n="32" d="100"/>
          <a:sy n="32" d="100"/>
        </p:scale>
        <p:origin x="-579"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8493E-A416-4559-81A9-A6AB6E209C4B}" type="datetimeFigureOut">
              <a:rPr lang="en-US" smtClean="0"/>
              <a:t>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818F3-DC47-42C9-8282-D3CFF72BE676}" type="slidenum">
              <a:rPr lang="en-US" smtClean="0"/>
              <a:t>‹#›</a:t>
            </a:fld>
            <a:endParaRPr lang="en-US"/>
          </a:p>
        </p:txBody>
      </p:sp>
    </p:spTree>
    <p:extLst>
      <p:ext uri="{BB962C8B-B14F-4D97-AF65-F5344CB8AC3E}">
        <p14:creationId xmlns:p14="http://schemas.microsoft.com/office/powerpoint/2010/main" val="253094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03456914-3B97-4737-8510-432AA8042A6C}" type="slidenum">
              <a:rPr lang="en-US" altLang="en-US" sz="1200"/>
              <a:pPr/>
              <a:t>10</a:t>
            </a:fld>
            <a:endParaRPr lang="en-US"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38059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9BD37006-8F66-46A5-B35B-07BFFEC4D01C}"/>
              </a:ext>
            </a:extLst>
          </p:cNvPr>
          <p:cNvSpPr/>
          <p:nvPr userDrawn="1"/>
        </p:nvSpPr>
        <p:spPr>
          <a:xfrm>
            <a:off x="0" y="101491"/>
            <a:ext cx="12192000" cy="657665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2F9E5346-3695-4602-97A3-0B8A9C80BF09}"/>
              </a:ext>
            </a:extLst>
          </p:cNvPr>
          <p:cNvSpPr/>
          <p:nvPr userDrawn="1"/>
        </p:nvSpPr>
        <p:spPr>
          <a:xfrm>
            <a:off x="7050" y="862555"/>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 xmlns:a16="http://schemas.microsoft.com/office/drawing/2014/main" id="{5DC1B17A-42E5-4827-B5BE-2670B557C295}"/>
              </a:ext>
            </a:extLst>
          </p:cNvPr>
          <p:cNvSpPr/>
          <p:nvPr userDrawn="1"/>
        </p:nvSpPr>
        <p:spPr>
          <a:xfrm flipH="1">
            <a:off x="10801882" y="6210228"/>
            <a:ext cx="1390115" cy="467921"/>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Pentagon 45">
            <a:extLst>
              <a:ext uri="{FF2B5EF4-FFF2-40B4-BE49-F238E27FC236}">
                <a16:creationId xmlns="" xmlns:a16="http://schemas.microsoft.com/office/drawing/2014/main" id="{8244B392-AC48-4B2D-BF49-8459840DE26F}"/>
              </a:ext>
            </a:extLst>
          </p:cNvPr>
          <p:cNvSpPr/>
          <p:nvPr userDrawn="1"/>
        </p:nvSpPr>
        <p:spPr>
          <a:xfrm rot="10800000" flipH="1">
            <a:off x="0" y="6210228"/>
            <a:ext cx="1095375" cy="467920"/>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 xmlns:a16="http://schemas.microsoft.com/office/drawing/2014/main" id="{D801F2CC-04D6-48E5-9020-23F53EF72809}"/>
              </a:ext>
            </a:extLst>
          </p:cNvPr>
          <p:cNvSpPr>
            <a:spLocks noGrp="1"/>
          </p:cNvSpPr>
          <p:nvPr>
            <p:ph type="dt" sz="half" idx="10"/>
          </p:nvPr>
        </p:nvSpPr>
        <p:spPr>
          <a:xfrm>
            <a:off x="10991399" y="6272195"/>
            <a:ext cx="1200599" cy="365125"/>
          </a:xfrm>
          <a:prstGeom prst="rect">
            <a:avLst/>
          </a:prstGeom>
          <a:ln>
            <a:noFill/>
          </a:ln>
        </p:spPr>
        <p:txBody>
          <a:bodyPr/>
          <a:lstStyle>
            <a:lvl1pPr>
              <a:defRPr>
                <a:solidFill>
                  <a:srgbClr val="3F5378"/>
                </a:solidFill>
              </a:defRPr>
            </a:lvl1pPr>
          </a:lstStyle>
          <a:p>
            <a:r>
              <a:rPr lang="en-US" dirty="0"/>
              <a:t>2020-2021</a:t>
            </a:r>
          </a:p>
        </p:txBody>
      </p:sp>
      <p:sp>
        <p:nvSpPr>
          <p:cNvPr id="3" name="Text Placeholder 2">
            <a:extLst>
              <a:ext uri="{FF2B5EF4-FFF2-40B4-BE49-F238E27FC236}">
                <a16:creationId xmlns="" xmlns:a16="http://schemas.microsoft.com/office/drawing/2014/main" id="{FECF235D-501E-4D8C-B0C7-A7FBEFFEF1D7}"/>
              </a:ext>
            </a:extLst>
          </p:cNvPr>
          <p:cNvSpPr>
            <a:spLocks noGrp="1"/>
          </p:cNvSpPr>
          <p:nvPr>
            <p:ph type="body" sz="quarter" idx="13" hasCustomPrompt="1"/>
          </p:nvPr>
        </p:nvSpPr>
        <p:spPr>
          <a:xfrm>
            <a:off x="509838" y="1873615"/>
            <a:ext cx="7739385" cy="1194854"/>
          </a:xfrm>
          <a:prstGeom prst="rect">
            <a:avLst/>
          </a:prstGeom>
        </p:spPr>
        <p:txBody>
          <a:bodyPr anchor="ctr"/>
          <a:lstStyle>
            <a:lvl1pPr marL="0" indent="0" algn="ctr">
              <a:buNone/>
              <a:defRPr sz="7200">
                <a:solidFill>
                  <a:schemeClr val="accent6">
                    <a:lumMod val="50000"/>
                  </a:schemeClr>
                </a:solidFill>
              </a:defRPr>
            </a:lvl1pPr>
          </a:lstStyle>
          <a:p>
            <a:pPr lvl="0"/>
            <a:r>
              <a:rPr lang="ar-IQ" dirty="0"/>
              <a:t>العنوان الرئيسي</a:t>
            </a:r>
            <a:endParaRPr lang="en-US" dirty="0"/>
          </a:p>
        </p:txBody>
      </p:sp>
      <p:sp>
        <p:nvSpPr>
          <p:cNvPr id="16" name="Text Placeholder 2">
            <a:extLst>
              <a:ext uri="{FF2B5EF4-FFF2-40B4-BE49-F238E27FC236}">
                <a16:creationId xmlns="" xmlns:a16="http://schemas.microsoft.com/office/drawing/2014/main" id="{3431DDF7-EDFA-4A9B-A10A-40DC5103B763}"/>
              </a:ext>
            </a:extLst>
          </p:cNvPr>
          <p:cNvSpPr>
            <a:spLocks noGrp="1"/>
          </p:cNvSpPr>
          <p:nvPr>
            <p:ph type="body" sz="quarter" idx="14" hasCustomPrompt="1"/>
          </p:nvPr>
        </p:nvSpPr>
        <p:spPr>
          <a:xfrm>
            <a:off x="509838" y="3233563"/>
            <a:ext cx="7739385" cy="1844291"/>
          </a:xfrm>
          <a:prstGeom prst="rect">
            <a:avLst/>
          </a:prstGeom>
        </p:spPr>
        <p:txBody>
          <a:bodyPr anchor="ctr"/>
          <a:lstStyle>
            <a:lvl1pPr marL="0" indent="0" algn="ctr" rtl="0">
              <a:buNone/>
              <a:defRPr sz="4800">
                <a:solidFill>
                  <a:schemeClr val="accent6">
                    <a:lumMod val="50000"/>
                  </a:schemeClr>
                </a:solidFill>
              </a:defRPr>
            </a:lvl1pPr>
          </a:lstStyle>
          <a:p>
            <a:pPr lvl="0"/>
            <a:r>
              <a:rPr lang="ar-IQ" dirty="0"/>
              <a:t>العنوان الفرعي</a:t>
            </a:r>
            <a:endParaRPr lang="en-US" dirty="0"/>
          </a:p>
        </p:txBody>
      </p:sp>
      <p:sp>
        <p:nvSpPr>
          <p:cNvPr id="36" name="Rectangle 35">
            <a:extLst>
              <a:ext uri="{FF2B5EF4-FFF2-40B4-BE49-F238E27FC236}">
                <a16:creationId xmlns="" xmlns:a16="http://schemas.microsoft.com/office/drawing/2014/main" id="{0CBB9745-F03D-416B-AFDB-7292F58346FF}"/>
              </a:ext>
            </a:extLst>
          </p:cNvPr>
          <p:cNvSpPr/>
          <p:nvPr userDrawn="1"/>
        </p:nvSpPr>
        <p:spPr>
          <a:xfrm rot="5400000">
            <a:off x="6233673" y="2299509"/>
            <a:ext cx="6583760" cy="21877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5">
            <a:extLst>
              <a:ext uri="{FF2B5EF4-FFF2-40B4-BE49-F238E27FC236}">
                <a16:creationId xmlns="" xmlns:a16="http://schemas.microsoft.com/office/drawing/2014/main" id="{41CCE111-59C4-4620-A682-7B71FC50DAC9}"/>
              </a:ext>
            </a:extLst>
          </p:cNvPr>
          <p:cNvSpPr>
            <a:spLocks noGrp="1"/>
          </p:cNvSpPr>
          <p:nvPr>
            <p:ph type="sldNum" sz="quarter" idx="12"/>
          </p:nvPr>
        </p:nvSpPr>
        <p:spPr>
          <a:xfrm>
            <a:off x="209550" y="6272195"/>
            <a:ext cx="504825"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pic>
        <p:nvPicPr>
          <p:cNvPr id="37" name="صورة 1">
            <a:extLst>
              <a:ext uri="{FF2B5EF4-FFF2-40B4-BE49-F238E27FC236}">
                <a16:creationId xmlns="" xmlns:a16="http://schemas.microsoft.com/office/drawing/2014/main" id="{B6D230B2-C001-416D-90D0-15E8322FCF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7726" y="2050130"/>
            <a:ext cx="2075653" cy="2139702"/>
          </a:xfrm>
          <a:prstGeom prst="rect">
            <a:avLst/>
          </a:prstGeom>
        </p:spPr>
      </p:pic>
    </p:spTree>
    <p:extLst>
      <p:ext uri="{BB962C8B-B14F-4D97-AF65-F5344CB8AC3E}">
        <p14:creationId xmlns:p14="http://schemas.microsoft.com/office/powerpoint/2010/main" val="114510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9BD37006-8F66-46A5-B35B-07BFFEC4D01C}"/>
              </a:ext>
            </a:extLst>
          </p:cNvPr>
          <p:cNvSpPr/>
          <p:nvPr userDrawn="1"/>
        </p:nvSpPr>
        <p:spPr>
          <a:xfrm>
            <a:off x="0" y="94391"/>
            <a:ext cx="12192000" cy="65837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2F9E5346-3695-4602-97A3-0B8A9C80BF09}"/>
              </a:ext>
            </a:extLst>
          </p:cNvPr>
          <p:cNvSpPr/>
          <p:nvPr userDrawn="1"/>
        </p:nvSpPr>
        <p:spPr>
          <a:xfrm>
            <a:off x="0" y="873483"/>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 xmlns:a16="http://schemas.microsoft.com/office/drawing/2014/main" id="{5DC1B17A-42E5-4827-B5BE-2670B557C295}"/>
              </a:ext>
            </a:extLst>
          </p:cNvPr>
          <p:cNvSpPr/>
          <p:nvPr userDrawn="1"/>
        </p:nvSpPr>
        <p:spPr>
          <a:xfrm flipH="1">
            <a:off x="10545806" y="6221161"/>
            <a:ext cx="1646192"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Pentagon 45">
            <a:extLst>
              <a:ext uri="{FF2B5EF4-FFF2-40B4-BE49-F238E27FC236}">
                <a16:creationId xmlns="" xmlns:a16="http://schemas.microsoft.com/office/drawing/2014/main" id="{8244B392-AC48-4B2D-BF49-8459840DE26F}"/>
              </a:ext>
            </a:extLst>
          </p:cNvPr>
          <p:cNvSpPr/>
          <p:nvPr userDrawn="1"/>
        </p:nvSpPr>
        <p:spPr>
          <a:xfrm rot="10800000" flipH="1">
            <a:off x="-5019" y="6221603"/>
            <a:ext cx="1052769"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79;p5">
            <a:extLst>
              <a:ext uri="{FF2B5EF4-FFF2-40B4-BE49-F238E27FC236}">
                <a16:creationId xmlns="" xmlns:a16="http://schemas.microsoft.com/office/drawing/2014/main" id="{5668860F-19A7-4440-A20F-147FDD68D328}"/>
              </a:ext>
            </a:extLst>
          </p:cNvPr>
          <p:cNvSpPr txBox="1">
            <a:spLocks noGrp="1"/>
          </p:cNvSpPr>
          <p:nvPr>
            <p:ph type="body" idx="1" hasCustomPrompt="1"/>
          </p:nvPr>
        </p:nvSpPr>
        <p:spPr>
          <a:xfrm>
            <a:off x="186305" y="1006453"/>
            <a:ext cx="11487217" cy="5080789"/>
          </a:xfrm>
          <a:prstGeom prst="rect">
            <a:avLst/>
          </a:prstGeom>
        </p:spPr>
        <p:txBody>
          <a:bodyPr spcFirstLastPara="1" wrap="square" lIns="91425" tIns="91425" rIns="91425" bIns="91425" anchor="ctr" anchorCtr="0"/>
          <a:lstStyle>
            <a:lvl1pPr marL="76200" lvl="0" indent="0" algn="r" rtl="1">
              <a:spcBef>
                <a:spcPts val="600"/>
              </a:spcBef>
              <a:spcAft>
                <a:spcPts val="0"/>
              </a:spcAft>
              <a:buSzPts val="2400"/>
              <a:buNone/>
              <a:defRPr>
                <a:solidFill>
                  <a:srgbClr val="3F5378"/>
                </a:solidFill>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ar-IQ" b="1" dirty="0"/>
              <a:t>التفاصيل</a:t>
            </a:r>
            <a:endParaRPr lang="ar-SA" b="1" dirty="0"/>
          </a:p>
        </p:txBody>
      </p:sp>
      <p:grpSp>
        <p:nvGrpSpPr>
          <p:cNvPr id="15" name="Group 14">
            <a:extLst>
              <a:ext uri="{FF2B5EF4-FFF2-40B4-BE49-F238E27FC236}">
                <a16:creationId xmlns="" xmlns:a16="http://schemas.microsoft.com/office/drawing/2014/main" id="{66B8A655-DD86-4892-BF52-16BCF5CF8635}"/>
              </a:ext>
            </a:extLst>
          </p:cNvPr>
          <p:cNvGrpSpPr/>
          <p:nvPr userDrawn="1"/>
        </p:nvGrpSpPr>
        <p:grpSpPr>
          <a:xfrm>
            <a:off x="5706933" y="6265210"/>
            <a:ext cx="2174908" cy="380661"/>
            <a:chOff x="3169389" y="4680483"/>
            <a:chExt cx="2174908" cy="383285"/>
          </a:xfrm>
        </p:grpSpPr>
        <p:pic>
          <p:nvPicPr>
            <p:cNvPr id="16" name="Picture 15">
              <a:extLst>
                <a:ext uri="{FF2B5EF4-FFF2-40B4-BE49-F238E27FC236}">
                  <a16:creationId xmlns="" xmlns:a16="http://schemas.microsoft.com/office/drawing/2014/main" id="{487DF495-839D-4469-A05A-62B06DF5E663}"/>
                </a:ext>
              </a:extLst>
            </p:cNvPr>
            <p:cNvPicPr>
              <a:picLocks noChangeAspect="1"/>
            </p:cNvPicPr>
            <p:nvPr userDrawn="1"/>
          </p:nvPicPr>
          <p:blipFill>
            <a:blip r:embed="rId2">
              <a:duotone>
                <a:schemeClr val="accent5">
                  <a:shade val="45000"/>
                  <a:satMod val="135000"/>
                </a:schemeClr>
                <a:prstClr val="white"/>
              </a:duotone>
            </a:blip>
            <a:stretch>
              <a:fillRect/>
            </a:stretch>
          </p:blipFill>
          <p:spPr>
            <a:xfrm>
              <a:off x="4943870" y="4680483"/>
              <a:ext cx="383285" cy="383285"/>
            </a:xfrm>
            <a:prstGeom prst="rect">
              <a:avLst/>
            </a:prstGeom>
          </p:spPr>
        </p:pic>
        <p:grpSp>
          <p:nvGrpSpPr>
            <p:cNvPr id="18" name="Group 17">
              <a:extLst>
                <a:ext uri="{FF2B5EF4-FFF2-40B4-BE49-F238E27FC236}">
                  <a16:creationId xmlns="" xmlns:a16="http://schemas.microsoft.com/office/drawing/2014/main" id="{FFAC5E4D-8A74-4B7A-BC54-8C3B3FDC97E6}"/>
                </a:ext>
              </a:extLst>
            </p:cNvPr>
            <p:cNvGrpSpPr/>
            <p:nvPr userDrawn="1"/>
          </p:nvGrpSpPr>
          <p:grpSpPr>
            <a:xfrm>
              <a:off x="3169389" y="4741323"/>
              <a:ext cx="2174908" cy="263413"/>
              <a:chOff x="6463381" y="4741323"/>
              <a:chExt cx="2174908" cy="263413"/>
            </a:xfrm>
          </p:grpSpPr>
          <p:sp>
            <p:nvSpPr>
              <p:cNvPr id="19" name="TextBox 18">
                <a:extLst>
                  <a:ext uri="{FF2B5EF4-FFF2-40B4-BE49-F238E27FC236}">
                    <a16:creationId xmlns="" xmlns:a16="http://schemas.microsoft.com/office/drawing/2014/main" id="{8400AE3C-6492-4126-84CA-9B14F862593C}"/>
                  </a:ext>
                </a:extLst>
              </p:cNvPr>
              <p:cNvSpPr txBox="1"/>
              <p:nvPr userDrawn="1"/>
            </p:nvSpPr>
            <p:spPr>
              <a:xfrm>
                <a:off x="6463381" y="4741323"/>
                <a:ext cx="2174908"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Email :</a:t>
                </a:r>
                <a:r>
                  <a:rPr lang="en-US" sz="1100" dirty="0">
                    <a:solidFill>
                      <a:schemeClr val="bg1"/>
                    </a:solidFill>
                  </a:rPr>
                  <a:t>info@alkafeel.edu.iq</a:t>
                </a:r>
              </a:p>
            </p:txBody>
          </p:sp>
          <p:sp>
            <p:nvSpPr>
              <p:cNvPr id="20" name="TextBox 19">
                <a:extLst>
                  <a:ext uri="{FF2B5EF4-FFF2-40B4-BE49-F238E27FC236}">
                    <a16:creationId xmlns="" xmlns:a16="http://schemas.microsoft.com/office/drawing/2014/main" id="{2B158153-F695-4B33-8642-1A0EAFE058EB}"/>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grpSp>
        <p:nvGrpSpPr>
          <p:cNvPr id="21" name="Group 20">
            <a:extLst>
              <a:ext uri="{FF2B5EF4-FFF2-40B4-BE49-F238E27FC236}">
                <a16:creationId xmlns="" xmlns:a16="http://schemas.microsoft.com/office/drawing/2014/main" id="{09B456AB-22B2-4FA9-809A-639D9B5FCF70}"/>
              </a:ext>
            </a:extLst>
          </p:cNvPr>
          <p:cNvGrpSpPr/>
          <p:nvPr userDrawn="1"/>
        </p:nvGrpSpPr>
        <p:grpSpPr>
          <a:xfrm>
            <a:off x="7952325" y="6183529"/>
            <a:ext cx="2593481" cy="527788"/>
            <a:chOff x="2845992" y="3408302"/>
            <a:chExt cx="2593481" cy="527788"/>
          </a:xfrm>
        </p:grpSpPr>
        <p:pic>
          <p:nvPicPr>
            <p:cNvPr id="22" name="Picture 21">
              <a:extLst>
                <a:ext uri="{FF2B5EF4-FFF2-40B4-BE49-F238E27FC236}">
                  <a16:creationId xmlns="" xmlns:a16="http://schemas.microsoft.com/office/drawing/2014/main" id="{80EAE3E0-44D0-46B2-937B-EAEE4C7E467C}"/>
                </a:ext>
              </a:extLst>
            </p:cNvPr>
            <p:cNvPicPr>
              <a:picLocks noChangeAspect="1"/>
            </p:cNvPicPr>
            <p:nvPr userDrawn="1"/>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4703514" y="3408302"/>
              <a:ext cx="735959" cy="527788"/>
            </a:xfrm>
            <a:prstGeom prst="rect">
              <a:avLst/>
            </a:prstGeom>
          </p:spPr>
        </p:pic>
        <p:grpSp>
          <p:nvGrpSpPr>
            <p:cNvPr id="23" name="Group 22">
              <a:extLst>
                <a:ext uri="{FF2B5EF4-FFF2-40B4-BE49-F238E27FC236}">
                  <a16:creationId xmlns="" xmlns:a16="http://schemas.microsoft.com/office/drawing/2014/main" id="{354112FD-5A25-4014-B4FD-C7F661F6110A}"/>
                </a:ext>
              </a:extLst>
            </p:cNvPr>
            <p:cNvGrpSpPr/>
            <p:nvPr userDrawn="1"/>
          </p:nvGrpSpPr>
          <p:grpSpPr>
            <a:xfrm>
              <a:off x="2845992" y="3568276"/>
              <a:ext cx="2234843" cy="261610"/>
              <a:chOff x="6538000" y="4741322"/>
              <a:chExt cx="2234843" cy="263413"/>
            </a:xfrm>
          </p:grpSpPr>
          <p:sp>
            <p:nvSpPr>
              <p:cNvPr id="24" name="TextBox 23">
                <a:extLst>
                  <a:ext uri="{FF2B5EF4-FFF2-40B4-BE49-F238E27FC236}">
                    <a16:creationId xmlns="" xmlns:a16="http://schemas.microsoft.com/office/drawing/2014/main" id="{38EB65AC-D5FB-4AB4-8C39-80DBEDDEF7A8}"/>
                  </a:ext>
                </a:extLst>
              </p:cNvPr>
              <p:cNvSpPr txBox="1"/>
              <p:nvPr userDrawn="1"/>
            </p:nvSpPr>
            <p:spPr>
              <a:xfrm>
                <a:off x="6538000" y="4741322"/>
                <a:ext cx="2234843"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Website :</a:t>
                </a:r>
                <a:r>
                  <a:rPr lang="en-US" sz="1100" dirty="0">
                    <a:solidFill>
                      <a:schemeClr val="bg1"/>
                    </a:solidFill>
                  </a:rPr>
                  <a:t>http://Alkafeel.edu.iq</a:t>
                </a:r>
              </a:p>
            </p:txBody>
          </p:sp>
          <p:sp>
            <p:nvSpPr>
              <p:cNvPr id="25" name="TextBox 24">
                <a:extLst>
                  <a:ext uri="{FF2B5EF4-FFF2-40B4-BE49-F238E27FC236}">
                    <a16:creationId xmlns="" xmlns:a16="http://schemas.microsoft.com/office/drawing/2014/main" id="{3677BC36-AB45-4868-BDB7-56C8683913A3}"/>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sp>
        <p:nvSpPr>
          <p:cNvPr id="27" name="Arrow: Pentagon 26">
            <a:extLst>
              <a:ext uri="{FF2B5EF4-FFF2-40B4-BE49-F238E27FC236}">
                <a16:creationId xmlns="" xmlns:a16="http://schemas.microsoft.com/office/drawing/2014/main" id="{DB1419E4-4C95-4933-9088-533031767AEC}"/>
              </a:ext>
            </a:extLst>
          </p:cNvPr>
          <p:cNvSpPr/>
          <p:nvPr userDrawn="1"/>
        </p:nvSpPr>
        <p:spPr>
          <a:xfrm flipH="1">
            <a:off x="11020425" y="94392"/>
            <a:ext cx="1171574" cy="77909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Google Shape;78;p5">
            <a:extLst>
              <a:ext uri="{FF2B5EF4-FFF2-40B4-BE49-F238E27FC236}">
                <a16:creationId xmlns="" xmlns:a16="http://schemas.microsoft.com/office/drawing/2014/main" id="{D42B2945-53BD-4C9A-802F-AC330CBF3A7D}"/>
              </a:ext>
            </a:extLst>
          </p:cNvPr>
          <p:cNvSpPr txBox="1">
            <a:spLocks noGrp="1"/>
          </p:cNvSpPr>
          <p:nvPr>
            <p:ph type="title" hasCustomPrompt="1"/>
          </p:nvPr>
        </p:nvSpPr>
        <p:spPr>
          <a:xfrm>
            <a:off x="1315947" y="305901"/>
            <a:ext cx="9479505" cy="406736"/>
          </a:xfrm>
          <a:prstGeom prst="rect">
            <a:avLst/>
          </a:prstGeom>
        </p:spPr>
        <p:txBody>
          <a:bodyPr spcFirstLastPara="1" wrap="square" lIns="91425" tIns="91425" rIns="91425" bIns="91425" anchor="ctr" anchorCtr="0"/>
          <a:lstStyle>
            <a:lvl1pPr lvl="0" algn="r" rtl="1">
              <a:spcBef>
                <a:spcPts val="0"/>
              </a:spcBef>
              <a:spcAft>
                <a:spcPts val="0"/>
              </a:spcAft>
              <a:buSzPts val="2000"/>
              <a:buNone/>
              <a:defRPr sz="1800" b="0" i="0" u="none" strike="noStrike"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ar-IQ" dirty="0"/>
              <a:t>العنوان</a:t>
            </a:r>
            <a:endParaRPr dirty="0"/>
          </a:p>
        </p:txBody>
      </p:sp>
      <p:sp>
        <p:nvSpPr>
          <p:cNvPr id="31" name="Arrow: Pentagon 30">
            <a:extLst>
              <a:ext uri="{FF2B5EF4-FFF2-40B4-BE49-F238E27FC236}">
                <a16:creationId xmlns="" xmlns:a16="http://schemas.microsoft.com/office/drawing/2014/main" id="{CF8ACE1E-B011-4A84-8C6B-EC5A84BCC96C}"/>
              </a:ext>
            </a:extLst>
          </p:cNvPr>
          <p:cNvSpPr/>
          <p:nvPr userDrawn="1"/>
        </p:nvSpPr>
        <p:spPr>
          <a:xfrm rot="10800000" flipH="1">
            <a:off x="-896" y="108551"/>
            <a:ext cx="1258196" cy="76493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B48B2958-B7A7-489A-B909-03A008329EB1}"/>
              </a:ext>
            </a:extLst>
          </p:cNvPr>
          <p:cNvSpPr/>
          <p:nvPr userDrawn="1"/>
        </p:nvSpPr>
        <p:spPr>
          <a:xfrm rot="5400000">
            <a:off x="8644259" y="3305240"/>
            <a:ext cx="6928704" cy="1768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 xmlns:a16="http://schemas.microsoft.com/office/drawing/2014/main" id="{D6C16464-CFF8-4E34-B354-25BDA408DB5C}"/>
              </a:ext>
            </a:extLst>
          </p:cNvPr>
          <p:cNvSpPr/>
          <p:nvPr userDrawn="1"/>
        </p:nvSpPr>
        <p:spPr>
          <a:xfrm rot="5400000">
            <a:off x="8517082" y="3308147"/>
            <a:ext cx="6928704" cy="17100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 xmlns:a16="http://schemas.microsoft.com/office/drawing/2014/main" id="{D801F2CC-04D6-48E5-9020-23F53EF72809}"/>
              </a:ext>
            </a:extLst>
          </p:cNvPr>
          <p:cNvSpPr>
            <a:spLocks noGrp="1"/>
          </p:cNvSpPr>
          <p:nvPr>
            <p:ph type="dt" sz="half" idx="10"/>
          </p:nvPr>
        </p:nvSpPr>
        <p:spPr>
          <a:xfrm>
            <a:off x="10669737" y="6267091"/>
            <a:ext cx="1200599" cy="365125"/>
          </a:xfrm>
          <a:prstGeom prst="rect">
            <a:avLst/>
          </a:prstGeom>
          <a:ln>
            <a:noFill/>
          </a:ln>
        </p:spPr>
        <p:txBody>
          <a:bodyPr/>
          <a:lstStyle>
            <a:lvl1pPr>
              <a:defRPr>
                <a:solidFill>
                  <a:srgbClr val="3F5378"/>
                </a:solidFill>
              </a:defRPr>
            </a:lvl1pPr>
          </a:lstStyle>
          <a:p>
            <a:r>
              <a:rPr lang="en-US" dirty="0"/>
              <a:t>2020-2021</a:t>
            </a:r>
          </a:p>
        </p:txBody>
      </p:sp>
      <p:sp>
        <p:nvSpPr>
          <p:cNvPr id="41" name="Slide Number Placeholder 5">
            <a:extLst>
              <a:ext uri="{FF2B5EF4-FFF2-40B4-BE49-F238E27FC236}">
                <a16:creationId xmlns="" xmlns:a16="http://schemas.microsoft.com/office/drawing/2014/main" id="{41CCE111-59C4-4620-A682-7B71FC50DAC9}"/>
              </a:ext>
            </a:extLst>
          </p:cNvPr>
          <p:cNvSpPr>
            <a:spLocks noGrp="1"/>
          </p:cNvSpPr>
          <p:nvPr>
            <p:ph type="sldNum" sz="quarter" idx="12"/>
          </p:nvPr>
        </p:nvSpPr>
        <p:spPr>
          <a:xfrm>
            <a:off x="186305" y="6267091"/>
            <a:ext cx="575695"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pic>
        <p:nvPicPr>
          <p:cNvPr id="29" name="صورة 1">
            <a:extLst>
              <a:ext uri="{FF2B5EF4-FFF2-40B4-BE49-F238E27FC236}">
                <a16:creationId xmlns="" xmlns:a16="http://schemas.microsoft.com/office/drawing/2014/main" id="{BF5E8E17-3DFA-41DB-B46D-F4A5C3C3DB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3222" y="98779"/>
            <a:ext cx="719257" cy="741451"/>
          </a:xfrm>
          <a:prstGeom prst="rect">
            <a:avLst/>
          </a:prstGeom>
        </p:spPr>
      </p:pic>
      <p:grpSp>
        <p:nvGrpSpPr>
          <p:cNvPr id="32" name="Google Shape;239;p16">
            <a:extLst>
              <a:ext uri="{FF2B5EF4-FFF2-40B4-BE49-F238E27FC236}">
                <a16:creationId xmlns="" xmlns:a16="http://schemas.microsoft.com/office/drawing/2014/main" id="{51093C29-0B93-4657-AED3-FDF929FB8F78}"/>
              </a:ext>
            </a:extLst>
          </p:cNvPr>
          <p:cNvGrpSpPr/>
          <p:nvPr userDrawn="1"/>
        </p:nvGrpSpPr>
        <p:grpSpPr>
          <a:xfrm>
            <a:off x="11356372" y="330672"/>
            <a:ext cx="374752" cy="288032"/>
            <a:chOff x="2594050" y="1631825"/>
            <a:chExt cx="439625" cy="439625"/>
          </a:xfrm>
          <a:solidFill>
            <a:schemeClr val="accent5">
              <a:lumMod val="20000"/>
              <a:lumOff val="80000"/>
            </a:schemeClr>
          </a:solidFill>
        </p:grpSpPr>
        <p:sp>
          <p:nvSpPr>
            <p:cNvPr id="33" name="Google Shape;240;p16">
              <a:extLst>
                <a:ext uri="{FF2B5EF4-FFF2-40B4-BE49-F238E27FC236}">
                  <a16:creationId xmlns="" xmlns:a16="http://schemas.microsoft.com/office/drawing/2014/main" id="{D741DFC4-3093-494D-888D-CB021DB886F6}"/>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34" name="Google Shape;241;p16">
              <a:extLst>
                <a:ext uri="{FF2B5EF4-FFF2-40B4-BE49-F238E27FC236}">
                  <a16:creationId xmlns="" xmlns:a16="http://schemas.microsoft.com/office/drawing/2014/main" id="{67B83C70-8ECE-4716-943D-2F22333E5466}"/>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2" name="Google Shape;242;p16">
              <a:extLst>
                <a:ext uri="{FF2B5EF4-FFF2-40B4-BE49-F238E27FC236}">
                  <a16:creationId xmlns="" xmlns:a16="http://schemas.microsoft.com/office/drawing/2014/main" id="{78DD374C-E66A-42D5-A2FE-A69BE7181EC7}"/>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3" name="Google Shape;243;p16">
              <a:extLst>
                <a:ext uri="{FF2B5EF4-FFF2-40B4-BE49-F238E27FC236}">
                  <a16:creationId xmlns="" xmlns:a16="http://schemas.microsoft.com/office/drawing/2014/main" id="{C9117AA7-AA5F-4621-A3D9-FA22B13E47E5}"/>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grpSp>
    </p:spTree>
    <p:extLst>
      <p:ext uri="{BB962C8B-B14F-4D97-AF65-F5344CB8AC3E}">
        <p14:creationId xmlns:p14="http://schemas.microsoft.com/office/powerpoint/2010/main" val="382998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1"/>
            <a:ext cx="50800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1"/>
            <a:ext cx="50800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xfrm>
            <a:off x="1219200" y="6251575"/>
            <a:ext cx="2641600" cy="457200"/>
          </a:xfrm>
          <a:prstGeom prst="rect">
            <a:avLst/>
          </a:prstGeom>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xfrm>
            <a:off x="4470400" y="6248400"/>
            <a:ext cx="3962400" cy="457200"/>
          </a:xfrm>
          <a:prstGeom prst="rect">
            <a:avLst/>
          </a:prstGeom>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xfrm>
            <a:off x="9042400" y="6248400"/>
            <a:ext cx="2540000" cy="457200"/>
          </a:xfrm>
          <a:prstGeom prst="rect">
            <a:avLst/>
          </a:prstGeom>
          <a:ln/>
        </p:spPr>
        <p:txBody>
          <a:bodyPr/>
          <a:lstStyle>
            <a:lvl1pPr>
              <a:defRPr/>
            </a:lvl1pPr>
          </a:lstStyle>
          <a:p>
            <a:pPr>
              <a:defRPr/>
            </a:pPr>
            <a:fld id="{BCD3CB9D-222B-4660-9FFE-04DCCDFE4BE7}" type="slidenum">
              <a:rPr lang="en-US" altLang="en-US"/>
              <a:pPr>
                <a:defRPr/>
              </a:pPr>
              <a:t>‹#›</a:t>
            </a:fld>
            <a:endParaRPr lang="en-US" altLang="en-US"/>
          </a:p>
        </p:txBody>
      </p:sp>
    </p:spTree>
    <p:extLst>
      <p:ext uri="{BB962C8B-B14F-4D97-AF65-F5344CB8AC3E}">
        <p14:creationId xmlns:p14="http://schemas.microsoft.com/office/powerpoint/2010/main" val="66834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219200" y="1600201"/>
            <a:ext cx="103632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1219200" y="6251575"/>
            <a:ext cx="2641600" cy="457200"/>
          </a:xfrm>
          <a:prstGeom prst="rect">
            <a:avLst/>
          </a:prstGeom>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xfrm>
            <a:off x="4470400" y="6248400"/>
            <a:ext cx="3962400" cy="457200"/>
          </a:xfrm>
          <a:prstGeom prst="rect">
            <a:avLst/>
          </a:prstGeom>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xfrm>
            <a:off x="9042400" y="6248400"/>
            <a:ext cx="2540000" cy="457200"/>
          </a:xfrm>
          <a:prstGeom prst="rect">
            <a:avLst/>
          </a:prstGeom>
          <a:ln/>
        </p:spPr>
        <p:txBody>
          <a:bodyPr/>
          <a:lstStyle>
            <a:lvl1pPr>
              <a:defRPr/>
            </a:lvl1pPr>
          </a:lstStyle>
          <a:p>
            <a:pPr>
              <a:defRPr/>
            </a:pPr>
            <a:fld id="{11A1A24C-94C8-4F6A-9552-ECCE19ADB852}" type="slidenum">
              <a:rPr lang="en-US" altLang="en-US"/>
              <a:pPr>
                <a:defRPr/>
              </a:pPr>
              <a:t>‹#›</a:t>
            </a:fld>
            <a:endParaRPr lang="en-US" altLang="en-US"/>
          </a:p>
        </p:txBody>
      </p:sp>
    </p:spTree>
    <p:extLst>
      <p:ext uri="{BB962C8B-B14F-4D97-AF65-F5344CB8AC3E}">
        <p14:creationId xmlns:p14="http://schemas.microsoft.com/office/powerpoint/2010/main" val="71816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1219200" y="6251575"/>
            <a:ext cx="2641600" cy="457200"/>
          </a:xfrm>
          <a:prstGeom prst="rect">
            <a:avLst/>
          </a:prstGeom>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xfrm>
            <a:off x="4470400" y="6248400"/>
            <a:ext cx="3962400" cy="457200"/>
          </a:xfrm>
          <a:prstGeom prst="rect">
            <a:avLst/>
          </a:prstGeom>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xfrm>
            <a:off x="9042400" y="6248400"/>
            <a:ext cx="2540000" cy="457200"/>
          </a:xfrm>
          <a:prstGeom prst="rect">
            <a:avLst/>
          </a:prstGeom>
          <a:ln/>
        </p:spPr>
        <p:txBody>
          <a:bodyPr/>
          <a:lstStyle>
            <a:lvl1pPr>
              <a:defRPr/>
            </a:lvl1pPr>
          </a:lstStyle>
          <a:p>
            <a:pPr>
              <a:defRPr/>
            </a:pPr>
            <a:fld id="{01BB2431-3D8C-4016-BF47-4C94C12C7A15}" type="slidenum">
              <a:rPr lang="en-US" altLang="en-US"/>
              <a:pPr>
                <a:defRPr/>
              </a:pPr>
              <a:t>‹#›</a:t>
            </a:fld>
            <a:endParaRPr lang="en-US" altLang="en-US"/>
          </a:p>
        </p:txBody>
      </p:sp>
    </p:spTree>
    <p:extLst>
      <p:ext uri="{BB962C8B-B14F-4D97-AF65-F5344CB8AC3E}">
        <p14:creationId xmlns:p14="http://schemas.microsoft.com/office/powerpoint/2010/main" val="225176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1"/>
            <a:ext cx="50800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502400" y="1600201"/>
            <a:ext cx="5080000" cy="2189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02400" y="3941763"/>
            <a:ext cx="5080000" cy="21891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xfrm>
            <a:off x="1219200" y="6251575"/>
            <a:ext cx="2641600" cy="457200"/>
          </a:xfrm>
          <a:prstGeom prst="rect">
            <a:avLst/>
          </a:prstGeom>
          <a:ln/>
        </p:spPr>
        <p:txBody>
          <a:bodyPr/>
          <a:lstStyle>
            <a:lvl1pPr>
              <a:defRPr/>
            </a:lvl1pPr>
          </a:lstStyle>
          <a:p>
            <a:pPr>
              <a:defRPr/>
            </a:pPr>
            <a:endParaRPr lang="en-US" altLang="en-US"/>
          </a:p>
        </p:txBody>
      </p:sp>
      <p:sp>
        <p:nvSpPr>
          <p:cNvPr id="7" name="Rectangle 10"/>
          <p:cNvSpPr>
            <a:spLocks noGrp="1" noChangeArrowheads="1"/>
          </p:cNvSpPr>
          <p:nvPr>
            <p:ph type="ftr" sz="quarter" idx="11"/>
          </p:nvPr>
        </p:nvSpPr>
        <p:spPr>
          <a:xfrm>
            <a:off x="4470400" y="6248400"/>
            <a:ext cx="3962400" cy="457200"/>
          </a:xfrm>
          <a:prstGeom prst="rect">
            <a:avLst/>
          </a:prstGeom>
          <a:ln/>
        </p:spPr>
        <p:txBody>
          <a:bodyPr/>
          <a:lstStyle>
            <a:lvl1pPr>
              <a:defRPr/>
            </a:lvl1pPr>
          </a:lstStyle>
          <a:p>
            <a:pPr>
              <a:defRPr/>
            </a:pPr>
            <a:endParaRPr lang="en-US" altLang="en-US"/>
          </a:p>
        </p:txBody>
      </p:sp>
      <p:sp>
        <p:nvSpPr>
          <p:cNvPr id="8" name="Rectangle 11"/>
          <p:cNvSpPr>
            <a:spLocks noGrp="1" noChangeArrowheads="1"/>
          </p:cNvSpPr>
          <p:nvPr>
            <p:ph type="sldNum" sz="quarter" idx="12"/>
          </p:nvPr>
        </p:nvSpPr>
        <p:spPr>
          <a:xfrm>
            <a:off x="9042400" y="6248400"/>
            <a:ext cx="2540000" cy="457200"/>
          </a:xfrm>
          <a:prstGeom prst="rect">
            <a:avLst/>
          </a:prstGeom>
          <a:ln/>
        </p:spPr>
        <p:txBody>
          <a:bodyPr/>
          <a:lstStyle>
            <a:lvl1pPr>
              <a:defRPr/>
            </a:lvl1pPr>
          </a:lstStyle>
          <a:p>
            <a:pPr>
              <a:defRPr/>
            </a:pPr>
            <a:fld id="{99D136DF-E1A7-4A41-8C0F-2AE408C6C420}" type="slidenum">
              <a:rPr lang="en-US" altLang="en-US"/>
              <a:pPr>
                <a:defRPr/>
              </a:pPr>
              <a:t>‹#›</a:t>
            </a:fld>
            <a:endParaRPr lang="en-US" altLang="en-US"/>
          </a:p>
        </p:txBody>
      </p:sp>
    </p:spTree>
    <p:extLst>
      <p:ext uri="{BB962C8B-B14F-4D97-AF65-F5344CB8AC3E}">
        <p14:creationId xmlns:p14="http://schemas.microsoft.com/office/powerpoint/2010/main" val="2495622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80325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http://www.southwestpv.com/Images/Home%20power_05.jpg"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7.png"/><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9.png"/><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7.v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2020-2021</a:t>
            </a:r>
            <a:endParaRPr lang="en-US" dirty="0"/>
          </a:p>
        </p:txBody>
      </p:sp>
      <p:sp>
        <p:nvSpPr>
          <p:cNvPr id="3" name="Text Placeholder 2"/>
          <p:cNvSpPr>
            <a:spLocks noGrp="1"/>
          </p:cNvSpPr>
          <p:nvPr>
            <p:ph type="body" sz="quarter" idx="13"/>
          </p:nvPr>
        </p:nvSpPr>
        <p:spPr>
          <a:xfrm>
            <a:off x="509839" y="866776"/>
            <a:ext cx="7567362" cy="2201694"/>
          </a:xfrm>
        </p:spPr>
        <p:txBody>
          <a:bodyPr/>
          <a:lstStyle/>
          <a:p>
            <a:r>
              <a:rPr lang="ar-IQ" dirty="0" smtClean="0"/>
              <a:t>الطاقة المتجددة</a:t>
            </a:r>
            <a:endParaRPr lang="en-US" dirty="0"/>
          </a:p>
          <a:p>
            <a:r>
              <a:rPr lang="en-US" dirty="0" smtClean="0"/>
              <a:t>Renewable energy</a:t>
            </a:r>
            <a:endParaRPr lang="ar-IQ" dirty="0" smtClean="0"/>
          </a:p>
        </p:txBody>
      </p:sp>
      <p:sp>
        <p:nvSpPr>
          <p:cNvPr id="4" name="Text Placeholder 3"/>
          <p:cNvSpPr>
            <a:spLocks noGrp="1"/>
          </p:cNvSpPr>
          <p:nvPr>
            <p:ph type="body" sz="quarter" idx="14"/>
          </p:nvPr>
        </p:nvSpPr>
        <p:spPr/>
        <p:txBody>
          <a:bodyPr/>
          <a:lstStyle/>
          <a:p>
            <a:r>
              <a:rPr lang="en-US" dirty="0" err="1" smtClean="0"/>
              <a:t>Ass.proff</a:t>
            </a:r>
            <a:r>
              <a:rPr lang="en-US" dirty="0" smtClean="0"/>
              <a:t>.</a:t>
            </a:r>
          </a:p>
          <a:p>
            <a:r>
              <a:rPr lang="en-US" dirty="0" smtClean="0"/>
              <a:t>Dr. Mohamad </a:t>
            </a:r>
            <a:r>
              <a:rPr lang="en-US" dirty="0" err="1" smtClean="0"/>
              <a:t>Jaafar</a:t>
            </a:r>
            <a:r>
              <a:rPr lang="en-US" dirty="0" smtClean="0"/>
              <a:t> </a:t>
            </a:r>
            <a:r>
              <a:rPr lang="en-US" dirty="0" err="1" smtClean="0"/>
              <a:t>AlBermani</a:t>
            </a:r>
            <a:endParaRPr lang="en-US" dirty="0"/>
          </a:p>
        </p:txBody>
      </p:sp>
      <p:sp>
        <p:nvSpPr>
          <p:cNvPr id="5" name="Slide Number Placeholder 4"/>
          <p:cNvSpPr>
            <a:spLocks noGrp="1"/>
          </p:cNvSpPr>
          <p:nvPr>
            <p:ph type="sldNum" sz="quarter" idx="12"/>
          </p:nvPr>
        </p:nvSpPr>
        <p:spPr/>
        <p:txBody>
          <a:bodyPr/>
          <a:lstStyle/>
          <a:p>
            <a:fld id="{A0EDFBC5-9E83-48A9-A20F-CEAD086DBFA3}" type="slidenum">
              <a:rPr lang="en-US" smtClean="0"/>
              <a:pPr/>
              <a:t>1</a:t>
            </a:fld>
            <a:endParaRPr lang="en-US" dirty="0"/>
          </a:p>
        </p:txBody>
      </p:sp>
    </p:spTree>
    <p:extLst>
      <p:ext uri="{BB962C8B-B14F-4D97-AF65-F5344CB8AC3E}">
        <p14:creationId xmlns:p14="http://schemas.microsoft.com/office/powerpoint/2010/main" val="1508875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A384D7A2-9CCD-4A17-86A3-2E5E8A3E3326}" type="slidenum">
              <a:rPr lang="en-US" altLang="en-US" sz="1000"/>
              <a:pPr/>
              <a:t>10</a:t>
            </a:fld>
            <a:endParaRPr lang="en-US" altLang="en-US" sz="1000"/>
          </a:p>
        </p:txBody>
      </p:sp>
      <p:sp>
        <p:nvSpPr>
          <p:cNvPr id="25605" name="Rectangle 5"/>
          <p:cNvSpPr>
            <a:spLocks noGrp="1" noChangeArrowheads="1"/>
          </p:cNvSpPr>
          <p:nvPr>
            <p:ph type="title"/>
          </p:nvPr>
        </p:nvSpPr>
        <p:spPr/>
        <p:txBody>
          <a:bodyPr/>
          <a:lstStyle/>
          <a:p>
            <a:pPr eaLnBrk="1" hangingPunct="1"/>
            <a:r>
              <a:rPr lang="en-US" altLang="ar-SA" b="1" i="1" smtClean="0"/>
              <a:t>Solar space cooling</a:t>
            </a:r>
          </a:p>
        </p:txBody>
      </p:sp>
      <p:pic>
        <p:nvPicPr>
          <p:cNvPr id="25604" name="Picture 4" descr="aircon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81801" y="1600201"/>
            <a:ext cx="3254375" cy="453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7" name="Rectangle 7"/>
          <p:cNvSpPr>
            <a:spLocks noChangeArrowheads="1"/>
          </p:cNvSpPr>
          <p:nvPr/>
        </p:nvSpPr>
        <p:spPr bwMode="auto">
          <a:xfrm>
            <a:off x="2514600" y="1495425"/>
            <a:ext cx="3810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algn="just" eaLnBrk="1" hangingPunct="1"/>
            <a:endParaRPr lang="en-US" altLang="en-US" sz="1800" b="1"/>
          </a:p>
          <a:p>
            <a:pPr algn="just" eaLnBrk="1" hangingPunct="1"/>
            <a:r>
              <a:rPr lang="en-US" altLang="en-US" sz="1800" b="1"/>
              <a:t>A solar thermal cooling system consists of:</a:t>
            </a:r>
          </a:p>
          <a:p>
            <a:pPr algn="just" eaLnBrk="1" hangingPunct="1"/>
            <a:endParaRPr lang="en-US" altLang="en-US" sz="1800" b="1"/>
          </a:p>
          <a:p>
            <a:pPr algn="just" eaLnBrk="1" hangingPunct="1"/>
            <a:r>
              <a:rPr lang="en-US" altLang="en-US" sz="1800" b="1"/>
              <a:t>  -Solar collectors.</a:t>
            </a:r>
          </a:p>
          <a:p>
            <a:pPr algn="just" eaLnBrk="1" hangingPunct="1"/>
            <a:r>
              <a:rPr lang="en-US" altLang="en-US" sz="1800" b="1"/>
              <a:t>  -Storage tank.</a:t>
            </a:r>
          </a:p>
          <a:p>
            <a:pPr algn="just" eaLnBrk="1" hangingPunct="1"/>
            <a:r>
              <a:rPr lang="en-US" altLang="en-US" sz="1800" b="1"/>
              <a:t>  -Control unit, pipes and pumps.</a:t>
            </a:r>
          </a:p>
          <a:p>
            <a:pPr algn="just" eaLnBrk="1" hangingPunct="1"/>
            <a:r>
              <a:rPr lang="en-US" altLang="en-US" sz="1800" b="1"/>
              <a:t>  -Thermally driven chiller.               </a:t>
            </a:r>
            <a:endParaRPr lang="en-US" altLang="en-US" sz="1800"/>
          </a:p>
          <a:p>
            <a:pPr algn="ctr" eaLnBrk="1" hangingPunct="1"/>
            <a:r>
              <a:rPr lang="en-US" altLang="en-US" sz="1800" b="1"/>
              <a:t>    </a:t>
            </a:r>
          </a:p>
          <a:p>
            <a:pPr algn="just" eaLnBrk="1" hangingPunct="1"/>
            <a:endParaRPr lang="en-US" altLang="en-US" sz="1800" b="1"/>
          </a:p>
        </p:txBody>
      </p:sp>
    </p:spTree>
    <p:extLst>
      <p:ext uri="{BB962C8B-B14F-4D97-AF65-F5344CB8AC3E}">
        <p14:creationId xmlns:p14="http://schemas.microsoft.com/office/powerpoint/2010/main" val="2664866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p:cTn id="7" dur="1000" fill="hold"/>
                                        <p:tgtEl>
                                          <p:spTgt spid="25605"/>
                                        </p:tgtEl>
                                        <p:attrNameLst>
                                          <p:attrName>ppt_w</p:attrName>
                                        </p:attrNameLst>
                                      </p:cBhvr>
                                      <p:tavLst>
                                        <p:tav tm="0">
                                          <p:val>
                                            <p:fltVal val="0"/>
                                          </p:val>
                                        </p:tav>
                                        <p:tav tm="100000">
                                          <p:val>
                                            <p:strVal val="#ppt_w"/>
                                          </p:val>
                                        </p:tav>
                                      </p:tavLst>
                                    </p:anim>
                                    <p:anim calcmode="lin" valueType="num">
                                      <p:cBhvr>
                                        <p:cTn id="8" dur="1000" fill="hold"/>
                                        <p:tgtEl>
                                          <p:spTgt spid="25605"/>
                                        </p:tgtEl>
                                        <p:attrNameLst>
                                          <p:attrName>ppt_h</p:attrName>
                                        </p:attrNameLst>
                                      </p:cBhvr>
                                      <p:tavLst>
                                        <p:tav tm="0">
                                          <p:val>
                                            <p:fltVal val="0"/>
                                          </p:val>
                                        </p:tav>
                                        <p:tav tm="100000">
                                          <p:val>
                                            <p:strVal val="#ppt_h"/>
                                          </p:val>
                                        </p:tav>
                                      </p:tavLst>
                                    </p:anim>
                                    <p:anim calcmode="lin" valueType="num">
                                      <p:cBhvr>
                                        <p:cTn id="9" dur="1000" fill="hold"/>
                                        <p:tgtEl>
                                          <p:spTgt spid="2560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5607">
                                            <p:txEl>
                                              <p:pRg st="1" end="1"/>
                                            </p:txEl>
                                          </p:spTgt>
                                        </p:tgtEl>
                                        <p:attrNameLst>
                                          <p:attrName>style.visibility</p:attrName>
                                        </p:attrNameLst>
                                      </p:cBhvr>
                                      <p:to>
                                        <p:strVal val="visible"/>
                                      </p:to>
                                    </p:set>
                                    <p:anim calcmode="lin" valueType="num">
                                      <p:cBhvr additive="base">
                                        <p:cTn id="15" dur="500" fill="hold"/>
                                        <p:tgtEl>
                                          <p:spTgt spid="2560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6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5607">
                                            <p:txEl>
                                              <p:pRg st="3" end="3"/>
                                            </p:txEl>
                                          </p:spTgt>
                                        </p:tgtEl>
                                        <p:attrNameLst>
                                          <p:attrName>style.visibility</p:attrName>
                                        </p:attrNameLst>
                                      </p:cBhvr>
                                      <p:to>
                                        <p:strVal val="visible"/>
                                      </p:to>
                                    </p:set>
                                    <p:anim calcmode="lin" valueType="num">
                                      <p:cBhvr additive="base">
                                        <p:cTn id="21" dur="500" fill="hold"/>
                                        <p:tgtEl>
                                          <p:spTgt spid="2560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6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5607">
                                            <p:txEl>
                                              <p:pRg st="4" end="4"/>
                                            </p:txEl>
                                          </p:spTgt>
                                        </p:tgtEl>
                                        <p:attrNameLst>
                                          <p:attrName>style.visibility</p:attrName>
                                        </p:attrNameLst>
                                      </p:cBhvr>
                                      <p:to>
                                        <p:strVal val="visible"/>
                                      </p:to>
                                    </p:set>
                                    <p:anim calcmode="lin" valueType="num">
                                      <p:cBhvr additive="base">
                                        <p:cTn id="27" dur="500" fill="hold"/>
                                        <p:tgtEl>
                                          <p:spTgt spid="2560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6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5607">
                                            <p:txEl>
                                              <p:pRg st="5" end="5"/>
                                            </p:txEl>
                                          </p:spTgt>
                                        </p:tgtEl>
                                        <p:attrNameLst>
                                          <p:attrName>style.visibility</p:attrName>
                                        </p:attrNameLst>
                                      </p:cBhvr>
                                      <p:to>
                                        <p:strVal val="visible"/>
                                      </p:to>
                                    </p:set>
                                    <p:anim calcmode="lin" valueType="num">
                                      <p:cBhvr additive="base">
                                        <p:cTn id="33" dur="500" fill="hold"/>
                                        <p:tgtEl>
                                          <p:spTgt spid="2560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56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5607">
                                            <p:txEl>
                                              <p:pRg st="6" end="6"/>
                                            </p:txEl>
                                          </p:spTgt>
                                        </p:tgtEl>
                                        <p:attrNameLst>
                                          <p:attrName>style.visibility</p:attrName>
                                        </p:attrNameLst>
                                      </p:cBhvr>
                                      <p:to>
                                        <p:strVal val="visible"/>
                                      </p:to>
                                    </p:set>
                                    <p:anim calcmode="lin" valueType="num">
                                      <p:cBhvr additive="base">
                                        <p:cTn id="39" dur="500" fill="hold"/>
                                        <p:tgtEl>
                                          <p:spTgt spid="25607">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56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5607">
                                            <p:txEl>
                                              <p:pRg st="7" end="7"/>
                                            </p:txEl>
                                          </p:spTgt>
                                        </p:tgtEl>
                                        <p:attrNameLst>
                                          <p:attrName>style.visibility</p:attrName>
                                        </p:attrNameLst>
                                      </p:cBhvr>
                                      <p:to>
                                        <p:strVal val="visible"/>
                                      </p:to>
                                    </p:set>
                                    <p:anim calcmode="lin" valueType="num">
                                      <p:cBhvr additive="base">
                                        <p:cTn id="45" dur="500" fill="hold"/>
                                        <p:tgtEl>
                                          <p:spTgt spid="25607">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56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25604"/>
                                        </p:tgtEl>
                                        <p:attrNameLst>
                                          <p:attrName>style.visibility</p:attrName>
                                        </p:attrNameLst>
                                      </p:cBhvr>
                                      <p:to>
                                        <p:strVal val="visible"/>
                                      </p:to>
                                    </p:set>
                                    <p:animEffect transition="in" filter="blinds(horizontal)">
                                      <p:cBhvr>
                                        <p:cTn id="51"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3A81194F-947D-461B-8A8F-41FBD7C873D0}" type="slidenum">
              <a:rPr lang="en-US" altLang="en-US" sz="1000"/>
              <a:pPr/>
              <a:t>11</a:t>
            </a:fld>
            <a:endParaRPr lang="en-US" altLang="en-US" sz="1000"/>
          </a:p>
        </p:txBody>
      </p:sp>
      <p:sp>
        <p:nvSpPr>
          <p:cNvPr id="27653" name="Rectangle 5"/>
          <p:cNvSpPr>
            <a:spLocks noGrp="1" noChangeArrowheads="1"/>
          </p:cNvSpPr>
          <p:nvPr>
            <p:ph type="title"/>
          </p:nvPr>
        </p:nvSpPr>
        <p:spPr/>
        <p:txBody>
          <a:bodyPr/>
          <a:lstStyle/>
          <a:p>
            <a:pPr eaLnBrk="1" hangingPunct="1"/>
            <a:r>
              <a:rPr lang="en-US" altLang="ar-SA" b="1" i="1" smtClean="0"/>
              <a:t>Solar power production</a:t>
            </a:r>
          </a:p>
        </p:txBody>
      </p:sp>
      <p:sp>
        <p:nvSpPr>
          <p:cNvPr id="27651" name="Rectangle 3"/>
          <p:cNvSpPr>
            <a:spLocks noGrp="1" noChangeArrowheads="1"/>
          </p:cNvSpPr>
          <p:nvPr>
            <p:ph type="body" sz="half" idx="1"/>
          </p:nvPr>
        </p:nvSpPr>
        <p:spPr>
          <a:xfrm>
            <a:off x="2438400" y="1600201"/>
            <a:ext cx="3962400" cy="4530725"/>
          </a:xfrm>
        </p:spPr>
        <p:txBody>
          <a:bodyPr/>
          <a:lstStyle/>
          <a:p>
            <a:pPr eaLnBrk="1" hangingPunct="1">
              <a:lnSpc>
                <a:spcPct val="80000"/>
              </a:lnSpc>
            </a:pPr>
            <a:endParaRPr lang="en-US" altLang="en-US" sz="1400" b="1" i="1"/>
          </a:p>
          <a:p>
            <a:pPr eaLnBrk="1" hangingPunct="1">
              <a:lnSpc>
                <a:spcPct val="80000"/>
              </a:lnSpc>
              <a:buFont typeface="Wingdings" panose="05000000000000000000" pitchFamily="2" charset="2"/>
              <a:buNone/>
            </a:pPr>
            <a:r>
              <a:rPr lang="en-US" altLang="ar-SA" sz="1600" b="1"/>
              <a:t>Photovoltaic systems</a:t>
            </a:r>
          </a:p>
          <a:p>
            <a:pPr eaLnBrk="1" hangingPunct="1">
              <a:lnSpc>
                <a:spcPct val="80000"/>
              </a:lnSpc>
            </a:pPr>
            <a:r>
              <a:rPr lang="en-US" altLang="ar-SA" sz="1400" b="1"/>
              <a:t>Photovoltaic (PV) (photo=light, voltaic=electricity) is a semiconductor-based technology  which converts light energy directly into an electric current that can either be used immediately or stored, such as in a battery, for later use. </a:t>
            </a:r>
          </a:p>
          <a:p>
            <a:pPr eaLnBrk="1" hangingPunct="1">
              <a:lnSpc>
                <a:spcPct val="80000"/>
              </a:lnSpc>
              <a:buFont typeface="Wingdings" panose="05000000000000000000" pitchFamily="2" charset="2"/>
              <a:buNone/>
            </a:pPr>
            <a:r>
              <a:rPr lang="en-US" altLang="ar-SA" sz="1600" b="1"/>
              <a:t>Solar cell</a:t>
            </a:r>
          </a:p>
          <a:p>
            <a:pPr eaLnBrk="1" hangingPunct="1">
              <a:lnSpc>
                <a:spcPct val="80000"/>
              </a:lnSpc>
            </a:pPr>
            <a:r>
              <a:rPr lang="en-US" altLang="ar-SA" sz="1400" b="1"/>
              <a:t>PV cell consist of two or more thin layers of semi conducting material most commonly silicon. A silicon cell is a wafer of P-type silicon doped with a small amount of impurity (usually boron) and a thin layer of N-type silicon dopes with a small amount of impurity (usually phosphorous).</a:t>
            </a:r>
            <a:r>
              <a:rPr lang="en-US" altLang="ar-SA" sz="1400"/>
              <a:t>                </a:t>
            </a:r>
            <a:endParaRPr lang="en-US" altLang="ar-SA" sz="1400" b="1"/>
          </a:p>
          <a:p>
            <a:pPr eaLnBrk="1" hangingPunct="1">
              <a:lnSpc>
                <a:spcPct val="80000"/>
              </a:lnSpc>
            </a:pPr>
            <a:r>
              <a:rPr lang="en-US" altLang="ar-SA" sz="1400" b="1"/>
              <a:t>When the cell exposed to the light, electrical charges are generated and this can be connected a way by metal contacts as direct current.</a:t>
            </a:r>
            <a:r>
              <a:rPr lang="en-US" altLang="ar-SA" sz="900"/>
              <a:t>  </a:t>
            </a:r>
          </a:p>
        </p:txBody>
      </p:sp>
      <p:pic>
        <p:nvPicPr>
          <p:cNvPr id="27652" name="Picture 4" descr="Fig 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77000" y="2209800"/>
            <a:ext cx="352425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4633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p:cTn id="7" dur="500" fill="hold"/>
                                        <p:tgtEl>
                                          <p:spTgt spid="27653"/>
                                        </p:tgtEl>
                                        <p:attrNameLst>
                                          <p:attrName>ppt_w</p:attrName>
                                        </p:attrNameLst>
                                      </p:cBhvr>
                                      <p:tavLst>
                                        <p:tav tm="0">
                                          <p:val>
                                            <p:fltVal val="0"/>
                                          </p:val>
                                        </p:tav>
                                        <p:tav tm="100000">
                                          <p:val>
                                            <p:strVal val="#ppt_w"/>
                                          </p:val>
                                        </p:tav>
                                      </p:tavLst>
                                    </p:anim>
                                    <p:anim calcmode="lin" valueType="num">
                                      <p:cBhvr>
                                        <p:cTn id="8" dur="500" fill="hold"/>
                                        <p:tgtEl>
                                          <p:spTgt spid="2765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p:cTn id="13" dur="1000" fill="hold"/>
                                        <p:tgtEl>
                                          <p:spTgt spid="27651">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765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7651">
                                            <p:txEl>
                                              <p:pRg st="1" end="1"/>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27651">
                                            <p:txEl>
                                              <p:pRg st="2" end="2"/>
                                            </p:txEl>
                                          </p:spTgt>
                                        </p:tgtEl>
                                        <p:attrNameLst>
                                          <p:attrName>style.visibility</p:attrName>
                                        </p:attrNameLst>
                                      </p:cBhvr>
                                      <p:to>
                                        <p:strVal val="visible"/>
                                      </p:to>
                                    </p:set>
                                    <p:anim calcmode="lin" valueType="num">
                                      <p:cBhvr>
                                        <p:cTn id="18" dur="1000" fill="hold"/>
                                        <p:tgtEl>
                                          <p:spTgt spid="27651">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27651">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27651">
                                            <p:txEl>
                                              <p:pRg st="2" end="2"/>
                                            </p:txEl>
                                          </p:spTgt>
                                        </p:tgtEl>
                                      </p:cBhvr>
                                    </p:animEffect>
                                  </p:childTnLst>
                                </p:cTn>
                              </p:par>
                              <p:par>
                                <p:cTn id="21" presetID="55" presetClass="entr" presetSubtype="0" fill="hold" nodeType="withEffect">
                                  <p:stCondLst>
                                    <p:cond delay="0"/>
                                  </p:stCondLst>
                                  <p:childTnLst>
                                    <p:set>
                                      <p:cBhvr>
                                        <p:cTn id="22" dur="1" fill="hold">
                                          <p:stCondLst>
                                            <p:cond delay="0"/>
                                          </p:stCondLst>
                                        </p:cTn>
                                        <p:tgtEl>
                                          <p:spTgt spid="27651">
                                            <p:txEl>
                                              <p:pRg st="3" end="3"/>
                                            </p:txEl>
                                          </p:spTgt>
                                        </p:tgtEl>
                                        <p:attrNameLst>
                                          <p:attrName>style.visibility</p:attrName>
                                        </p:attrNameLst>
                                      </p:cBhvr>
                                      <p:to>
                                        <p:strVal val="visible"/>
                                      </p:to>
                                    </p:set>
                                    <p:anim calcmode="lin" valueType="num">
                                      <p:cBhvr>
                                        <p:cTn id="23" dur="1000" fill="hold"/>
                                        <p:tgtEl>
                                          <p:spTgt spid="27651">
                                            <p:txEl>
                                              <p:pRg st="3" end="3"/>
                                            </p:txEl>
                                          </p:spTgt>
                                        </p:tgtEl>
                                        <p:attrNameLst>
                                          <p:attrName>ppt_w</p:attrName>
                                        </p:attrNameLst>
                                      </p:cBhvr>
                                      <p:tavLst>
                                        <p:tav tm="0">
                                          <p:val>
                                            <p:strVal val="#ppt_w*0.70"/>
                                          </p:val>
                                        </p:tav>
                                        <p:tav tm="100000">
                                          <p:val>
                                            <p:strVal val="#ppt_w"/>
                                          </p:val>
                                        </p:tav>
                                      </p:tavLst>
                                    </p:anim>
                                    <p:anim calcmode="lin" valueType="num">
                                      <p:cBhvr>
                                        <p:cTn id="24" dur="1000" fill="hold"/>
                                        <p:tgtEl>
                                          <p:spTgt spid="27651">
                                            <p:txEl>
                                              <p:pRg st="3" end="3"/>
                                            </p:txEl>
                                          </p:spTgt>
                                        </p:tgtEl>
                                        <p:attrNameLst>
                                          <p:attrName>ppt_h</p:attrName>
                                        </p:attrNameLst>
                                      </p:cBhvr>
                                      <p:tavLst>
                                        <p:tav tm="0">
                                          <p:val>
                                            <p:strVal val="#ppt_h"/>
                                          </p:val>
                                        </p:tav>
                                        <p:tav tm="100000">
                                          <p:val>
                                            <p:strVal val="#ppt_h"/>
                                          </p:val>
                                        </p:tav>
                                      </p:tavLst>
                                    </p:anim>
                                    <p:animEffect transition="in" filter="fade">
                                      <p:cBhvr>
                                        <p:cTn id="25" dur="1000"/>
                                        <p:tgtEl>
                                          <p:spTgt spid="27651">
                                            <p:txEl>
                                              <p:pRg st="3" end="3"/>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7651">
                                            <p:txEl>
                                              <p:pRg st="4" end="4"/>
                                            </p:txEl>
                                          </p:spTgt>
                                        </p:tgtEl>
                                        <p:attrNameLst>
                                          <p:attrName>style.visibility</p:attrName>
                                        </p:attrNameLst>
                                      </p:cBhvr>
                                      <p:to>
                                        <p:strVal val="visible"/>
                                      </p:to>
                                    </p:set>
                                    <p:animEffect transition="in" filter="circle(in)">
                                      <p:cBhvr>
                                        <p:cTn id="28" dur="2000"/>
                                        <p:tgtEl>
                                          <p:spTgt spid="27651">
                                            <p:txEl>
                                              <p:pRg st="4" end="4"/>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Effect transition="in" filter="circle(in)">
                                      <p:cBhvr>
                                        <p:cTn id="31" dur="2000"/>
                                        <p:tgtEl>
                                          <p:spTgt spid="27651">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5" presetClass="entr" presetSubtype="0" fill="hold" nodeType="clickEffect">
                                  <p:stCondLst>
                                    <p:cond delay="0"/>
                                  </p:stCondLst>
                                  <p:childTnLst>
                                    <p:set>
                                      <p:cBhvr>
                                        <p:cTn id="35" dur="1" fill="hold">
                                          <p:stCondLst>
                                            <p:cond delay="0"/>
                                          </p:stCondLst>
                                        </p:cTn>
                                        <p:tgtEl>
                                          <p:spTgt spid="27652"/>
                                        </p:tgtEl>
                                        <p:attrNameLst>
                                          <p:attrName>style.visibility</p:attrName>
                                        </p:attrNameLst>
                                      </p:cBhvr>
                                      <p:to>
                                        <p:strVal val="visible"/>
                                      </p:to>
                                    </p:set>
                                    <p:anim calcmode="lin" valueType="num">
                                      <p:cBhvr>
                                        <p:cTn id="36" dur="1000" fill="hold"/>
                                        <p:tgtEl>
                                          <p:spTgt spid="27652"/>
                                        </p:tgtEl>
                                        <p:attrNameLst>
                                          <p:attrName>ppt_w</p:attrName>
                                        </p:attrNameLst>
                                      </p:cBhvr>
                                      <p:tavLst>
                                        <p:tav tm="0">
                                          <p:val>
                                            <p:fltVal val="0"/>
                                          </p:val>
                                        </p:tav>
                                        <p:tav tm="100000">
                                          <p:val>
                                            <p:strVal val="#ppt_w"/>
                                          </p:val>
                                        </p:tav>
                                      </p:tavLst>
                                    </p:anim>
                                    <p:anim calcmode="lin" valueType="num">
                                      <p:cBhvr>
                                        <p:cTn id="37" dur="1000" fill="hold"/>
                                        <p:tgtEl>
                                          <p:spTgt spid="27652"/>
                                        </p:tgtEl>
                                        <p:attrNameLst>
                                          <p:attrName>ppt_h</p:attrName>
                                        </p:attrNameLst>
                                      </p:cBhvr>
                                      <p:tavLst>
                                        <p:tav tm="0">
                                          <p:val>
                                            <p:fltVal val="0"/>
                                          </p:val>
                                        </p:tav>
                                        <p:tav tm="100000">
                                          <p:val>
                                            <p:strVal val="#ppt_h"/>
                                          </p:val>
                                        </p:tav>
                                      </p:tavLst>
                                    </p:anim>
                                    <p:anim calcmode="lin" valueType="num">
                                      <p:cBhvr>
                                        <p:cTn id="38" dur="1000" fill="hold"/>
                                        <p:tgtEl>
                                          <p:spTgt spid="27652"/>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2765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CA3A365F-F45D-4C83-9970-B3D51C8701D9}" type="slidenum">
              <a:rPr lang="en-US" altLang="en-US" sz="1000"/>
              <a:pPr/>
              <a:t>12</a:t>
            </a:fld>
            <a:endParaRPr lang="en-US" altLang="en-US" sz="1000"/>
          </a:p>
        </p:txBody>
      </p:sp>
      <p:sp>
        <p:nvSpPr>
          <p:cNvPr id="18435" name="Rectangle 5"/>
          <p:cNvSpPr>
            <a:spLocks noGrp="1" noChangeArrowheads="1"/>
          </p:cNvSpPr>
          <p:nvPr>
            <p:ph type="title"/>
          </p:nvPr>
        </p:nvSpPr>
        <p:spPr/>
        <p:txBody>
          <a:bodyPr/>
          <a:lstStyle/>
          <a:p>
            <a:pPr algn="ctr" eaLnBrk="1" hangingPunct="1"/>
            <a:r>
              <a:rPr lang="en-US" altLang="en-US" dirty="0" smtClean="0"/>
              <a:t>Solar panel model</a:t>
            </a:r>
          </a:p>
        </p:txBody>
      </p:sp>
      <p:sp>
        <p:nvSpPr>
          <p:cNvPr id="29699" name="Rectangle 3"/>
          <p:cNvSpPr>
            <a:spLocks noGrp="1" noChangeArrowheads="1"/>
          </p:cNvSpPr>
          <p:nvPr>
            <p:ph type="body" sz="half" idx="1"/>
          </p:nvPr>
        </p:nvSpPr>
        <p:spPr/>
        <p:txBody>
          <a:bodyPr/>
          <a:lstStyle/>
          <a:p>
            <a:pPr eaLnBrk="1" hangingPunct="1">
              <a:lnSpc>
                <a:spcPct val="80000"/>
              </a:lnSpc>
              <a:buFont typeface="Wingdings" panose="05000000000000000000" pitchFamily="2" charset="2"/>
              <a:buNone/>
            </a:pPr>
            <a:r>
              <a:rPr lang="en-US" altLang="ar-SA" sz="1200" b="1" dirty="0"/>
              <a:t>Solar panel (Module)</a:t>
            </a:r>
          </a:p>
          <a:p>
            <a:pPr eaLnBrk="1" hangingPunct="1">
              <a:lnSpc>
                <a:spcPct val="80000"/>
              </a:lnSpc>
            </a:pPr>
            <a:r>
              <a:rPr lang="en-US" altLang="ar-SA" sz="1200" b="1" dirty="0"/>
              <a:t>Consist of solar cells connected in series and parallel.</a:t>
            </a:r>
          </a:p>
          <a:p>
            <a:pPr eaLnBrk="1" hangingPunct="1">
              <a:lnSpc>
                <a:spcPct val="80000"/>
              </a:lnSpc>
              <a:buFont typeface="Wingdings" panose="05000000000000000000" pitchFamily="2" charset="2"/>
              <a:buNone/>
            </a:pPr>
            <a:r>
              <a:rPr lang="en-US" altLang="ar-SA" sz="1200" b="1" dirty="0"/>
              <a:t>Solar Array </a:t>
            </a:r>
          </a:p>
          <a:p>
            <a:pPr eaLnBrk="1" hangingPunct="1">
              <a:lnSpc>
                <a:spcPct val="80000"/>
              </a:lnSpc>
            </a:pPr>
            <a:r>
              <a:rPr lang="en-US" altLang="ar-SA" sz="1200" b="1" dirty="0"/>
              <a:t>Consist of different solar panels connected in series and parallel.</a:t>
            </a:r>
            <a:r>
              <a:rPr lang="en-US" altLang="ar-SA" sz="1200" dirty="0"/>
              <a:t> </a:t>
            </a:r>
          </a:p>
          <a:p>
            <a:pPr eaLnBrk="1" hangingPunct="1">
              <a:lnSpc>
                <a:spcPct val="80000"/>
              </a:lnSpc>
              <a:buFont typeface="Wingdings" panose="05000000000000000000" pitchFamily="2" charset="2"/>
              <a:buNone/>
            </a:pPr>
            <a:r>
              <a:rPr lang="en-US" altLang="ar-SA" sz="1200" b="1" dirty="0"/>
              <a:t>Types of Solar Cells</a:t>
            </a:r>
          </a:p>
          <a:p>
            <a:pPr eaLnBrk="1" hangingPunct="1">
              <a:lnSpc>
                <a:spcPct val="80000"/>
              </a:lnSpc>
              <a:buFont typeface="Wingdings" panose="05000000000000000000" pitchFamily="2" charset="2"/>
              <a:buNone/>
            </a:pPr>
            <a:r>
              <a:rPr lang="en-US" altLang="ar-SA" sz="900" b="1" dirty="0"/>
              <a:t>	</a:t>
            </a:r>
            <a:r>
              <a:rPr lang="en-US" altLang="ar-SA" sz="1200" b="1" dirty="0"/>
              <a:t>The performance of a solar or photovoltaic (PV) cell is measured in terms of its efficiency at converting sunlight into electricity. There are a variety of solar cell materials available, which vary in conversion efficiency. </a:t>
            </a:r>
          </a:p>
          <a:p>
            <a:pPr eaLnBrk="1" hangingPunct="1">
              <a:lnSpc>
                <a:spcPct val="80000"/>
              </a:lnSpc>
              <a:buFont typeface="Wingdings" panose="05000000000000000000" pitchFamily="2" charset="2"/>
              <a:buNone/>
            </a:pPr>
            <a:r>
              <a:rPr lang="en-US" altLang="ar-SA" sz="1200" b="1" dirty="0"/>
              <a:t>Mono crystalline silicon </a:t>
            </a:r>
            <a:endParaRPr lang="en-US" altLang="ar-SA" sz="1200" dirty="0"/>
          </a:p>
          <a:p>
            <a:pPr eaLnBrk="1" hangingPunct="1">
              <a:lnSpc>
                <a:spcPct val="80000"/>
              </a:lnSpc>
            </a:pPr>
            <a:r>
              <a:rPr lang="en-US" altLang="ar-SA" sz="1200" b="1" dirty="0"/>
              <a:t>Manufactured by saw- cut from a single cylindrical crystal of silicon</a:t>
            </a:r>
            <a:r>
              <a:rPr lang="en-US" altLang="ar-SA" sz="900" b="1" dirty="0"/>
              <a:t>.</a:t>
            </a:r>
            <a:endParaRPr lang="en-US" altLang="ar-SA" sz="900" dirty="0"/>
          </a:p>
          <a:p>
            <a:pPr eaLnBrk="1" hangingPunct="1">
              <a:lnSpc>
                <a:spcPct val="80000"/>
              </a:lnSpc>
            </a:pPr>
            <a:r>
              <a:rPr lang="en-US" altLang="ar-SA" sz="900" b="1" dirty="0"/>
              <a:t>Most efficient (around 15%) and most expensive.</a:t>
            </a:r>
            <a:endParaRPr lang="en-US" altLang="ar-SA" sz="900" dirty="0"/>
          </a:p>
          <a:p>
            <a:pPr eaLnBrk="1" hangingPunct="1">
              <a:lnSpc>
                <a:spcPct val="80000"/>
              </a:lnSpc>
              <a:buFont typeface="Wingdings" panose="05000000000000000000" pitchFamily="2" charset="2"/>
              <a:buNone/>
            </a:pPr>
            <a:endParaRPr lang="en-US" altLang="ar-SA" sz="900" b="1" dirty="0"/>
          </a:p>
          <a:p>
            <a:pPr eaLnBrk="1" hangingPunct="1">
              <a:lnSpc>
                <a:spcPct val="80000"/>
              </a:lnSpc>
              <a:buFont typeface="Wingdings" panose="05000000000000000000" pitchFamily="2" charset="2"/>
              <a:buNone/>
            </a:pPr>
            <a:r>
              <a:rPr lang="en-US" altLang="ar-SA" sz="1200" b="1" dirty="0"/>
              <a:t>Poly crystalline silicon</a:t>
            </a:r>
            <a:endParaRPr lang="en-US" altLang="ar-SA" sz="1100" b="1" dirty="0"/>
          </a:p>
          <a:p>
            <a:pPr eaLnBrk="1" hangingPunct="1">
              <a:lnSpc>
                <a:spcPct val="80000"/>
              </a:lnSpc>
            </a:pPr>
            <a:r>
              <a:rPr lang="en-US" altLang="ar-SA" sz="1100" b="1" dirty="0"/>
              <a:t>Manufactured by cut from an ingot of melted and re-crystallized silicon.</a:t>
            </a:r>
          </a:p>
          <a:p>
            <a:pPr eaLnBrk="1" hangingPunct="1">
              <a:lnSpc>
                <a:spcPct val="80000"/>
              </a:lnSpc>
            </a:pPr>
            <a:r>
              <a:rPr lang="en-US" altLang="ar-SA" sz="1050" b="1" dirty="0"/>
              <a:t>Less efficient and cheaper than mono-crystalline.</a:t>
            </a:r>
          </a:p>
          <a:p>
            <a:pPr eaLnBrk="1" hangingPunct="1">
              <a:lnSpc>
                <a:spcPct val="80000"/>
              </a:lnSpc>
              <a:buFont typeface="Wingdings" panose="05000000000000000000" pitchFamily="2" charset="2"/>
              <a:buNone/>
            </a:pPr>
            <a:endParaRPr lang="en-US" altLang="ar-SA" sz="900" b="1" dirty="0"/>
          </a:p>
          <a:p>
            <a:pPr eaLnBrk="1" hangingPunct="1">
              <a:lnSpc>
                <a:spcPct val="80000"/>
              </a:lnSpc>
              <a:buFont typeface="Wingdings" panose="05000000000000000000" pitchFamily="2" charset="2"/>
              <a:buNone/>
            </a:pPr>
            <a:r>
              <a:rPr lang="en-US" altLang="ar-SA" sz="1200" b="1" dirty="0"/>
              <a:t>Amorphous silicon</a:t>
            </a:r>
            <a:endParaRPr lang="en-US" altLang="ar-SA" sz="1200" dirty="0"/>
          </a:p>
          <a:p>
            <a:pPr eaLnBrk="1" hangingPunct="1">
              <a:lnSpc>
                <a:spcPct val="80000"/>
              </a:lnSpc>
            </a:pPr>
            <a:r>
              <a:rPr lang="en-US" altLang="ar-SA" sz="1050" b="1" dirty="0"/>
              <a:t>Manufactured as a thin film of deposit silicon on substrates.</a:t>
            </a:r>
            <a:endParaRPr lang="en-US" altLang="ar-SA" sz="1050" dirty="0"/>
          </a:p>
          <a:p>
            <a:pPr eaLnBrk="1" hangingPunct="1">
              <a:lnSpc>
                <a:spcPct val="80000"/>
              </a:lnSpc>
            </a:pPr>
            <a:r>
              <a:rPr lang="en-US" altLang="ar-SA" sz="900" b="1" dirty="0"/>
              <a:t>less efficient than crystalline silicon and cheaper.</a:t>
            </a:r>
          </a:p>
          <a:p>
            <a:pPr eaLnBrk="1" hangingPunct="1">
              <a:lnSpc>
                <a:spcPct val="80000"/>
              </a:lnSpc>
              <a:buFont typeface="Wingdings" panose="05000000000000000000" pitchFamily="2" charset="2"/>
              <a:buNone/>
            </a:pPr>
            <a:endParaRPr lang="en-US" altLang="ar-SA" sz="900" dirty="0"/>
          </a:p>
          <a:p>
            <a:pPr eaLnBrk="1" hangingPunct="1">
              <a:lnSpc>
                <a:spcPct val="80000"/>
              </a:lnSpc>
              <a:buFont typeface="Wingdings" panose="05000000000000000000" pitchFamily="2" charset="2"/>
              <a:buNone/>
            </a:pPr>
            <a:r>
              <a:rPr lang="en-US" altLang="ar-SA" sz="1200" b="1" dirty="0"/>
              <a:t>Other Thin Films</a:t>
            </a:r>
          </a:p>
          <a:p>
            <a:pPr eaLnBrk="1" hangingPunct="1">
              <a:lnSpc>
                <a:spcPct val="80000"/>
              </a:lnSpc>
              <a:buFont typeface="Wingdings" panose="05000000000000000000" pitchFamily="2" charset="2"/>
              <a:buNone/>
            </a:pPr>
            <a:r>
              <a:rPr lang="en-US" altLang="ar-SA" sz="900" b="1" dirty="0"/>
              <a:t>           They have higher efficiency than amorphous silicon cell and can  be produced cheaper.</a:t>
            </a:r>
          </a:p>
          <a:p>
            <a:pPr eaLnBrk="1" hangingPunct="1">
              <a:lnSpc>
                <a:spcPct val="80000"/>
              </a:lnSpc>
              <a:buFont typeface="Wingdings" panose="05000000000000000000" pitchFamily="2" charset="2"/>
              <a:buNone/>
            </a:pPr>
            <a:endParaRPr lang="en-US" altLang="ar-SA" sz="1050" b="1" dirty="0"/>
          </a:p>
          <a:p>
            <a:pPr eaLnBrk="1" hangingPunct="1">
              <a:lnSpc>
                <a:spcPct val="80000"/>
              </a:lnSpc>
            </a:pPr>
            <a:r>
              <a:rPr lang="en-US" altLang="ar-SA" sz="1050" b="1" dirty="0"/>
              <a:t>Cadmium telluride (</a:t>
            </a:r>
            <a:r>
              <a:rPr lang="en-US" altLang="ar-SA" sz="1050" b="1" dirty="0" err="1"/>
              <a:t>CdTe</a:t>
            </a:r>
            <a:r>
              <a:rPr lang="en-US" altLang="ar-SA" sz="1050" b="1" dirty="0"/>
              <a:t>).</a:t>
            </a:r>
            <a:endParaRPr lang="en-US" altLang="ar-SA" sz="1050" dirty="0"/>
          </a:p>
          <a:p>
            <a:pPr eaLnBrk="1" hangingPunct="1">
              <a:lnSpc>
                <a:spcPct val="80000"/>
              </a:lnSpc>
            </a:pPr>
            <a:r>
              <a:rPr lang="en-US" altLang="ar-SA" sz="1050" b="1" dirty="0"/>
              <a:t>Copper Indian </a:t>
            </a:r>
            <a:r>
              <a:rPr lang="en-US" altLang="ar-SA" sz="1050" b="1" dirty="0" err="1"/>
              <a:t>Deselenide</a:t>
            </a:r>
            <a:r>
              <a:rPr lang="en-US" altLang="ar-SA" sz="1050" b="1" dirty="0"/>
              <a:t> (CIS)</a:t>
            </a:r>
            <a:endParaRPr lang="en-US" altLang="ar-SA" sz="1050" dirty="0"/>
          </a:p>
          <a:p>
            <a:pPr eaLnBrk="1" hangingPunct="1">
              <a:lnSpc>
                <a:spcPct val="80000"/>
              </a:lnSpc>
            </a:pPr>
            <a:r>
              <a:rPr lang="en-US" altLang="ar-SA" sz="1050" b="1" dirty="0"/>
              <a:t>Gallium Arsenide (</a:t>
            </a:r>
            <a:r>
              <a:rPr lang="en-US" altLang="ar-SA" sz="1050" b="1" dirty="0" err="1"/>
              <a:t>GaAs</a:t>
            </a:r>
            <a:r>
              <a:rPr lang="en-US" altLang="ar-SA" sz="1050" b="1" dirty="0"/>
              <a:t>).</a:t>
            </a:r>
          </a:p>
          <a:p>
            <a:pPr eaLnBrk="1" hangingPunct="1">
              <a:lnSpc>
                <a:spcPct val="80000"/>
              </a:lnSpc>
            </a:pPr>
            <a:endParaRPr lang="en-US" altLang="ar-SA" sz="900" b="1" dirty="0"/>
          </a:p>
        </p:txBody>
      </p:sp>
      <p:pic>
        <p:nvPicPr>
          <p:cNvPr id="29700" name="Picture 4" descr="An illustration of a solar cell, a photovoltaic module, and a photovoltaic array. The solar cell is octagon-shaped with three black, thick horizontal lines and several gray vertical lines running through it. The module, to the right of the solar cell, is a vertical-standing rectangle containing 36 solar cells. The array, to the right of the module, is square-shaped and contains 10 modul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58001" y="2057401"/>
            <a:ext cx="3038475" cy="159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41963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 calcmode="lin" valueType="num">
                                      <p:cBhvr additive="base">
                                        <p:cTn id="11"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6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 calcmode="lin" valueType="num">
                                      <p:cBhvr additive="base">
                                        <p:cTn id="15"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69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 calcmode="lin" valueType="num">
                                      <p:cBhvr additive="base">
                                        <p:cTn id="19"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Effect transition="in" filter="circle(in)">
                                      <p:cBhvr>
                                        <p:cTn id="25" dur="2000"/>
                                        <p:tgtEl>
                                          <p:spTgt spid="29699">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9699">
                                            <p:txEl>
                                              <p:pRg st="5" end="5"/>
                                            </p:txEl>
                                          </p:spTgt>
                                        </p:tgtEl>
                                        <p:attrNameLst>
                                          <p:attrName>style.visibility</p:attrName>
                                        </p:attrNameLst>
                                      </p:cBhvr>
                                      <p:to>
                                        <p:strVal val="visible"/>
                                      </p:to>
                                    </p:set>
                                    <p:animEffect transition="in" filter="circle(in)">
                                      <p:cBhvr>
                                        <p:cTn id="28" dur="2000"/>
                                        <p:tgtEl>
                                          <p:spTgt spid="29699">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29699">
                                            <p:txEl>
                                              <p:pRg st="6" end="6"/>
                                            </p:txEl>
                                          </p:spTgt>
                                        </p:tgtEl>
                                        <p:attrNameLst>
                                          <p:attrName>style.visibility</p:attrName>
                                        </p:attrNameLst>
                                      </p:cBhvr>
                                      <p:to>
                                        <p:strVal val="visible"/>
                                      </p:to>
                                    </p:set>
                                    <p:anim calcmode="lin" valueType="num">
                                      <p:cBhvr>
                                        <p:cTn id="33" dur="1000" fill="hold"/>
                                        <p:tgtEl>
                                          <p:spTgt spid="29699">
                                            <p:txEl>
                                              <p:pRg st="6" end="6"/>
                                            </p:txEl>
                                          </p:spTgt>
                                        </p:tgtEl>
                                        <p:attrNameLst>
                                          <p:attrName>ppt_w</p:attrName>
                                        </p:attrNameLst>
                                      </p:cBhvr>
                                      <p:tavLst>
                                        <p:tav tm="0">
                                          <p:val>
                                            <p:fltVal val="0"/>
                                          </p:val>
                                        </p:tav>
                                        <p:tav tm="100000">
                                          <p:val>
                                            <p:strVal val="#ppt_w"/>
                                          </p:val>
                                        </p:tav>
                                      </p:tavLst>
                                    </p:anim>
                                    <p:anim calcmode="lin" valueType="num">
                                      <p:cBhvr>
                                        <p:cTn id="34" dur="1000" fill="hold"/>
                                        <p:tgtEl>
                                          <p:spTgt spid="29699">
                                            <p:txEl>
                                              <p:pRg st="6" end="6"/>
                                            </p:txEl>
                                          </p:spTgt>
                                        </p:tgtEl>
                                        <p:attrNameLst>
                                          <p:attrName>ppt_h</p:attrName>
                                        </p:attrNameLst>
                                      </p:cBhvr>
                                      <p:tavLst>
                                        <p:tav tm="0">
                                          <p:val>
                                            <p:fltVal val="0"/>
                                          </p:val>
                                        </p:tav>
                                        <p:tav tm="100000">
                                          <p:val>
                                            <p:strVal val="#ppt_h"/>
                                          </p:val>
                                        </p:tav>
                                      </p:tavLst>
                                    </p:anim>
                                    <p:anim calcmode="lin" valueType="num">
                                      <p:cBhvr>
                                        <p:cTn id="35" dur="1000" fill="hold"/>
                                        <p:tgtEl>
                                          <p:spTgt spid="2969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9699">
                                            <p:txEl>
                                              <p:pRg st="6" end="6"/>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0"/>
                                  </p:stCondLst>
                                  <p:childTnLst>
                                    <p:set>
                                      <p:cBhvr>
                                        <p:cTn id="38" dur="1" fill="hold">
                                          <p:stCondLst>
                                            <p:cond delay="0"/>
                                          </p:stCondLst>
                                        </p:cTn>
                                        <p:tgtEl>
                                          <p:spTgt spid="29699">
                                            <p:txEl>
                                              <p:pRg st="7" end="7"/>
                                            </p:txEl>
                                          </p:spTgt>
                                        </p:tgtEl>
                                        <p:attrNameLst>
                                          <p:attrName>style.visibility</p:attrName>
                                        </p:attrNameLst>
                                      </p:cBhvr>
                                      <p:to>
                                        <p:strVal val="visible"/>
                                      </p:to>
                                    </p:set>
                                    <p:anim calcmode="lin" valueType="num">
                                      <p:cBhvr>
                                        <p:cTn id="39" dur="1000" fill="hold"/>
                                        <p:tgtEl>
                                          <p:spTgt spid="29699">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29699">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29699">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9699">
                                            <p:txEl>
                                              <p:pRg st="7" end="7"/>
                                            </p:txEl>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nodeType="withEffect">
                                  <p:stCondLst>
                                    <p:cond delay="0"/>
                                  </p:stCondLst>
                                  <p:childTnLst>
                                    <p:set>
                                      <p:cBhvr>
                                        <p:cTn id="44" dur="1" fill="hold">
                                          <p:stCondLst>
                                            <p:cond delay="0"/>
                                          </p:stCondLst>
                                        </p:cTn>
                                        <p:tgtEl>
                                          <p:spTgt spid="29699">
                                            <p:txEl>
                                              <p:pRg st="8" end="8"/>
                                            </p:txEl>
                                          </p:spTgt>
                                        </p:tgtEl>
                                        <p:attrNameLst>
                                          <p:attrName>style.visibility</p:attrName>
                                        </p:attrNameLst>
                                      </p:cBhvr>
                                      <p:to>
                                        <p:strVal val="visible"/>
                                      </p:to>
                                    </p:set>
                                    <p:anim calcmode="lin" valueType="num">
                                      <p:cBhvr>
                                        <p:cTn id="45" dur="1000" fill="hold"/>
                                        <p:tgtEl>
                                          <p:spTgt spid="29699">
                                            <p:txEl>
                                              <p:pRg st="8" end="8"/>
                                            </p:txEl>
                                          </p:spTgt>
                                        </p:tgtEl>
                                        <p:attrNameLst>
                                          <p:attrName>ppt_w</p:attrName>
                                        </p:attrNameLst>
                                      </p:cBhvr>
                                      <p:tavLst>
                                        <p:tav tm="0">
                                          <p:val>
                                            <p:fltVal val="0"/>
                                          </p:val>
                                        </p:tav>
                                        <p:tav tm="100000">
                                          <p:val>
                                            <p:strVal val="#ppt_w"/>
                                          </p:val>
                                        </p:tav>
                                      </p:tavLst>
                                    </p:anim>
                                    <p:anim calcmode="lin" valueType="num">
                                      <p:cBhvr>
                                        <p:cTn id="46" dur="1000" fill="hold"/>
                                        <p:tgtEl>
                                          <p:spTgt spid="29699">
                                            <p:txEl>
                                              <p:pRg st="8" end="8"/>
                                            </p:txEl>
                                          </p:spTgt>
                                        </p:tgtEl>
                                        <p:attrNameLst>
                                          <p:attrName>ppt_h</p:attrName>
                                        </p:attrNameLst>
                                      </p:cBhvr>
                                      <p:tavLst>
                                        <p:tav tm="0">
                                          <p:val>
                                            <p:fltVal val="0"/>
                                          </p:val>
                                        </p:tav>
                                        <p:tav tm="100000">
                                          <p:val>
                                            <p:strVal val="#ppt_h"/>
                                          </p:val>
                                        </p:tav>
                                      </p:tavLst>
                                    </p:anim>
                                    <p:anim calcmode="lin" valueType="num">
                                      <p:cBhvr>
                                        <p:cTn id="47" dur="1000" fill="hold"/>
                                        <p:tgtEl>
                                          <p:spTgt spid="29699">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9699">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29699">
                                            <p:txEl>
                                              <p:pRg st="10" end="10"/>
                                            </p:txEl>
                                          </p:spTgt>
                                        </p:tgtEl>
                                        <p:attrNameLst>
                                          <p:attrName>style.visibility</p:attrName>
                                        </p:attrNameLst>
                                      </p:cBhvr>
                                      <p:to>
                                        <p:strVal val="visible"/>
                                      </p:to>
                                    </p:set>
                                    <p:animEffect transition="in" filter="box(in)">
                                      <p:cBhvr>
                                        <p:cTn id="53" dur="500"/>
                                        <p:tgtEl>
                                          <p:spTgt spid="29699">
                                            <p:txEl>
                                              <p:pRg st="10" end="10"/>
                                            </p:txEl>
                                          </p:spTgt>
                                        </p:tgtEl>
                                      </p:cBhvr>
                                    </p:animEffect>
                                  </p:childTnLst>
                                </p:cTn>
                              </p:par>
                              <p:par>
                                <p:cTn id="54" presetID="4" presetClass="entr" presetSubtype="16" fill="hold" nodeType="withEffect">
                                  <p:stCondLst>
                                    <p:cond delay="0"/>
                                  </p:stCondLst>
                                  <p:childTnLst>
                                    <p:set>
                                      <p:cBhvr>
                                        <p:cTn id="55" dur="1" fill="hold">
                                          <p:stCondLst>
                                            <p:cond delay="0"/>
                                          </p:stCondLst>
                                        </p:cTn>
                                        <p:tgtEl>
                                          <p:spTgt spid="29699">
                                            <p:txEl>
                                              <p:pRg st="11" end="11"/>
                                            </p:txEl>
                                          </p:spTgt>
                                        </p:tgtEl>
                                        <p:attrNameLst>
                                          <p:attrName>style.visibility</p:attrName>
                                        </p:attrNameLst>
                                      </p:cBhvr>
                                      <p:to>
                                        <p:strVal val="visible"/>
                                      </p:to>
                                    </p:set>
                                    <p:animEffect transition="in" filter="box(in)">
                                      <p:cBhvr>
                                        <p:cTn id="56" dur="500"/>
                                        <p:tgtEl>
                                          <p:spTgt spid="29699">
                                            <p:txEl>
                                              <p:pRg st="11" end="11"/>
                                            </p:txEl>
                                          </p:spTgt>
                                        </p:tgtEl>
                                      </p:cBhvr>
                                    </p:animEffect>
                                  </p:childTnLst>
                                </p:cTn>
                              </p:par>
                              <p:par>
                                <p:cTn id="57" presetID="4" presetClass="entr" presetSubtype="16" fill="hold" nodeType="withEffect">
                                  <p:stCondLst>
                                    <p:cond delay="0"/>
                                  </p:stCondLst>
                                  <p:childTnLst>
                                    <p:set>
                                      <p:cBhvr>
                                        <p:cTn id="58" dur="1" fill="hold">
                                          <p:stCondLst>
                                            <p:cond delay="0"/>
                                          </p:stCondLst>
                                        </p:cTn>
                                        <p:tgtEl>
                                          <p:spTgt spid="29699">
                                            <p:txEl>
                                              <p:pRg st="12" end="12"/>
                                            </p:txEl>
                                          </p:spTgt>
                                        </p:tgtEl>
                                        <p:attrNameLst>
                                          <p:attrName>style.visibility</p:attrName>
                                        </p:attrNameLst>
                                      </p:cBhvr>
                                      <p:to>
                                        <p:strVal val="visible"/>
                                      </p:to>
                                    </p:set>
                                    <p:animEffect transition="in" filter="box(in)">
                                      <p:cBhvr>
                                        <p:cTn id="59" dur="500"/>
                                        <p:tgtEl>
                                          <p:spTgt spid="29699">
                                            <p:txEl>
                                              <p:pRg st="12" end="12"/>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5" presetClass="entr" presetSubtype="0" fill="hold" nodeType="clickEffect">
                                  <p:stCondLst>
                                    <p:cond delay="0"/>
                                  </p:stCondLst>
                                  <p:childTnLst>
                                    <p:set>
                                      <p:cBhvr>
                                        <p:cTn id="63" dur="1" fill="hold">
                                          <p:stCondLst>
                                            <p:cond delay="0"/>
                                          </p:stCondLst>
                                        </p:cTn>
                                        <p:tgtEl>
                                          <p:spTgt spid="29699">
                                            <p:txEl>
                                              <p:pRg st="14" end="14"/>
                                            </p:txEl>
                                          </p:spTgt>
                                        </p:tgtEl>
                                        <p:attrNameLst>
                                          <p:attrName>style.visibility</p:attrName>
                                        </p:attrNameLst>
                                      </p:cBhvr>
                                      <p:to>
                                        <p:strVal val="visible"/>
                                      </p:to>
                                    </p:set>
                                    <p:anim calcmode="lin" valueType="num">
                                      <p:cBhvr>
                                        <p:cTn id="64" dur="1000" fill="hold"/>
                                        <p:tgtEl>
                                          <p:spTgt spid="29699">
                                            <p:txEl>
                                              <p:pRg st="14" end="14"/>
                                            </p:txEl>
                                          </p:spTgt>
                                        </p:tgtEl>
                                        <p:attrNameLst>
                                          <p:attrName>ppt_w</p:attrName>
                                        </p:attrNameLst>
                                      </p:cBhvr>
                                      <p:tavLst>
                                        <p:tav tm="0">
                                          <p:val>
                                            <p:fltVal val="0"/>
                                          </p:val>
                                        </p:tav>
                                        <p:tav tm="100000">
                                          <p:val>
                                            <p:strVal val="#ppt_w"/>
                                          </p:val>
                                        </p:tav>
                                      </p:tavLst>
                                    </p:anim>
                                    <p:anim calcmode="lin" valueType="num">
                                      <p:cBhvr>
                                        <p:cTn id="65" dur="1000" fill="hold"/>
                                        <p:tgtEl>
                                          <p:spTgt spid="29699">
                                            <p:txEl>
                                              <p:pRg st="14" end="14"/>
                                            </p:txEl>
                                          </p:spTgt>
                                        </p:tgtEl>
                                        <p:attrNameLst>
                                          <p:attrName>ppt_h</p:attrName>
                                        </p:attrNameLst>
                                      </p:cBhvr>
                                      <p:tavLst>
                                        <p:tav tm="0">
                                          <p:val>
                                            <p:fltVal val="0"/>
                                          </p:val>
                                        </p:tav>
                                        <p:tav tm="100000">
                                          <p:val>
                                            <p:strVal val="#ppt_h"/>
                                          </p:val>
                                        </p:tav>
                                      </p:tavLst>
                                    </p:anim>
                                    <p:anim calcmode="lin" valueType="num">
                                      <p:cBhvr>
                                        <p:cTn id="66" dur="1000" fill="hold"/>
                                        <p:tgtEl>
                                          <p:spTgt spid="29699">
                                            <p:txEl>
                                              <p:pRg st="14" end="14"/>
                                            </p:txEl>
                                          </p:spTgt>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29699">
                                            <p:txEl>
                                              <p:pRg st="14" end="14"/>
                                            </p:txEl>
                                          </p:spTgt>
                                        </p:tgtEl>
                                        <p:attrNameLst>
                                          <p:attrName>ppt_y</p:attrName>
                                        </p:attrNameLst>
                                      </p:cBhvr>
                                      <p:tavLst>
                                        <p:tav tm="0" fmla="#ppt_y+(sin(-2*pi*(1-$))*-#ppt_x+cos(-2*pi*(1-$))*(1-#ppt_y))*(1-$)">
                                          <p:val>
                                            <p:fltVal val="0"/>
                                          </p:val>
                                        </p:tav>
                                        <p:tav tm="100000">
                                          <p:val>
                                            <p:fltVal val="1"/>
                                          </p:val>
                                        </p:tav>
                                      </p:tavLst>
                                    </p:anim>
                                  </p:childTnLst>
                                </p:cTn>
                              </p:par>
                              <p:par>
                                <p:cTn id="68" presetID="15" presetClass="entr" presetSubtype="0" fill="hold" nodeType="withEffect">
                                  <p:stCondLst>
                                    <p:cond delay="0"/>
                                  </p:stCondLst>
                                  <p:childTnLst>
                                    <p:set>
                                      <p:cBhvr>
                                        <p:cTn id="69" dur="1" fill="hold">
                                          <p:stCondLst>
                                            <p:cond delay="0"/>
                                          </p:stCondLst>
                                        </p:cTn>
                                        <p:tgtEl>
                                          <p:spTgt spid="29699">
                                            <p:txEl>
                                              <p:pRg st="15" end="15"/>
                                            </p:txEl>
                                          </p:spTgt>
                                        </p:tgtEl>
                                        <p:attrNameLst>
                                          <p:attrName>style.visibility</p:attrName>
                                        </p:attrNameLst>
                                      </p:cBhvr>
                                      <p:to>
                                        <p:strVal val="visible"/>
                                      </p:to>
                                    </p:set>
                                    <p:anim calcmode="lin" valueType="num">
                                      <p:cBhvr>
                                        <p:cTn id="70" dur="1000" fill="hold"/>
                                        <p:tgtEl>
                                          <p:spTgt spid="29699">
                                            <p:txEl>
                                              <p:pRg st="15" end="15"/>
                                            </p:txEl>
                                          </p:spTgt>
                                        </p:tgtEl>
                                        <p:attrNameLst>
                                          <p:attrName>ppt_w</p:attrName>
                                        </p:attrNameLst>
                                      </p:cBhvr>
                                      <p:tavLst>
                                        <p:tav tm="0">
                                          <p:val>
                                            <p:fltVal val="0"/>
                                          </p:val>
                                        </p:tav>
                                        <p:tav tm="100000">
                                          <p:val>
                                            <p:strVal val="#ppt_w"/>
                                          </p:val>
                                        </p:tav>
                                      </p:tavLst>
                                    </p:anim>
                                    <p:anim calcmode="lin" valueType="num">
                                      <p:cBhvr>
                                        <p:cTn id="71" dur="1000" fill="hold"/>
                                        <p:tgtEl>
                                          <p:spTgt spid="29699">
                                            <p:txEl>
                                              <p:pRg st="15" end="15"/>
                                            </p:txEl>
                                          </p:spTgt>
                                        </p:tgtEl>
                                        <p:attrNameLst>
                                          <p:attrName>ppt_h</p:attrName>
                                        </p:attrNameLst>
                                      </p:cBhvr>
                                      <p:tavLst>
                                        <p:tav tm="0">
                                          <p:val>
                                            <p:fltVal val="0"/>
                                          </p:val>
                                        </p:tav>
                                        <p:tav tm="100000">
                                          <p:val>
                                            <p:strVal val="#ppt_h"/>
                                          </p:val>
                                        </p:tav>
                                      </p:tavLst>
                                    </p:anim>
                                    <p:anim calcmode="lin" valueType="num">
                                      <p:cBhvr>
                                        <p:cTn id="72" dur="1000" fill="hold"/>
                                        <p:tgtEl>
                                          <p:spTgt spid="29699">
                                            <p:txEl>
                                              <p:pRg st="15" end="15"/>
                                            </p:txEl>
                                          </p:spTgt>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29699">
                                            <p:txEl>
                                              <p:pRg st="15" end="15"/>
                                            </p:txEl>
                                          </p:spTgt>
                                        </p:tgtEl>
                                        <p:attrNameLst>
                                          <p:attrName>ppt_y</p:attrName>
                                        </p:attrNameLst>
                                      </p:cBhvr>
                                      <p:tavLst>
                                        <p:tav tm="0" fmla="#ppt_y+(sin(-2*pi*(1-$))*-#ppt_x+cos(-2*pi*(1-$))*(1-#ppt_y))*(1-$)">
                                          <p:val>
                                            <p:fltVal val="0"/>
                                          </p:val>
                                        </p:tav>
                                        <p:tav tm="100000">
                                          <p:val>
                                            <p:fltVal val="1"/>
                                          </p:val>
                                        </p:tav>
                                      </p:tavLst>
                                    </p:anim>
                                  </p:childTnLst>
                                </p:cTn>
                              </p:par>
                              <p:par>
                                <p:cTn id="74" presetID="15" presetClass="entr" presetSubtype="0" fill="hold" nodeType="withEffect">
                                  <p:stCondLst>
                                    <p:cond delay="0"/>
                                  </p:stCondLst>
                                  <p:childTnLst>
                                    <p:set>
                                      <p:cBhvr>
                                        <p:cTn id="75" dur="1" fill="hold">
                                          <p:stCondLst>
                                            <p:cond delay="0"/>
                                          </p:stCondLst>
                                        </p:cTn>
                                        <p:tgtEl>
                                          <p:spTgt spid="29699">
                                            <p:txEl>
                                              <p:pRg st="16" end="16"/>
                                            </p:txEl>
                                          </p:spTgt>
                                        </p:tgtEl>
                                        <p:attrNameLst>
                                          <p:attrName>style.visibility</p:attrName>
                                        </p:attrNameLst>
                                      </p:cBhvr>
                                      <p:to>
                                        <p:strVal val="visible"/>
                                      </p:to>
                                    </p:set>
                                    <p:anim calcmode="lin" valueType="num">
                                      <p:cBhvr>
                                        <p:cTn id="76" dur="1000" fill="hold"/>
                                        <p:tgtEl>
                                          <p:spTgt spid="29699">
                                            <p:txEl>
                                              <p:pRg st="16" end="16"/>
                                            </p:txEl>
                                          </p:spTgt>
                                        </p:tgtEl>
                                        <p:attrNameLst>
                                          <p:attrName>ppt_w</p:attrName>
                                        </p:attrNameLst>
                                      </p:cBhvr>
                                      <p:tavLst>
                                        <p:tav tm="0">
                                          <p:val>
                                            <p:fltVal val="0"/>
                                          </p:val>
                                        </p:tav>
                                        <p:tav tm="100000">
                                          <p:val>
                                            <p:strVal val="#ppt_w"/>
                                          </p:val>
                                        </p:tav>
                                      </p:tavLst>
                                    </p:anim>
                                    <p:anim calcmode="lin" valueType="num">
                                      <p:cBhvr>
                                        <p:cTn id="77" dur="1000" fill="hold"/>
                                        <p:tgtEl>
                                          <p:spTgt spid="29699">
                                            <p:txEl>
                                              <p:pRg st="16" end="16"/>
                                            </p:txEl>
                                          </p:spTgt>
                                        </p:tgtEl>
                                        <p:attrNameLst>
                                          <p:attrName>ppt_h</p:attrName>
                                        </p:attrNameLst>
                                      </p:cBhvr>
                                      <p:tavLst>
                                        <p:tav tm="0">
                                          <p:val>
                                            <p:fltVal val="0"/>
                                          </p:val>
                                        </p:tav>
                                        <p:tav tm="100000">
                                          <p:val>
                                            <p:strVal val="#ppt_h"/>
                                          </p:val>
                                        </p:tav>
                                      </p:tavLst>
                                    </p:anim>
                                    <p:anim calcmode="lin" valueType="num">
                                      <p:cBhvr>
                                        <p:cTn id="78" dur="1000" fill="hold"/>
                                        <p:tgtEl>
                                          <p:spTgt spid="29699">
                                            <p:txEl>
                                              <p:pRg st="16" end="16"/>
                                            </p:txEl>
                                          </p:spTgt>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29699">
                                            <p:txEl>
                                              <p:pRg st="16" end="1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5" presetClass="entr" presetSubtype="0" fill="hold" nodeType="clickEffect">
                                  <p:stCondLst>
                                    <p:cond delay="0"/>
                                  </p:stCondLst>
                                  <p:childTnLst>
                                    <p:set>
                                      <p:cBhvr>
                                        <p:cTn id="83" dur="1" fill="hold">
                                          <p:stCondLst>
                                            <p:cond delay="0"/>
                                          </p:stCondLst>
                                        </p:cTn>
                                        <p:tgtEl>
                                          <p:spTgt spid="29699">
                                            <p:txEl>
                                              <p:pRg st="18" end="18"/>
                                            </p:txEl>
                                          </p:spTgt>
                                        </p:tgtEl>
                                        <p:attrNameLst>
                                          <p:attrName>style.visibility</p:attrName>
                                        </p:attrNameLst>
                                      </p:cBhvr>
                                      <p:to>
                                        <p:strVal val="visible"/>
                                      </p:to>
                                    </p:set>
                                    <p:anim calcmode="lin" valueType="num">
                                      <p:cBhvr>
                                        <p:cTn id="84" dur="500" decel="50000" fill="hold">
                                          <p:stCondLst>
                                            <p:cond delay="0"/>
                                          </p:stCondLst>
                                        </p:cTn>
                                        <p:tgtEl>
                                          <p:spTgt spid="29699">
                                            <p:txEl>
                                              <p:pRg st="18" end="18"/>
                                            </p:txEl>
                                          </p:spTgt>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29699">
                                            <p:txEl>
                                              <p:pRg st="18" end="18"/>
                                            </p:txEl>
                                          </p:spTgt>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29699">
                                            <p:txEl>
                                              <p:pRg st="18" end="18"/>
                                            </p:txEl>
                                          </p:spTgt>
                                        </p:tgtEl>
                                        <p:attrNameLst>
                                          <p:attrName>ppt_w</p:attrName>
                                        </p:attrNameLst>
                                      </p:cBhvr>
                                      <p:tavLst>
                                        <p:tav tm="0">
                                          <p:val>
                                            <p:strVal val="#ppt_w*.05"/>
                                          </p:val>
                                        </p:tav>
                                        <p:tav tm="100000">
                                          <p:val>
                                            <p:strVal val="#ppt_w"/>
                                          </p:val>
                                        </p:tav>
                                      </p:tavLst>
                                    </p:anim>
                                    <p:anim calcmode="lin" valueType="num">
                                      <p:cBhvr>
                                        <p:cTn id="87" dur="1000" fill="hold"/>
                                        <p:tgtEl>
                                          <p:spTgt spid="29699">
                                            <p:txEl>
                                              <p:pRg st="18" end="18"/>
                                            </p:txEl>
                                          </p:spTgt>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29699">
                                            <p:txEl>
                                              <p:pRg st="18" end="18"/>
                                            </p:txEl>
                                          </p:spTgt>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29699">
                                            <p:txEl>
                                              <p:pRg st="18" end="18"/>
                                            </p:txEl>
                                          </p:spTgt>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29699">
                                            <p:txEl>
                                              <p:pRg st="18" end="18"/>
                                            </p:txEl>
                                          </p:spTgt>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29699">
                                            <p:txEl>
                                              <p:pRg st="18" end="18"/>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5" presetClass="entr" presetSubtype="0" fill="hold" nodeType="clickEffect">
                                  <p:stCondLst>
                                    <p:cond delay="0"/>
                                  </p:stCondLst>
                                  <p:childTnLst>
                                    <p:set>
                                      <p:cBhvr>
                                        <p:cTn id="95" dur="1" fill="hold">
                                          <p:stCondLst>
                                            <p:cond delay="0"/>
                                          </p:stCondLst>
                                        </p:cTn>
                                        <p:tgtEl>
                                          <p:spTgt spid="29699">
                                            <p:txEl>
                                              <p:pRg st="19" end="19"/>
                                            </p:txEl>
                                          </p:spTgt>
                                        </p:tgtEl>
                                        <p:attrNameLst>
                                          <p:attrName>style.visibility</p:attrName>
                                        </p:attrNameLst>
                                      </p:cBhvr>
                                      <p:to>
                                        <p:strVal val="visible"/>
                                      </p:to>
                                    </p:set>
                                    <p:anim calcmode="lin" valueType="num">
                                      <p:cBhvr>
                                        <p:cTn id="96" dur="500" decel="50000" fill="hold">
                                          <p:stCondLst>
                                            <p:cond delay="0"/>
                                          </p:stCondLst>
                                        </p:cTn>
                                        <p:tgtEl>
                                          <p:spTgt spid="29699">
                                            <p:txEl>
                                              <p:pRg st="19" end="19"/>
                                            </p:txEl>
                                          </p:spTgt>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29699">
                                            <p:txEl>
                                              <p:pRg st="19" end="19"/>
                                            </p:txEl>
                                          </p:spTgt>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29699">
                                            <p:txEl>
                                              <p:pRg st="19" end="19"/>
                                            </p:txEl>
                                          </p:spTgt>
                                        </p:tgtEl>
                                        <p:attrNameLst>
                                          <p:attrName>ppt_w</p:attrName>
                                        </p:attrNameLst>
                                      </p:cBhvr>
                                      <p:tavLst>
                                        <p:tav tm="0">
                                          <p:val>
                                            <p:strVal val="#ppt_w*.05"/>
                                          </p:val>
                                        </p:tav>
                                        <p:tav tm="100000">
                                          <p:val>
                                            <p:strVal val="#ppt_w"/>
                                          </p:val>
                                        </p:tav>
                                      </p:tavLst>
                                    </p:anim>
                                    <p:anim calcmode="lin" valueType="num">
                                      <p:cBhvr>
                                        <p:cTn id="99" dur="1000" fill="hold"/>
                                        <p:tgtEl>
                                          <p:spTgt spid="29699">
                                            <p:txEl>
                                              <p:pRg st="19" end="19"/>
                                            </p:txEl>
                                          </p:spTgt>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29699">
                                            <p:txEl>
                                              <p:pRg st="19" end="19"/>
                                            </p:txEl>
                                          </p:spTgt>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29699">
                                            <p:txEl>
                                              <p:pRg st="19" end="19"/>
                                            </p:txEl>
                                          </p:spTgt>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29699">
                                            <p:txEl>
                                              <p:pRg st="19" end="19"/>
                                            </p:txEl>
                                          </p:spTgt>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29699">
                                            <p:txEl>
                                              <p:pRg st="19" end="19"/>
                                            </p:txEl>
                                          </p:spTgt>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5" presetClass="entr" presetSubtype="0" fill="hold" nodeType="clickEffect">
                                  <p:stCondLst>
                                    <p:cond delay="0"/>
                                  </p:stCondLst>
                                  <p:childTnLst>
                                    <p:set>
                                      <p:cBhvr>
                                        <p:cTn id="107" dur="1" fill="hold">
                                          <p:stCondLst>
                                            <p:cond delay="0"/>
                                          </p:stCondLst>
                                        </p:cTn>
                                        <p:tgtEl>
                                          <p:spTgt spid="29699">
                                            <p:txEl>
                                              <p:pRg st="21" end="21"/>
                                            </p:txEl>
                                          </p:spTgt>
                                        </p:tgtEl>
                                        <p:attrNameLst>
                                          <p:attrName>style.visibility</p:attrName>
                                        </p:attrNameLst>
                                      </p:cBhvr>
                                      <p:to>
                                        <p:strVal val="visible"/>
                                      </p:to>
                                    </p:set>
                                    <p:anim calcmode="lin" valueType="num">
                                      <p:cBhvr>
                                        <p:cTn id="108" dur="500" decel="50000" fill="hold">
                                          <p:stCondLst>
                                            <p:cond delay="0"/>
                                          </p:stCondLst>
                                        </p:cTn>
                                        <p:tgtEl>
                                          <p:spTgt spid="29699">
                                            <p:txEl>
                                              <p:pRg st="21" end="21"/>
                                            </p:txEl>
                                          </p:spTgt>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29699">
                                            <p:txEl>
                                              <p:pRg st="21" end="21"/>
                                            </p:txEl>
                                          </p:spTgt>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29699">
                                            <p:txEl>
                                              <p:pRg st="21" end="21"/>
                                            </p:txEl>
                                          </p:spTgt>
                                        </p:tgtEl>
                                        <p:attrNameLst>
                                          <p:attrName>ppt_w</p:attrName>
                                        </p:attrNameLst>
                                      </p:cBhvr>
                                      <p:tavLst>
                                        <p:tav tm="0">
                                          <p:val>
                                            <p:strVal val="#ppt_w*.05"/>
                                          </p:val>
                                        </p:tav>
                                        <p:tav tm="100000">
                                          <p:val>
                                            <p:strVal val="#ppt_w"/>
                                          </p:val>
                                        </p:tav>
                                      </p:tavLst>
                                    </p:anim>
                                    <p:anim calcmode="lin" valueType="num">
                                      <p:cBhvr>
                                        <p:cTn id="111" dur="1000" fill="hold"/>
                                        <p:tgtEl>
                                          <p:spTgt spid="29699">
                                            <p:txEl>
                                              <p:pRg st="21" end="21"/>
                                            </p:txEl>
                                          </p:spTgt>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29699">
                                            <p:txEl>
                                              <p:pRg st="21" end="21"/>
                                            </p:txEl>
                                          </p:spTgt>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29699">
                                            <p:txEl>
                                              <p:pRg st="21" end="21"/>
                                            </p:txEl>
                                          </p:spTgt>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29699">
                                            <p:txEl>
                                              <p:pRg st="21" end="21"/>
                                            </p:txEl>
                                          </p:spTgt>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29699">
                                            <p:txEl>
                                              <p:pRg st="21" end="21"/>
                                            </p:txEl>
                                          </p:spTgt>
                                        </p:tgtEl>
                                      </p:cBhvr>
                                    </p:animEffect>
                                  </p:childTnLst>
                                </p:cTn>
                              </p:par>
                              <p:par>
                                <p:cTn id="116" presetID="25" presetClass="entr" presetSubtype="0" fill="hold" nodeType="withEffect">
                                  <p:stCondLst>
                                    <p:cond delay="0"/>
                                  </p:stCondLst>
                                  <p:childTnLst>
                                    <p:set>
                                      <p:cBhvr>
                                        <p:cTn id="117" dur="1" fill="hold">
                                          <p:stCondLst>
                                            <p:cond delay="0"/>
                                          </p:stCondLst>
                                        </p:cTn>
                                        <p:tgtEl>
                                          <p:spTgt spid="29699">
                                            <p:txEl>
                                              <p:pRg st="22" end="22"/>
                                            </p:txEl>
                                          </p:spTgt>
                                        </p:tgtEl>
                                        <p:attrNameLst>
                                          <p:attrName>style.visibility</p:attrName>
                                        </p:attrNameLst>
                                      </p:cBhvr>
                                      <p:to>
                                        <p:strVal val="visible"/>
                                      </p:to>
                                    </p:set>
                                    <p:anim calcmode="lin" valueType="num">
                                      <p:cBhvr>
                                        <p:cTn id="118" dur="500" decel="50000" fill="hold">
                                          <p:stCondLst>
                                            <p:cond delay="0"/>
                                          </p:stCondLst>
                                        </p:cTn>
                                        <p:tgtEl>
                                          <p:spTgt spid="29699">
                                            <p:txEl>
                                              <p:pRg st="22" end="22"/>
                                            </p:txEl>
                                          </p:spTgt>
                                        </p:tgtEl>
                                        <p:attrNameLst>
                                          <p:attrName>style.rotation</p:attrName>
                                        </p:attrNameLst>
                                      </p:cBhvr>
                                      <p:tavLst>
                                        <p:tav tm="0">
                                          <p:val>
                                            <p:fltVal val="-90"/>
                                          </p:val>
                                        </p:tav>
                                        <p:tav tm="100000">
                                          <p:val>
                                            <p:fltVal val="0"/>
                                          </p:val>
                                        </p:tav>
                                      </p:tavLst>
                                    </p:anim>
                                    <p:anim calcmode="lin" valueType="num">
                                      <p:cBhvr>
                                        <p:cTn id="119" dur="500" decel="50000" fill="hold">
                                          <p:stCondLst>
                                            <p:cond delay="0"/>
                                          </p:stCondLst>
                                        </p:cTn>
                                        <p:tgtEl>
                                          <p:spTgt spid="29699">
                                            <p:txEl>
                                              <p:pRg st="22" end="22"/>
                                            </p:txEl>
                                          </p:spTgt>
                                        </p:tgtEl>
                                        <p:attrNameLst>
                                          <p:attrName>ppt_w</p:attrName>
                                        </p:attrNameLst>
                                      </p:cBhvr>
                                      <p:tavLst>
                                        <p:tav tm="0">
                                          <p:val>
                                            <p:strVal val="#ppt_w"/>
                                          </p:val>
                                        </p:tav>
                                        <p:tav tm="100000">
                                          <p:val>
                                            <p:strVal val="#ppt_w*.05"/>
                                          </p:val>
                                        </p:tav>
                                      </p:tavLst>
                                    </p:anim>
                                    <p:anim calcmode="lin" valueType="num">
                                      <p:cBhvr>
                                        <p:cTn id="120" dur="500" accel="50000" fill="hold">
                                          <p:stCondLst>
                                            <p:cond delay="500"/>
                                          </p:stCondLst>
                                        </p:cTn>
                                        <p:tgtEl>
                                          <p:spTgt spid="29699">
                                            <p:txEl>
                                              <p:pRg st="22" end="22"/>
                                            </p:txEl>
                                          </p:spTgt>
                                        </p:tgtEl>
                                        <p:attrNameLst>
                                          <p:attrName>ppt_w</p:attrName>
                                        </p:attrNameLst>
                                      </p:cBhvr>
                                      <p:tavLst>
                                        <p:tav tm="0">
                                          <p:val>
                                            <p:strVal val="#ppt_w*.05"/>
                                          </p:val>
                                        </p:tav>
                                        <p:tav tm="100000">
                                          <p:val>
                                            <p:strVal val="#ppt_w"/>
                                          </p:val>
                                        </p:tav>
                                      </p:tavLst>
                                    </p:anim>
                                    <p:anim calcmode="lin" valueType="num">
                                      <p:cBhvr>
                                        <p:cTn id="121" dur="1000" fill="hold"/>
                                        <p:tgtEl>
                                          <p:spTgt spid="29699">
                                            <p:txEl>
                                              <p:pRg st="22" end="22"/>
                                            </p:txEl>
                                          </p:spTgt>
                                        </p:tgtEl>
                                        <p:attrNameLst>
                                          <p:attrName>ppt_h</p:attrName>
                                        </p:attrNameLst>
                                      </p:cBhvr>
                                      <p:tavLst>
                                        <p:tav tm="0">
                                          <p:val>
                                            <p:strVal val="#ppt_h"/>
                                          </p:val>
                                        </p:tav>
                                        <p:tav tm="100000">
                                          <p:val>
                                            <p:strVal val="#ppt_h"/>
                                          </p:val>
                                        </p:tav>
                                      </p:tavLst>
                                    </p:anim>
                                    <p:anim calcmode="lin" valueType="num">
                                      <p:cBhvr>
                                        <p:cTn id="122" dur="500" decel="50000" fill="hold">
                                          <p:stCondLst>
                                            <p:cond delay="0"/>
                                          </p:stCondLst>
                                        </p:cTn>
                                        <p:tgtEl>
                                          <p:spTgt spid="29699">
                                            <p:txEl>
                                              <p:pRg st="22" end="22"/>
                                            </p:txEl>
                                          </p:spTgt>
                                        </p:tgtEl>
                                        <p:attrNameLst>
                                          <p:attrName>ppt_x</p:attrName>
                                        </p:attrNameLst>
                                      </p:cBhvr>
                                      <p:tavLst>
                                        <p:tav tm="0">
                                          <p:val>
                                            <p:strVal val="#ppt_x+.4"/>
                                          </p:val>
                                        </p:tav>
                                        <p:tav tm="100000">
                                          <p:val>
                                            <p:strVal val="#ppt_x"/>
                                          </p:val>
                                        </p:tav>
                                      </p:tavLst>
                                    </p:anim>
                                    <p:anim calcmode="lin" valueType="num">
                                      <p:cBhvr>
                                        <p:cTn id="123" dur="500" decel="50000" fill="hold">
                                          <p:stCondLst>
                                            <p:cond delay="0"/>
                                          </p:stCondLst>
                                        </p:cTn>
                                        <p:tgtEl>
                                          <p:spTgt spid="29699">
                                            <p:txEl>
                                              <p:pRg st="22" end="22"/>
                                            </p:txEl>
                                          </p:spTgt>
                                        </p:tgtEl>
                                        <p:attrNameLst>
                                          <p:attrName>ppt_y</p:attrName>
                                        </p:attrNameLst>
                                      </p:cBhvr>
                                      <p:tavLst>
                                        <p:tav tm="0">
                                          <p:val>
                                            <p:strVal val="#ppt_y-.2"/>
                                          </p:val>
                                        </p:tav>
                                        <p:tav tm="100000">
                                          <p:val>
                                            <p:strVal val="#ppt_y+.1"/>
                                          </p:val>
                                        </p:tav>
                                      </p:tavLst>
                                    </p:anim>
                                    <p:anim calcmode="lin" valueType="num">
                                      <p:cBhvr>
                                        <p:cTn id="124" dur="500" accel="50000" fill="hold">
                                          <p:stCondLst>
                                            <p:cond delay="500"/>
                                          </p:stCondLst>
                                        </p:cTn>
                                        <p:tgtEl>
                                          <p:spTgt spid="29699">
                                            <p:txEl>
                                              <p:pRg st="22" end="22"/>
                                            </p:txEl>
                                          </p:spTgt>
                                        </p:tgtEl>
                                        <p:attrNameLst>
                                          <p:attrName>ppt_y</p:attrName>
                                        </p:attrNameLst>
                                      </p:cBhvr>
                                      <p:tavLst>
                                        <p:tav tm="0">
                                          <p:val>
                                            <p:strVal val="#ppt_y+.1"/>
                                          </p:val>
                                        </p:tav>
                                        <p:tav tm="100000">
                                          <p:val>
                                            <p:strVal val="#ppt_y"/>
                                          </p:val>
                                        </p:tav>
                                      </p:tavLst>
                                    </p:anim>
                                    <p:animEffect transition="in" filter="fade">
                                      <p:cBhvr>
                                        <p:cTn id="125" dur="1000" decel="50000">
                                          <p:stCondLst>
                                            <p:cond delay="0"/>
                                          </p:stCondLst>
                                        </p:cTn>
                                        <p:tgtEl>
                                          <p:spTgt spid="29699">
                                            <p:txEl>
                                              <p:pRg st="22" end="22"/>
                                            </p:txEl>
                                          </p:spTgt>
                                        </p:tgtEl>
                                      </p:cBhvr>
                                    </p:animEffect>
                                  </p:childTnLst>
                                </p:cTn>
                              </p:par>
                              <p:par>
                                <p:cTn id="126" presetID="25" presetClass="entr" presetSubtype="0" fill="hold" nodeType="withEffect">
                                  <p:stCondLst>
                                    <p:cond delay="0"/>
                                  </p:stCondLst>
                                  <p:childTnLst>
                                    <p:set>
                                      <p:cBhvr>
                                        <p:cTn id="127" dur="1" fill="hold">
                                          <p:stCondLst>
                                            <p:cond delay="0"/>
                                          </p:stCondLst>
                                        </p:cTn>
                                        <p:tgtEl>
                                          <p:spTgt spid="29699">
                                            <p:txEl>
                                              <p:pRg st="23" end="23"/>
                                            </p:txEl>
                                          </p:spTgt>
                                        </p:tgtEl>
                                        <p:attrNameLst>
                                          <p:attrName>style.visibility</p:attrName>
                                        </p:attrNameLst>
                                      </p:cBhvr>
                                      <p:to>
                                        <p:strVal val="visible"/>
                                      </p:to>
                                    </p:set>
                                    <p:anim calcmode="lin" valueType="num">
                                      <p:cBhvr>
                                        <p:cTn id="128" dur="500" decel="50000" fill="hold">
                                          <p:stCondLst>
                                            <p:cond delay="0"/>
                                          </p:stCondLst>
                                        </p:cTn>
                                        <p:tgtEl>
                                          <p:spTgt spid="29699">
                                            <p:txEl>
                                              <p:pRg st="23" end="23"/>
                                            </p:txEl>
                                          </p:spTgt>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29699">
                                            <p:txEl>
                                              <p:pRg st="23" end="23"/>
                                            </p:txEl>
                                          </p:spTgt>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29699">
                                            <p:txEl>
                                              <p:pRg st="23" end="23"/>
                                            </p:txEl>
                                          </p:spTgt>
                                        </p:tgtEl>
                                        <p:attrNameLst>
                                          <p:attrName>ppt_w</p:attrName>
                                        </p:attrNameLst>
                                      </p:cBhvr>
                                      <p:tavLst>
                                        <p:tav tm="0">
                                          <p:val>
                                            <p:strVal val="#ppt_w*.05"/>
                                          </p:val>
                                        </p:tav>
                                        <p:tav tm="100000">
                                          <p:val>
                                            <p:strVal val="#ppt_w"/>
                                          </p:val>
                                        </p:tav>
                                      </p:tavLst>
                                    </p:anim>
                                    <p:anim calcmode="lin" valueType="num">
                                      <p:cBhvr>
                                        <p:cTn id="131" dur="1000" fill="hold"/>
                                        <p:tgtEl>
                                          <p:spTgt spid="29699">
                                            <p:txEl>
                                              <p:pRg st="23" end="23"/>
                                            </p:txEl>
                                          </p:spTgt>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29699">
                                            <p:txEl>
                                              <p:pRg st="23" end="23"/>
                                            </p:txEl>
                                          </p:spTgt>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29699">
                                            <p:txEl>
                                              <p:pRg st="23" end="23"/>
                                            </p:txEl>
                                          </p:spTgt>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29699">
                                            <p:txEl>
                                              <p:pRg st="23" end="23"/>
                                            </p:txEl>
                                          </p:spTgt>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29699">
                                            <p:txEl>
                                              <p:pRg st="23" end="23"/>
                                            </p:txEl>
                                          </p:spTgt>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6" presetClass="entr" presetSubtype="16" fill="hold" nodeType="clickEffect">
                                  <p:stCondLst>
                                    <p:cond delay="0"/>
                                  </p:stCondLst>
                                  <p:childTnLst>
                                    <p:set>
                                      <p:cBhvr>
                                        <p:cTn id="139" dur="1" fill="hold">
                                          <p:stCondLst>
                                            <p:cond delay="0"/>
                                          </p:stCondLst>
                                        </p:cTn>
                                        <p:tgtEl>
                                          <p:spTgt spid="29700"/>
                                        </p:tgtEl>
                                        <p:attrNameLst>
                                          <p:attrName>style.visibility</p:attrName>
                                        </p:attrNameLst>
                                      </p:cBhvr>
                                      <p:to>
                                        <p:strVal val="visible"/>
                                      </p:to>
                                    </p:set>
                                    <p:animEffect transition="in" filter="circle(in)">
                                      <p:cBhvr>
                                        <p:cTn id="140" dur="2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E266555F-CEC5-4907-8421-52E6059E0709}" type="slidenum">
              <a:rPr lang="en-US" altLang="en-US" sz="1000"/>
              <a:pPr/>
              <a:t>13</a:t>
            </a:fld>
            <a:endParaRPr lang="en-US" altLang="en-US" sz="1000"/>
          </a:p>
        </p:txBody>
      </p:sp>
      <p:sp>
        <p:nvSpPr>
          <p:cNvPr id="19459" name="Rectangle 18"/>
          <p:cNvSpPr>
            <a:spLocks noGrp="1" noChangeArrowheads="1"/>
          </p:cNvSpPr>
          <p:nvPr>
            <p:ph type="title"/>
          </p:nvPr>
        </p:nvSpPr>
        <p:spPr/>
        <p:txBody>
          <a:bodyPr/>
          <a:lstStyle/>
          <a:p>
            <a:pPr algn="ctr" eaLnBrk="1" hangingPunct="1"/>
            <a:r>
              <a:rPr lang="en-US" altLang="en-US" dirty="0" smtClean="0"/>
              <a:t>Complete battery backup system</a:t>
            </a:r>
          </a:p>
        </p:txBody>
      </p:sp>
      <p:sp>
        <p:nvSpPr>
          <p:cNvPr id="19460"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  </a:t>
            </a:r>
          </a:p>
        </p:txBody>
      </p:sp>
      <p:sp>
        <p:nvSpPr>
          <p:cNvPr id="19461" name="Rectangle 21"/>
          <p:cNvSpPr>
            <a:spLocks noChangeArrowheads="1"/>
          </p:cNvSpPr>
          <p:nvPr/>
        </p:nvSpPr>
        <p:spPr bwMode="auto">
          <a:xfrm>
            <a:off x="3533776" y="1726198"/>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endParaRPr lang="en-US" altLang="en-US"/>
          </a:p>
        </p:txBody>
      </p:sp>
      <p:pic>
        <p:nvPicPr>
          <p:cNvPr id="19462" name="Picture 19" descr="http://www.southwestpv.com/Images/Home%20power_05.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533775" y="1895475"/>
            <a:ext cx="28575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825" name="Group 81"/>
          <p:cNvGraphicFramePr>
            <a:graphicFrameLocks noGrp="1"/>
          </p:cNvGraphicFramePr>
          <p:nvPr/>
        </p:nvGraphicFramePr>
        <p:xfrm>
          <a:off x="3505200" y="1600201"/>
          <a:ext cx="5867400" cy="4451397"/>
        </p:xfrm>
        <a:graphic>
          <a:graphicData uri="http://schemas.openxmlformats.org/drawingml/2006/table">
            <a:tbl>
              <a:tblPr/>
              <a:tblGrid>
                <a:gridCol w="3294063"/>
                <a:gridCol w="2573337"/>
              </a:tblGrid>
              <a:tr h="265094">
                <a:tc gridSpan="2">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sng"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 battery backup system configuration with options</a:t>
                      </a:r>
                      <a:endPar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17" marB="45717" anchor="ctr" horzOverflow="overflow">
                    <a:lnL cap="flat">
                      <a:noFill/>
                    </a:lnL>
                    <a:lnR cap="flat">
                      <a:noFill/>
                    </a:lnR>
                    <a:lnT cap="flat">
                      <a:noFill/>
                    </a:lnT>
                    <a:lnB>
                      <a:noFill/>
                    </a:lnB>
                    <a:lnTlToBr>
                      <a:noFill/>
                    </a:lnTlToBr>
                    <a:lnBlToTr>
                      <a:noFill/>
                    </a:lnBlToTr>
                    <a:noFill/>
                  </a:tcPr>
                </a:tc>
                <a:tc hMerge="1">
                  <a:txBody>
                    <a:bodyPr/>
                    <a:lstStyle/>
                    <a:p>
                      <a:endParaRPr lang="en-US"/>
                    </a:p>
                  </a:txBody>
                  <a:tcPr/>
                </a:tc>
              </a:tr>
              <a:tr h="266681">
                <a:tc rowSpan="14">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endParaRPr kumimoji="0" lang="en-US" altLang="en-US" sz="24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endParaRPr kumimoji="0" lang="en-US" altLang="en-US" sz="2400" b="0" i="0" u="none" strike="noStrike" cap="none" normalizeH="0" baseline="0" smtClean="0">
                        <a:ln>
                          <a:noFill/>
                        </a:ln>
                        <a:solidFill>
                          <a:schemeClr val="tx1"/>
                        </a:solidFill>
                        <a:effectLst/>
                        <a:latin typeface="Arial" panose="020B0604020202020204" pitchFamily="34" charset="0"/>
                      </a:endParaRPr>
                    </a:p>
                  </a:txBody>
                  <a:tcPr marT="45717" marB="45717" anchor="ctr" horzOverflow="overflow">
                    <a:lnL cap="flat">
                      <a:noFill/>
                    </a:lnL>
                    <a:lnR>
                      <a:noFill/>
                    </a:lnR>
                    <a:lnT>
                      <a:noFill/>
                    </a:lnT>
                    <a:lnB cap="flat">
                      <a:noFill/>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1 - Solar array</a:t>
                      </a:r>
                      <a:endPar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17" marB="45717" anchor="ctr" horzOverflow="overflow">
                    <a:lnL>
                      <a:noFill/>
                    </a:lnL>
                    <a:lnR cap="flat">
                      <a:noFill/>
                    </a:lnR>
                    <a:lnT>
                      <a:noFill/>
                    </a:lnT>
                    <a:lnB>
                      <a:noFill/>
                    </a:lnB>
                    <a:lnTlToBr>
                      <a:noFill/>
                    </a:lnTlToBr>
                    <a:lnBlToTr>
                      <a:noFill/>
                    </a:lnBlToTr>
                    <a:noFill/>
                  </a:tcPr>
                </a:tc>
              </a:tr>
              <a:tr h="404784">
                <a:tc vMerge="1">
                  <a:txBody>
                    <a:bodyPr/>
                    <a:lstStyle/>
                    <a:p>
                      <a:endParaRPr lang="en-US"/>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2 - Fused array combiner and/or ground fault protection.</a:t>
                      </a:r>
                      <a:endPar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17" marB="45717" anchor="ctr" horzOverflow="overflow">
                    <a:lnL>
                      <a:noFill/>
                    </a:lnL>
                    <a:lnR cap="flat">
                      <a:noFill/>
                    </a:lnR>
                    <a:lnT>
                      <a:noFill/>
                    </a:lnT>
                    <a:lnB>
                      <a:noFill/>
                    </a:lnB>
                    <a:lnTlToBr>
                      <a:noFill/>
                    </a:lnTlToBr>
                    <a:lnBlToTr>
                      <a:noFill/>
                    </a:lnBlToTr>
                    <a:noFill/>
                  </a:tcPr>
                </a:tc>
              </a:tr>
              <a:tr h="265094">
                <a:tc vMerge="1">
                  <a:txBody>
                    <a:bodyPr/>
                    <a:lstStyle/>
                    <a:p>
                      <a:endParaRPr lang="en-US"/>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3 - Solar regulator</a:t>
                      </a:r>
                      <a:endPar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17" marB="45717" anchor="ctr" horzOverflow="overflow">
                    <a:lnL>
                      <a:noFill/>
                    </a:lnL>
                    <a:lnR cap="flat">
                      <a:noFill/>
                    </a:lnR>
                    <a:lnT>
                      <a:noFill/>
                    </a:lnT>
                    <a:lnB>
                      <a:noFill/>
                    </a:lnB>
                    <a:lnTlToBr>
                      <a:noFill/>
                    </a:lnTlToBr>
                    <a:lnBlToTr>
                      <a:noFill/>
                    </a:lnBlToTr>
                    <a:noFill/>
                  </a:tcPr>
                </a:tc>
              </a:tr>
              <a:tr h="339700">
                <a:tc vMerge="1">
                  <a:txBody>
                    <a:bodyPr/>
                    <a:lstStyle/>
                    <a:p>
                      <a:endParaRPr lang="en-US"/>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4 - System storage battery</a:t>
                      </a:r>
                      <a:endPar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17" marB="45717" anchor="ctr" horzOverflow="overflow">
                    <a:lnL>
                      <a:noFill/>
                    </a:lnL>
                    <a:lnR cap="flat">
                      <a:noFill/>
                    </a:lnR>
                    <a:lnT>
                      <a:noFill/>
                    </a:lnT>
                    <a:lnB>
                      <a:noFill/>
                    </a:lnB>
                    <a:lnTlToBr>
                      <a:noFill/>
                    </a:lnTlToBr>
                    <a:lnBlToTr>
                      <a:noFill/>
                    </a:lnBlToTr>
                    <a:noFill/>
                  </a:tcPr>
                </a:tc>
              </a:tr>
              <a:tr h="279380">
                <a:tc vMerge="1">
                  <a:txBody>
                    <a:bodyPr/>
                    <a:lstStyle/>
                    <a:p>
                      <a:endParaRPr lang="en-US"/>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5 - DC load equipment</a:t>
                      </a:r>
                      <a:endPar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17" marB="45717" anchor="ctr" horzOverflow="overflow">
                    <a:lnL>
                      <a:noFill/>
                    </a:lnL>
                    <a:lnR cap="flat">
                      <a:noFill/>
                    </a:lnR>
                    <a:lnT>
                      <a:noFill/>
                    </a:lnT>
                    <a:lnB>
                      <a:noFill/>
                    </a:lnB>
                    <a:lnTlToBr>
                      <a:noFill/>
                    </a:lnTlToBr>
                    <a:lnBlToTr>
                      <a:noFill/>
                    </a:lnBlToTr>
                    <a:noFill/>
                  </a:tcPr>
                </a:tc>
              </a:tr>
              <a:tr h="265094">
                <a:tc vMerge="1">
                  <a:txBody>
                    <a:bodyPr/>
                    <a:lstStyle/>
                    <a:p>
                      <a:endParaRPr lang="en-US"/>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6 - DC/AC inverter</a:t>
                      </a:r>
                      <a:endPar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17" marB="45717" anchor="ctr" horzOverflow="overflow">
                    <a:lnL>
                      <a:noFill/>
                    </a:lnL>
                    <a:lnR cap="flat">
                      <a:noFill/>
                    </a:lnR>
                    <a:lnT>
                      <a:noFill/>
                    </a:lnT>
                    <a:lnB>
                      <a:noFill/>
                    </a:lnB>
                    <a:lnTlToBr>
                      <a:noFill/>
                    </a:lnTlToBr>
                    <a:lnBlToTr>
                      <a:noFill/>
                    </a:lnBlToTr>
                    <a:noFill/>
                  </a:tcPr>
                </a:tc>
              </a:tr>
              <a:tr h="265094">
                <a:tc vMerge="1">
                  <a:txBody>
                    <a:bodyPr/>
                    <a:lstStyle/>
                    <a:p>
                      <a:endParaRPr lang="en-US"/>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7 - AC load equipment load panel </a:t>
                      </a:r>
                      <a:endPar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17" marB="45717" anchor="ctr" horzOverflow="overflow">
                    <a:lnL>
                      <a:noFill/>
                    </a:lnL>
                    <a:lnR cap="flat">
                      <a:noFill/>
                    </a:lnR>
                    <a:lnT>
                      <a:noFill/>
                    </a:lnT>
                    <a:lnB>
                      <a:noFill/>
                    </a:lnB>
                    <a:lnTlToBr>
                      <a:noFill/>
                    </a:lnTlToBr>
                    <a:lnBlToTr>
                      <a:noFill/>
                    </a:lnBlToTr>
                    <a:noFill/>
                  </a:tcPr>
                </a:tc>
              </a:tr>
              <a:tr h="396211">
                <a:tc vMerge="1">
                  <a:txBody>
                    <a:bodyPr/>
                    <a:lstStyle/>
                    <a:p>
                      <a:endParaRPr lang="en-US"/>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8 - AC load equipment operating from solar system</a:t>
                      </a:r>
                      <a:endPar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17" marB="45717" anchor="ctr" horzOverflow="overflow">
                    <a:lnL>
                      <a:noFill/>
                    </a:lnL>
                    <a:lnR cap="flat">
                      <a:noFill/>
                    </a:lnR>
                    <a:lnT>
                      <a:noFill/>
                    </a:lnT>
                    <a:lnB>
                      <a:noFill/>
                    </a:lnB>
                    <a:lnTlToBr>
                      <a:noFill/>
                    </a:lnTlToBr>
                    <a:lnBlToTr>
                      <a:noFill/>
                    </a:lnBlToTr>
                    <a:noFill/>
                  </a:tcPr>
                </a:tc>
              </a:tr>
              <a:tr h="396211">
                <a:tc vMerge="1">
                  <a:txBody>
                    <a:bodyPr/>
                    <a:lstStyle/>
                    <a:p>
                      <a:endParaRPr lang="en-US"/>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9 - AC load equipment operating from utility</a:t>
                      </a:r>
                      <a:endPar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17" marB="45717" anchor="ctr" horzOverflow="overflow">
                    <a:lnL>
                      <a:noFill/>
                    </a:lnL>
                    <a:lnR cap="flat">
                      <a:noFill/>
                    </a:lnR>
                    <a:lnT>
                      <a:noFill/>
                    </a:lnT>
                    <a:lnB>
                      <a:noFill/>
                    </a:lnB>
                    <a:lnTlToBr>
                      <a:noFill/>
                    </a:lnTlToBr>
                    <a:lnBlToTr>
                      <a:noFill/>
                    </a:lnBlToTr>
                    <a:noFill/>
                  </a:tcPr>
                </a:tc>
              </a:tr>
              <a:tr h="265094">
                <a:tc vMerge="1">
                  <a:txBody>
                    <a:bodyPr/>
                    <a:lstStyle/>
                    <a:p>
                      <a:endParaRPr lang="en-US"/>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 AC utility panel</a:t>
                      </a:r>
                      <a:endPar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17" marB="45717" anchor="ctr" horzOverflow="overflow">
                    <a:lnL>
                      <a:noFill/>
                    </a:lnL>
                    <a:lnR cap="flat">
                      <a:noFill/>
                    </a:lnR>
                    <a:lnT>
                      <a:noFill/>
                    </a:lnT>
                    <a:lnB>
                      <a:noFill/>
                    </a:lnB>
                    <a:lnTlToBr>
                      <a:noFill/>
                    </a:lnTlToBr>
                    <a:lnBlToTr>
                      <a:noFill/>
                    </a:lnBlToTr>
                    <a:noFill/>
                  </a:tcPr>
                </a:tc>
              </a:tr>
              <a:tr h="265094">
                <a:tc vMerge="1">
                  <a:txBody>
                    <a:bodyPr/>
                    <a:lstStyle/>
                    <a:p>
                      <a:endParaRPr lang="en-US"/>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 Utility meter</a:t>
                      </a:r>
                      <a:endPar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17" marB="45717" anchor="ctr" horzOverflow="overflow">
                    <a:lnL>
                      <a:noFill/>
                    </a:lnL>
                    <a:lnR cap="flat">
                      <a:noFill/>
                    </a:lnR>
                    <a:lnT>
                      <a:noFill/>
                    </a:lnT>
                    <a:lnB>
                      <a:noFill/>
                    </a:lnB>
                    <a:lnTlToBr>
                      <a:noFill/>
                    </a:lnTlToBr>
                    <a:lnBlToTr>
                      <a:noFill/>
                    </a:lnBlToTr>
                    <a:noFill/>
                  </a:tcPr>
                </a:tc>
              </a:tr>
              <a:tr h="266681">
                <a:tc vMerge="1">
                  <a:txBody>
                    <a:bodyPr/>
                    <a:lstStyle/>
                    <a:p>
                      <a:endParaRPr lang="en-US"/>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 Utility power</a:t>
                      </a:r>
                      <a:endPar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17" marB="45717" anchor="ctr" horzOverflow="overflow">
                    <a:lnL>
                      <a:noFill/>
                    </a:lnL>
                    <a:lnR cap="flat">
                      <a:noFill/>
                    </a:lnR>
                    <a:lnT>
                      <a:noFill/>
                    </a:lnT>
                    <a:lnB>
                      <a:noFill/>
                    </a:lnB>
                    <a:lnTlToBr>
                      <a:noFill/>
                    </a:lnTlToBr>
                    <a:lnBlToTr>
                      <a:noFill/>
                    </a:lnBlToTr>
                    <a:noFill/>
                  </a:tcPr>
                </a:tc>
              </a:tr>
              <a:tr h="265094">
                <a:tc vMerge="1">
                  <a:txBody>
                    <a:bodyPr/>
                    <a:lstStyle/>
                    <a:p>
                      <a:endParaRPr lang="en-US"/>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 Backup generator</a:t>
                      </a:r>
                      <a:endParaRPr kumimoji="0" lang="en-US" alt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17" marB="45717" anchor="ctr" horzOverflow="overflow">
                    <a:lnL>
                      <a:noFill/>
                    </a:lnL>
                    <a:lnR cap="flat">
                      <a:noFill/>
                    </a:lnR>
                    <a:lnT>
                      <a:noFill/>
                    </a:lnT>
                    <a:lnB>
                      <a:noFill/>
                    </a:lnB>
                    <a:lnTlToBr>
                      <a:noFill/>
                    </a:lnTlToBr>
                    <a:lnBlToTr>
                      <a:noFill/>
                    </a:lnBlToTr>
                    <a:noFill/>
                  </a:tcPr>
                </a:tc>
              </a:tr>
              <a:tr h="246045">
                <a:tc vMerge="1">
                  <a:txBody>
                    <a:bodyPr/>
                    <a:lstStyle/>
                    <a:p>
                      <a:endParaRPr lang="en-US"/>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T="45717" marB="45717" anchor="ctr"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19900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31825"/>
                                        </p:tgtEl>
                                        <p:attrNameLst>
                                          <p:attrName>style.visibility</p:attrName>
                                        </p:attrNameLst>
                                      </p:cBhvr>
                                      <p:to>
                                        <p:strVal val="visible"/>
                                      </p:to>
                                    </p:set>
                                    <p:animEffect transition="in" filter="fade">
                                      <p:cBhvr>
                                        <p:cTn id="7" dur="100"/>
                                        <p:tgtEl>
                                          <p:spTgt spid="31825"/>
                                        </p:tgtEl>
                                      </p:cBhvr>
                                    </p:animEffect>
                                    <p:anim calcmode="lin" valueType="num">
                                      <p:cBhvr>
                                        <p:cTn id="8" dur="400" fill="hold"/>
                                        <p:tgtEl>
                                          <p:spTgt spid="31825"/>
                                        </p:tgtEl>
                                        <p:attrNameLst>
                                          <p:attrName>ppt_x</p:attrName>
                                        </p:attrNameLst>
                                      </p:cBhvr>
                                      <p:tavLst>
                                        <p:tav tm="0">
                                          <p:val>
                                            <p:strVal val="#ppt_x"/>
                                          </p:val>
                                        </p:tav>
                                        <p:tav tm="100000">
                                          <p:val>
                                            <p:strVal val="#ppt_x"/>
                                          </p:val>
                                        </p:tav>
                                      </p:tavLst>
                                    </p:anim>
                                    <p:anim calcmode="lin" valueType="num">
                                      <p:cBhvr>
                                        <p:cTn id="9" dur="400" fill="hold"/>
                                        <p:tgtEl>
                                          <p:spTgt spid="3182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18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18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09A3A4C0-47CA-4D7D-B3B0-5C9CC43C2279}" type="slidenum">
              <a:rPr lang="en-US" altLang="en-US" sz="1000"/>
              <a:pPr/>
              <a:t>14</a:t>
            </a:fld>
            <a:endParaRPr lang="en-US" altLang="en-US" sz="1000"/>
          </a:p>
        </p:txBody>
      </p:sp>
      <p:sp>
        <p:nvSpPr>
          <p:cNvPr id="20483" name="Rectangle 5"/>
          <p:cNvSpPr>
            <a:spLocks noChangeArrowheads="1"/>
          </p:cNvSpPr>
          <p:nvPr/>
        </p:nvSpPr>
        <p:spPr bwMode="auto">
          <a:xfrm>
            <a:off x="1524001" y="200242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endParaRPr lang="en-US" altLang="en-US"/>
          </a:p>
        </p:txBody>
      </p:sp>
      <p:graphicFrame>
        <p:nvGraphicFramePr>
          <p:cNvPr id="34820" name="Object 4"/>
          <p:cNvGraphicFramePr>
            <a:graphicFrameLocks noChangeAspect="1"/>
          </p:cNvGraphicFramePr>
          <p:nvPr/>
        </p:nvGraphicFramePr>
        <p:xfrm>
          <a:off x="2667000" y="2133600"/>
          <a:ext cx="7315200" cy="3684588"/>
        </p:xfrm>
        <a:graphic>
          <a:graphicData uri="http://schemas.openxmlformats.org/presentationml/2006/ole">
            <mc:AlternateContent xmlns:mc="http://schemas.openxmlformats.org/markup-compatibility/2006">
              <mc:Choice xmlns:v="urn:schemas-microsoft-com:vml" Requires="v">
                <p:oleObj spid="_x0000_s3093" name="Photo Editor Photo" r:id="rId3" imgW="4990476" imgH="2514286" progId="MSPhotoEd.3">
                  <p:embed/>
                </p:oleObj>
              </mc:Choice>
              <mc:Fallback>
                <p:oleObj name="Photo Editor Photo" r:id="rId3" imgW="4990476" imgH="25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133600"/>
                        <a:ext cx="731520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272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ox(in)">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1F3386C8-AAC1-4AFB-84A1-8624F80797D1}" type="slidenum">
              <a:rPr lang="en-US" altLang="en-US" sz="1000"/>
              <a:pPr/>
              <a:t>15</a:t>
            </a:fld>
            <a:endParaRPr lang="en-US" altLang="en-US" sz="1000"/>
          </a:p>
        </p:txBody>
      </p:sp>
      <p:sp>
        <p:nvSpPr>
          <p:cNvPr id="35842" name="Rectangle 2"/>
          <p:cNvSpPr>
            <a:spLocks noGrp="1" noChangeArrowheads="1"/>
          </p:cNvSpPr>
          <p:nvPr>
            <p:ph type="title"/>
          </p:nvPr>
        </p:nvSpPr>
        <p:spPr/>
        <p:txBody>
          <a:bodyPr/>
          <a:lstStyle/>
          <a:p>
            <a:pPr eaLnBrk="1" hangingPunct="1"/>
            <a:r>
              <a:rPr lang="en-US" altLang="en-US" sz="1600" b="1" i="1" dirty="0"/>
              <a:t/>
            </a:r>
            <a:br>
              <a:rPr lang="en-US" altLang="en-US" sz="1600" b="1" i="1" dirty="0"/>
            </a:br>
            <a:r>
              <a:rPr lang="en-US" altLang="en-US" sz="2000" b="1" i="1" dirty="0"/>
              <a:t/>
            </a:r>
            <a:br>
              <a:rPr lang="en-US" altLang="en-US" sz="2000" b="1" i="1" dirty="0"/>
            </a:br>
            <a:r>
              <a:rPr lang="en-US" altLang="ar-SA" sz="2000" b="1" i="1" dirty="0"/>
              <a:t>Solar thermal power</a:t>
            </a:r>
            <a:r>
              <a:rPr lang="en-US" altLang="ar-SA" sz="1600" b="1" i="1" dirty="0"/>
              <a:t> </a:t>
            </a:r>
            <a:br>
              <a:rPr lang="en-US" altLang="ar-SA" sz="1600" b="1" i="1" dirty="0"/>
            </a:br>
            <a:r>
              <a:rPr lang="en-US" altLang="ar-SA" sz="1400" dirty="0"/>
              <a:t>Technology works by converting sun energy to heat, which is usually used to produce steam for driving a turbine and a generator. This technology is more efficient (15%) than PV (around 10%) and less expensive when the system is very large in MW.</a:t>
            </a:r>
            <a:r>
              <a:rPr lang="en-US" altLang="ar-SA" sz="1400" b="1" dirty="0"/>
              <a:t/>
            </a:r>
            <a:br>
              <a:rPr lang="en-US" altLang="ar-SA" sz="1400" b="1" dirty="0"/>
            </a:br>
            <a:endParaRPr lang="en-US" altLang="ar-SA" sz="1400" b="1" dirty="0"/>
          </a:p>
        </p:txBody>
      </p:sp>
      <p:sp>
        <p:nvSpPr>
          <p:cNvPr id="35843" name="Rectangle 3"/>
          <p:cNvSpPr>
            <a:spLocks noGrp="1" noChangeArrowheads="1"/>
          </p:cNvSpPr>
          <p:nvPr>
            <p:ph type="body" sz="half" idx="1"/>
          </p:nvPr>
        </p:nvSpPr>
        <p:spPr/>
        <p:txBody>
          <a:bodyPr/>
          <a:lstStyle/>
          <a:p>
            <a:pPr eaLnBrk="1" hangingPunct="1">
              <a:lnSpc>
                <a:spcPct val="80000"/>
              </a:lnSpc>
            </a:pPr>
            <a:endParaRPr lang="en-US" altLang="en-US" sz="1400" b="1" dirty="0"/>
          </a:p>
          <a:p>
            <a:pPr eaLnBrk="1" hangingPunct="1">
              <a:lnSpc>
                <a:spcPct val="80000"/>
              </a:lnSpc>
              <a:buFont typeface="Wingdings" panose="05000000000000000000" pitchFamily="2" charset="2"/>
              <a:buNone/>
            </a:pPr>
            <a:endParaRPr lang="en-US" altLang="en-US" sz="1400" b="1" dirty="0"/>
          </a:p>
          <a:p>
            <a:pPr eaLnBrk="1" hangingPunct="1">
              <a:lnSpc>
                <a:spcPct val="80000"/>
              </a:lnSpc>
              <a:buFont typeface="Wingdings" panose="05000000000000000000" pitchFamily="2" charset="2"/>
              <a:buNone/>
            </a:pPr>
            <a:r>
              <a:rPr lang="en-US" altLang="ar-SA" sz="1600" b="1" dirty="0"/>
              <a:t>Three types of systems</a:t>
            </a:r>
          </a:p>
          <a:p>
            <a:pPr eaLnBrk="1" hangingPunct="1">
              <a:lnSpc>
                <a:spcPct val="80000"/>
              </a:lnSpc>
              <a:buFont typeface="Wingdings" panose="05000000000000000000" pitchFamily="2" charset="2"/>
              <a:buNone/>
            </a:pPr>
            <a:endParaRPr lang="en-US" altLang="ar-SA" sz="1600" b="1" dirty="0"/>
          </a:p>
          <a:p>
            <a:pPr eaLnBrk="1" hangingPunct="1">
              <a:lnSpc>
                <a:spcPct val="80000"/>
              </a:lnSpc>
              <a:buFont typeface="Wingdings" panose="05000000000000000000" pitchFamily="2" charset="2"/>
              <a:buNone/>
            </a:pPr>
            <a:r>
              <a:rPr lang="en-US" altLang="ar-SA" sz="1600" b="1" dirty="0"/>
              <a:t>Parabolic trough</a:t>
            </a:r>
          </a:p>
          <a:p>
            <a:pPr eaLnBrk="1" hangingPunct="1">
              <a:lnSpc>
                <a:spcPct val="80000"/>
              </a:lnSpc>
            </a:pPr>
            <a:r>
              <a:rPr lang="en-US" altLang="ar-SA" sz="1600" dirty="0"/>
              <a:t>The system works by concentrating the sun rays through long rectangular, curved (U-shaped) mirrors, focusing the sunlight on a pipe that runs down the center of the trough.</a:t>
            </a:r>
          </a:p>
          <a:p>
            <a:pPr eaLnBrk="1" hangingPunct="1">
              <a:lnSpc>
                <a:spcPct val="80000"/>
              </a:lnSpc>
            </a:pPr>
            <a:r>
              <a:rPr lang="en-US" altLang="ar-SA" sz="1600" dirty="0"/>
              <a:t>The temperature of the fluid flow inside the pipe (usually oil) could reach 400°C</a:t>
            </a:r>
          </a:p>
        </p:txBody>
      </p:sp>
      <p:pic>
        <p:nvPicPr>
          <p:cNvPr id="35844" name="Picture 4" descr="Fig 7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934200" y="1905001"/>
            <a:ext cx="2324100" cy="174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0" name="Rectangle 7"/>
          <p:cNvSpPr>
            <a:spLocks noChangeArrowheads="1"/>
          </p:cNvSpPr>
          <p:nvPr/>
        </p:nvSpPr>
        <p:spPr bwMode="auto">
          <a:xfrm>
            <a:off x="1524001" y="-1692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endParaRPr lang="en-US" altLang="en-US"/>
          </a:p>
        </p:txBody>
      </p:sp>
      <p:graphicFrame>
        <p:nvGraphicFramePr>
          <p:cNvPr id="35846" name="Object 6"/>
          <p:cNvGraphicFramePr>
            <a:graphicFrameLocks noChangeAspect="1"/>
          </p:cNvGraphicFramePr>
          <p:nvPr/>
        </p:nvGraphicFramePr>
        <p:xfrm>
          <a:off x="6705600" y="3886201"/>
          <a:ext cx="2857500" cy="1876425"/>
        </p:xfrm>
        <a:graphic>
          <a:graphicData uri="http://schemas.openxmlformats.org/presentationml/2006/ole">
            <mc:AlternateContent xmlns:mc="http://schemas.openxmlformats.org/markup-compatibility/2006">
              <mc:Choice xmlns:v="urn:schemas-microsoft-com:vml" Requires="v">
                <p:oleObj spid="_x0000_s4118" name="Photo Editor Photo" r:id="rId4" imgW="2857899" imgH="1876190" progId="MSPhotoEd.3">
                  <p:embed/>
                </p:oleObj>
              </mc:Choice>
              <mc:Fallback>
                <p:oleObj name="Photo Editor Photo" r:id="rId4" imgW="2857899" imgH="187619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886201"/>
                        <a:ext cx="28575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71101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3" presetClass="entr" presetSubtype="0" fill="hold" nodeType="click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animEffect transition="in" filter="fade">
                                      <p:cBhvr>
                                        <p:cTn id="13" dur="100"/>
                                        <p:tgtEl>
                                          <p:spTgt spid="35843">
                                            <p:txEl>
                                              <p:pRg st="2" end="2"/>
                                            </p:txEl>
                                          </p:spTgt>
                                        </p:tgtEl>
                                      </p:cBhvr>
                                    </p:animEffect>
                                    <p:anim calcmode="lin" valueType="num">
                                      <p:cBhvr>
                                        <p:cTn id="14" dur="4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15" dur="400" fill="hold"/>
                                        <p:tgtEl>
                                          <p:spTgt spid="35843">
                                            <p:txEl>
                                              <p:pRg st="2" end="2"/>
                                            </p:txEl>
                                          </p:spTgt>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584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584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nodeType="clickEffect">
                                  <p:stCondLst>
                                    <p:cond delay="0"/>
                                  </p:stCondLst>
                                  <p:childTnLst>
                                    <p:set>
                                      <p:cBhvr>
                                        <p:cTn id="21" dur="1" fill="hold">
                                          <p:stCondLst>
                                            <p:cond delay="0"/>
                                          </p:stCondLst>
                                        </p:cTn>
                                        <p:tgtEl>
                                          <p:spTgt spid="35843">
                                            <p:txEl>
                                              <p:pRg st="4" end="4"/>
                                            </p:txEl>
                                          </p:spTgt>
                                        </p:tgtEl>
                                        <p:attrNameLst>
                                          <p:attrName>style.visibility</p:attrName>
                                        </p:attrNameLst>
                                      </p:cBhvr>
                                      <p:to>
                                        <p:strVal val="visible"/>
                                      </p:to>
                                    </p:set>
                                    <p:animEffect transition="in" filter="fade">
                                      <p:cBhvr>
                                        <p:cTn id="22" dur="1000"/>
                                        <p:tgtEl>
                                          <p:spTgt spid="35843">
                                            <p:txEl>
                                              <p:pRg st="4" end="4"/>
                                            </p:txEl>
                                          </p:spTgt>
                                        </p:tgtEl>
                                      </p:cBhvr>
                                    </p:animEffect>
                                    <p:anim calcmode="lin" valueType="num">
                                      <p:cBhvr>
                                        <p:cTn id="23" dur="10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5843">
                                            <p:txEl>
                                              <p:pRg st="4" end="4"/>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5843">
                                            <p:txEl>
                                              <p:pRg st="4" end="4"/>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35843">
                                            <p:txEl>
                                              <p:pRg st="5" end="5"/>
                                            </p:txEl>
                                          </p:spTgt>
                                        </p:tgtEl>
                                        <p:attrNameLst>
                                          <p:attrName>style.visibility</p:attrName>
                                        </p:attrNameLst>
                                      </p:cBhvr>
                                      <p:to>
                                        <p:strVal val="visible"/>
                                      </p:to>
                                    </p:set>
                                    <p:animEffect transition="in" filter="fade">
                                      <p:cBhvr>
                                        <p:cTn id="28" dur="1000"/>
                                        <p:tgtEl>
                                          <p:spTgt spid="35843">
                                            <p:txEl>
                                              <p:pRg st="5" end="5"/>
                                            </p:txEl>
                                          </p:spTgt>
                                        </p:tgtEl>
                                      </p:cBhvr>
                                    </p:animEffect>
                                    <p:anim calcmode="lin" valueType="num">
                                      <p:cBhvr>
                                        <p:cTn id="29" dur="10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5843">
                                            <p:txEl>
                                              <p:pRg st="5" end="5"/>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5843">
                                            <p:txEl>
                                              <p:pRg st="5" end="5"/>
                                            </p:txEl>
                                          </p:spTgt>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35843">
                                            <p:txEl>
                                              <p:pRg st="6" end="6"/>
                                            </p:txEl>
                                          </p:spTgt>
                                        </p:tgtEl>
                                        <p:attrNameLst>
                                          <p:attrName>style.visibility</p:attrName>
                                        </p:attrNameLst>
                                      </p:cBhvr>
                                      <p:to>
                                        <p:strVal val="visible"/>
                                      </p:to>
                                    </p:set>
                                    <p:animEffect transition="in" filter="fade">
                                      <p:cBhvr>
                                        <p:cTn id="34" dur="1000"/>
                                        <p:tgtEl>
                                          <p:spTgt spid="35843">
                                            <p:txEl>
                                              <p:pRg st="6" end="6"/>
                                            </p:txEl>
                                          </p:spTgt>
                                        </p:tgtEl>
                                      </p:cBhvr>
                                    </p:animEffect>
                                    <p:anim calcmode="lin" valueType="num">
                                      <p:cBhvr>
                                        <p:cTn id="35" dur="10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35843">
                                            <p:txEl>
                                              <p:pRg st="6" end="6"/>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584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35844"/>
                                        </p:tgtEl>
                                        <p:attrNameLst>
                                          <p:attrName>style.visibility</p:attrName>
                                        </p:attrNameLst>
                                      </p:cBhvr>
                                      <p:to>
                                        <p:strVal val="visible"/>
                                      </p:to>
                                    </p:set>
                                    <p:animEffect transition="in" filter="box(in)">
                                      <p:cBhvr>
                                        <p:cTn id="42" dur="500"/>
                                        <p:tgtEl>
                                          <p:spTgt spid="3584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35846"/>
                                        </p:tgtEl>
                                        <p:attrNameLst>
                                          <p:attrName>style.visibility</p:attrName>
                                        </p:attrNameLst>
                                      </p:cBhvr>
                                      <p:to>
                                        <p:strVal val="visible"/>
                                      </p:to>
                                    </p:set>
                                    <p:animEffect transition="in" filter="box(in)">
                                      <p:cBhvr>
                                        <p:cTn id="47"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5D03B7E2-568D-488F-93A0-E00487A3F525}" type="slidenum">
              <a:rPr lang="en-US" altLang="en-US" sz="1000"/>
              <a:pPr/>
              <a:t>16</a:t>
            </a:fld>
            <a:endParaRPr lang="en-US" altLang="en-US" sz="1000"/>
          </a:p>
        </p:txBody>
      </p:sp>
      <p:sp>
        <p:nvSpPr>
          <p:cNvPr id="37891" name="Rectangle 3"/>
          <p:cNvSpPr>
            <a:spLocks noGrp="1" noChangeArrowheads="1"/>
          </p:cNvSpPr>
          <p:nvPr>
            <p:ph type="body" sz="half" idx="1"/>
          </p:nvPr>
        </p:nvSpPr>
        <p:spPr/>
        <p:txBody>
          <a:bodyPr/>
          <a:lstStyle/>
          <a:p>
            <a:pPr eaLnBrk="1" hangingPunct="1">
              <a:lnSpc>
                <a:spcPct val="90000"/>
              </a:lnSpc>
              <a:buFont typeface="Wingdings" panose="05000000000000000000" pitchFamily="2" charset="2"/>
              <a:buNone/>
            </a:pPr>
            <a:endParaRPr lang="en-US" altLang="en-US" sz="2000" b="1"/>
          </a:p>
          <a:p>
            <a:pPr eaLnBrk="1" hangingPunct="1">
              <a:lnSpc>
                <a:spcPct val="90000"/>
              </a:lnSpc>
              <a:buFont typeface="Wingdings" panose="05000000000000000000" pitchFamily="2" charset="2"/>
              <a:buNone/>
            </a:pPr>
            <a:r>
              <a:rPr lang="en-US" altLang="ar-SA" sz="2000" b="1"/>
              <a:t>Central receiver system</a:t>
            </a:r>
          </a:p>
          <a:p>
            <a:pPr eaLnBrk="1" hangingPunct="1">
              <a:lnSpc>
                <a:spcPct val="90000"/>
              </a:lnSpc>
              <a:buFont typeface="Wingdings" panose="05000000000000000000" pitchFamily="2" charset="2"/>
              <a:buNone/>
            </a:pPr>
            <a:endParaRPr lang="en-US" altLang="ar-SA" sz="2000" b="1"/>
          </a:p>
          <a:p>
            <a:pPr eaLnBrk="1" hangingPunct="1">
              <a:lnSpc>
                <a:spcPct val="90000"/>
              </a:lnSpc>
            </a:pPr>
            <a:r>
              <a:rPr lang="en-US" altLang="ar-SA" sz="1800"/>
              <a:t>It uses a large number of mirrors and heliostats that track the sun and reflect sunlight to the top of a tower, where the receiver sits.</a:t>
            </a:r>
          </a:p>
          <a:p>
            <a:pPr eaLnBrk="1" hangingPunct="1">
              <a:lnSpc>
                <a:spcPct val="90000"/>
              </a:lnSpc>
            </a:pPr>
            <a:r>
              <a:rPr lang="en-US" altLang="ar-SA" sz="1800"/>
              <a:t>The system operates at temperatures between 500°C and 1500°.</a:t>
            </a:r>
          </a:p>
        </p:txBody>
      </p:sp>
      <p:sp>
        <p:nvSpPr>
          <p:cNvPr id="22532" name="Rectangle 5"/>
          <p:cNvSpPr>
            <a:spLocks noChangeArrowheads="1"/>
          </p:cNvSpPr>
          <p:nvPr/>
        </p:nvSpPr>
        <p:spPr bwMode="auto">
          <a:xfrm>
            <a:off x="1524001" y="-1692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endParaRPr lang="en-US" altLang="en-US"/>
          </a:p>
        </p:txBody>
      </p:sp>
      <p:pic>
        <p:nvPicPr>
          <p:cNvPr id="37894" name="Picture 6" descr="Fig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00800" y="3581401"/>
            <a:ext cx="3810000" cy="303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Rectangle 10"/>
          <p:cNvSpPr>
            <a:spLocks noChangeArrowheads="1"/>
          </p:cNvSpPr>
          <p:nvPr/>
        </p:nvSpPr>
        <p:spPr bwMode="auto">
          <a:xfrm>
            <a:off x="1981201" y="265012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endParaRPr lang="en-US" altLang="en-US"/>
          </a:p>
        </p:txBody>
      </p:sp>
      <p:graphicFrame>
        <p:nvGraphicFramePr>
          <p:cNvPr id="37897" name="Object 9"/>
          <p:cNvGraphicFramePr>
            <a:graphicFrameLocks noChangeAspect="1"/>
          </p:cNvGraphicFramePr>
          <p:nvPr/>
        </p:nvGraphicFramePr>
        <p:xfrm>
          <a:off x="6858000" y="1600200"/>
          <a:ext cx="2857500" cy="1885950"/>
        </p:xfrm>
        <a:graphic>
          <a:graphicData uri="http://schemas.openxmlformats.org/presentationml/2006/ole">
            <mc:AlternateContent xmlns:mc="http://schemas.openxmlformats.org/markup-compatibility/2006">
              <mc:Choice xmlns:v="urn:schemas-microsoft-com:vml" Requires="v">
                <p:oleObj spid="_x0000_s5141" name="Photo Editor Photo" r:id="rId4" imgW="2857899" imgH="1886213" progId="MSPhotoEd.3">
                  <p:embed/>
                </p:oleObj>
              </mc:Choice>
              <mc:Fallback>
                <p:oleObj name="Photo Editor Photo" r:id="rId4" imgW="2857899" imgH="188621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600200"/>
                        <a:ext cx="28575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05336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 calcmode="lin" valueType="num">
                                      <p:cBhvr>
                                        <p:cTn id="7" dur="10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7891">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789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891">
                                            <p:txEl>
                                              <p:pRg st="1" end="1"/>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anim calcmode="lin" valueType="num">
                                      <p:cBhvr>
                                        <p:cTn id="13" dur="1000" fill="hold"/>
                                        <p:tgtEl>
                                          <p:spTgt spid="37891">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7891">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789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7891">
                                            <p:txEl>
                                              <p:pRg st="3" end="3"/>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anim calcmode="lin" valueType="num">
                                      <p:cBhvr>
                                        <p:cTn id="19" dur="1000" fill="hold"/>
                                        <p:tgtEl>
                                          <p:spTgt spid="37891">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7891">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789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789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7897"/>
                                        </p:tgtEl>
                                        <p:attrNameLst>
                                          <p:attrName>style.visibility</p:attrName>
                                        </p:attrNameLst>
                                      </p:cBhvr>
                                      <p:to>
                                        <p:strVal val="visible"/>
                                      </p:to>
                                    </p:set>
                                    <p:anim calcmode="lin" valueType="num">
                                      <p:cBhvr additive="base">
                                        <p:cTn id="27" dur="500" fill="hold"/>
                                        <p:tgtEl>
                                          <p:spTgt spid="37897"/>
                                        </p:tgtEl>
                                        <p:attrNameLst>
                                          <p:attrName>ppt_x</p:attrName>
                                        </p:attrNameLst>
                                      </p:cBhvr>
                                      <p:tavLst>
                                        <p:tav tm="0">
                                          <p:val>
                                            <p:strVal val="#ppt_x"/>
                                          </p:val>
                                        </p:tav>
                                        <p:tav tm="100000">
                                          <p:val>
                                            <p:strVal val="#ppt_x"/>
                                          </p:val>
                                        </p:tav>
                                      </p:tavLst>
                                    </p:anim>
                                    <p:anim calcmode="lin" valueType="num">
                                      <p:cBhvr additive="base">
                                        <p:cTn id="28" dur="500" fill="hold"/>
                                        <p:tgtEl>
                                          <p:spTgt spid="3789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7894"/>
                                        </p:tgtEl>
                                        <p:attrNameLst>
                                          <p:attrName>style.visibility</p:attrName>
                                        </p:attrNameLst>
                                      </p:cBhvr>
                                      <p:to>
                                        <p:strVal val="visible"/>
                                      </p:to>
                                    </p:set>
                                    <p:anim calcmode="lin" valueType="num">
                                      <p:cBhvr additive="base">
                                        <p:cTn id="33" dur="500" fill="hold"/>
                                        <p:tgtEl>
                                          <p:spTgt spid="37894"/>
                                        </p:tgtEl>
                                        <p:attrNameLst>
                                          <p:attrName>ppt_x</p:attrName>
                                        </p:attrNameLst>
                                      </p:cBhvr>
                                      <p:tavLst>
                                        <p:tav tm="0">
                                          <p:val>
                                            <p:strVal val="#ppt_x"/>
                                          </p:val>
                                        </p:tav>
                                        <p:tav tm="100000">
                                          <p:val>
                                            <p:strVal val="#ppt_x"/>
                                          </p:val>
                                        </p:tav>
                                      </p:tavLst>
                                    </p:anim>
                                    <p:anim calcmode="lin" valueType="num">
                                      <p:cBhvr additive="base">
                                        <p:cTn id="34"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844DA07E-471E-4E08-A1C7-29EF25747178}" type="slidenum">
              <a:rPr lang="en-US" altLang="en-US" sz="1000"/>
              <a:pPr/>
              <a:t>17</a:t>
            </a:fld>
            <a:endParaRPr lang="en-US" altLang="en-US" sz="1000"/>
          </a:p>
        </p:txBody>
      </p:sp>
      <p:sp>
        <p:nvSpPr>
          <p:cNvPr id="39939" name="Rectangle 3"/>
          <p:cNvSpPr>
            <a:spLocks noGrp="1" noChangeArrowheads="1"/>
          </p:cNvSpPr>
          <p:nvPr>
            <p:ph type="body" sz="half" idx="1"/>
          </p:nvPr>
        </p:nvSpPr>
        <p:spPr/>
        <p:txBody>
          <a:bodyPr/>
          <a:lstStyle/>
          <a:p>
            <a:pPr eaLnBrk="1" hangingPunct="1">
              <a:buFont typeface="Wingdings" panose="05000000000000000000" pitchFamily="2" charset="2"/>
              <a:buNone/>
            </a:pPr>
            <a:endParaRPr lang="en-US" altLang="en-US" sz="2400" b="1"/>
          </a:p>
          <a:p>
            <a:pPr eaLnBrk="1" hangingPunct="1">
              <a:buFont typeface="Wingdings" panose="05000000000000000000" pitchFamily="2" charset="2"/>
              <a:buNone/>
            </a:pPr>
            <a:r>
              <a:rPr lang="en-US" altLang="ar-SA" sz="2400" b="1"/>
              <a:t>Parabolic Dish System                                                </a:t>
            </a:r>
          </a:p>
          <a:p>
            <a:pPr eaLnBrk="1" hangingPunct="1"/>
            <a:r>
              <a:rPr lang="en-US" altLang="ar-SA" sz="1800"/>
              <a:t>Mirror dish that reflects and concentrate sunlight to a receiver which absorbs the heat and transfer it to fluid within the engine.</a:t>
            </a:r>
          </a:p>
          <a:p>
            <a:pPr eaLnBrk="1" hangingPunct="1"/>
            <a:r>
              <a:rPr lang="en-US" altLang="ar-SA" sz="1800"/>
              <a:t>Engines types are: Rankine engine, Brigton engine and stirling engine.</a:t>
            </a:r>
          </a:p>
          <a:p>
            <a:pPr eaLnBrk="1" hangingPunct="1"/>
            <a:r>
              <a:rPr lang="en-US" altLang="ar-SA" sz="1800"/>
              <a:t>Striling engine is the most efficient one (30%).</a:t>
            </a:r>
          </a:p>
        </p:txBody>
      </p:sp>
      <p:pic>
        <p:nvPicPr>
          <p:cNvPr id="39940" name="Picture 4" descr="Fig 9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77000" y="2133600"/>
            <a:ext cx="3810000" cy="363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7" name="Rectangle 8"/>
          <p:cNvSpPr>
            <a:spLocks noChangeArrowheads="1"/>
          </p:cNvSpPr>
          <p:nvPr/>
        </p:nvSpPr>
        <p:spPr bwMode="auto">
          <a:xfrm>
            <a:off x="1524001" y="2207211"/>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290164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 calcmode="lin" valueType="num">
                                      <p:cBhvr>
                                        <p:cTn id="7" dur="500" fill="hold"/>
                                        <p:tgtEl>
                                          <p:spTgt spid="3993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993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993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9939">
                                            <p:txEl>
                                              <p:pRg st="1" end="1"/>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 calcmode="lin" valueType="num">
                                      <p:cBhvr>
                                        <p:cTn id="13" dur="500" fill="hold"/>
                                        <p:tgtEl>
                                          <p:spTgt spid="3993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993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993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9939">
                                            <p:txEl>
                                              <p:pRg st="2" end="2"/>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anim calcmode="lin" valueType="num">
                                      <p:cBhvr>
                                        <p:cTn id="19" dur="500" fill="hold"/>
                                        <p:tgtEl>
                                          <p:spTgt spid="3993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993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993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9939">
                                            <p:txEl>
                                              <p:pRg st="3" end="3"/>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39939">
                                            <p:txEl>
                                              <p:pRg st="4" end="4"/>
                                            </p:txEl>
                                          </p:spTgt>
                                        </p:tgtEl>
                                        <p:attrNameLst>
                                          <p:attrName>style.visibility</p:attrName>
                                        </p:attrNameLst>
                                      </p:cBhvr>
                                      <p:to>
                                        <p:strVal val="visible"/>
                                      </p:to>
                                    </p:set>
                                    <p:anim calcmode="lin" valueType="num">
                                      <p:cBhvr>
                                        <p:cTn id="25" dur="500" fill="hold"/>
                                        <p:tgtEl>
                                          <p:spTgt spid="3993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993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993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99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4" presetClass="entr" presetSubtype="0" fill="hold" nodeType="clickEffect">
                                  <p:stCondLst>
                                    <p:cond delay="0"/>
                                  </p:stCondLst>
                                  <p:childTnLst>
                                    <p:set>
                                      <p:cBhvr>
                                        <p:cTn id="32" dur="1" fill="hold">
                                          <p:stCondLst>
                                            <p:cond delay="0"/>
                                          </p:stCondLst>
                                        </p:cTn>
                                        <p:tgtEl>
                                          <p:spTgt spid="39940"/>
                                        </p:tgtEl>
                                        <p:attrNameLst>
                                          <p:attrName>style.visibility</p:attrName>
                                        </p:attrNameLst>
                                      </p:cBhvr>
                                      <p:to>
                                        <p:strVal val="visible"/>
                                      </p:to>
                                    </p:set>
                                    <p:anim from="(-#ppt_w/2)" to="(#ppt_x)" calcmode="lin" valueType="num">
                                      <p:cBhvr>
                                        <p:cTn id="33" dur="600" fill="hold">
                                          <p:stCondLst>
                                            <p:cond delay="0"/>
                                          </p:stCondLst>
                                        </p:cTn>
                                        <p:tgtEl>
                                          <p:spTgt spid="39940"/>
                                        </p:tgtEl>
                                        <p:attrNameLst>
                                          <p:attrName>ppt_x</p:attrName>
                                        </p:attrNameLst>
                                      </p:cBhvr>
                                    </p:anim>
                                    <p:anim from="0" to="-1.0" calcmode="lin" valueType="num">
                                      <p:cBhvr>
                                        <p:cTn id="34" dur="200" decel="50000" autoRev="1" fill="hold">
                                          <p:stCondLst>
                                            <p:cond delay="600"/>
                                          </p:stCondLst>
                                        </p:cTn>
                                        <p:tgtEl>
                                          <p:spTgt spid="39940"/>
                                        </p:tgtEl>
                                        <p:attrNameLst>
                                          <p:attrName>xshear</p:attrName>
                                        </p:attrNameLst>
                                      </p:cBhvr>
                                    </p:anim>
                                    <p:animScale>
                                      <p:cBhvr>
                                        <p:cTn id="35" dur="200" decel="100000" autoRev="1" fill="hold">
                                          <p:stCondLst>
                                            <p:cond delay="600"/>
                                          </p:stCondLst>
                                        </p:cTn>
                                        <p:tgtEl>
                                          <p:spTgt spid="39940"/>
                                        </p:tgtEl>
                                      </p:cBhvr>
                                      <p:from x="100000" y="100000"/>
                                      <p:to x="80000" y="100000"/>
                                    </p:animScale>
                                    <p:anim by="(#ppt_h/3+#ppt_w*0.1)" calcmode="lin" valueType="num">
                                      <p:cBhvr additive="sum">
                                        <p:cTn id="36" dur="200" decel="100000" autoRev="1" fill="hold">
                                          <p:stCondLst>
                                            <p:cond delay="600"/>
                                          </p:stCondLst>
                                        </p:cTn>
                                        <p:tgtEl>
                                          <p:spTgt spid="3994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3BF44C12-D806-40E8-AD2F-7ACF06B26F61}" type="slidenum">
              <a:rPr lang="en-US" altLang="en-US" sz="1000"/>
              <a:pPr/>
              <a:t>18</a:t>
            </a:fld>
            <a:endParaRPr lang="en-US" altLang="en-US" sz="1000"/>
          </a:p>
        </p:txBody>
      </p:sp>
      <p:sp>
        <p:nvSpPr>
          <p:cNvPr id="41986" name="Rectangle 2"/>
          <p:cNvSpPr>
            <a:spLocks noGrp="1" noChangeArrowheads="1"/>
          </p:cNvSpPr>
          <p:nvPr>
            <p:ph type="title"/>
          </p:nvPr>
        </p:nvSpPr>
        <p:spPr/>
        <p:txBody>
          <a:bodyPr/>
          <a:lstStyle/>
          <a:p>
            <a:pPr eaLnBrk="1" hangingPunct="1"/>
            <a:r>
              <a:rPr lang="en-US" altLang="ar-SA" b="1" i="1" smtClean="0"/>
              <a:t>Wind Energy</a:t>
            </a:r>
          </a:p>
        </p:txBody>
      </p:sp>
      <p:sp>
        <p:nvSpPr>
          <p:cNvPr id="41987" name="Rectangle 3"/>
          <p:cNvSpPr>
            <a:spLocks noGrp="1" noChangeArrowheads="1"/>
          </p:cNvSpPr>
          <p:nvPr>
            <p:ph type="body" idx="1"/>
          </p:nvPr>
        </p:nvSpPr>
        <p:spPr>
          <a:xfrm>
            <a:off x="2438400" y="1600201"/>
            <a:ext cx="3657600" cy="4530725"/>
          </a:xfrm>
        </p:spPr>
        <p:txBody>
          <a:bodyPr/>
          <a:lstStyle/>
          <a:p>
            <a:pPr eaLnBrk="1" hangingPunct="1">
              <a:lnSpc>
                <a:spcPct val="80000"/>
              </a:lnSpc>
            </a:pPr>
            <a:endParaRPr lang="en-US" altLang="en-US" sz="800" b="1"/>
          </a:p>
          <a:p>
            <a:pPr eaLnBrk="1" hangingPunct="1">
              <a:lnSpc>
                <a:spcPct val="80000"/>
              </a:lnSpc>
            </a:pPr>
            <a:r>
              <a:rPr lang="en-US" altLang="ar-SA" sz="1600"/>
              <a:t>Wind turbines capture the kinetic energy in the wind using propeller-like blades mounted on a shaft. When the wind makes the blades turn, the shaft spins a generator to produce electricity.                                                                                                                          </a:t>
            </a:r>
          </a:p>
          <a:p>
            <a:pPr eaLnBrk="1" hangingPunct="1">
              <a:lnSpc>
                <a:spcPct val="80000"/>
              </a:lnSpc>
            </a:pPr>
            <a:r>
              <a:rPr lang="en-US" altLang="ar-SA" sz="1600"/>
              <a:t>Small wind turbines can be used to pump water or provide power to a home, for example.                                                                                                                                </a:t>
            </a:r>
          </a:p>
          <a:p>
            <a:pPr eaLnBrk="1" hangingPunct="1">
              <a:lnSpc>
                <a:spcPct val="80000"/>
              </a:lnSpc>
            </a:pPr>
            <a:r>
              <a:rPr lang="en-US" altLang="ar-SA" sz="1600"/>
              <a:t>Larger turbines can be used to a power an entire community or to provide power to the electricity grid.</a:t>
            </a:r>
          </a:p>
          <a:p>
            <a:pPr eaLnBrk="1" hangingPunct="1">
              <a:lnSpc>
                <a:spcPct val="80000"/>
              </a:lnSpc>
            </a:pPr>
            <a:r>
              <a:rPr lang="en-US" altLang="ar-SA" sz="1600"/>
              <a:t>Wind-generated electricity is the least expensive form of renewable power, and is becoming one of the cheapest forms of electricity — from any source. In some locations, the cost of electricity from wind is comparable to that from conventional fossil-fueled power plants.  </a:t>
            </a:r>
          </a:p>
        </p:txBody>
      </p:sp>
      <p:sp>
        <p:nvSpPr>
          <p:cNvPr id="25605" name="Rectangle 5"/>
          <p:cNvSpPr>
            <a:spLocks noChangeArrowheads="1"/>
          </p:cNvSpPr>
          <p:nvPr/>
        </p:nvSpPr>
        <p:spPr bwMode="auto">
          <a:xfrm>
            <a:off x="1524001" y="-1692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endParaRPr lang="en-US" altLang="en-US"/>
          </a:p>
        </p:txBody>
      </p:sp>
      <p:graphicFrame>
        <p:nvGraphicFramePr>
          <p:cNvPr id="41988" name="Object 4"/>
          <p:cNvGraphicFramePr>
            <a:graphicFrameLocks noChangeAspect="1"/>
          </p:cNvGraphicFramePr>
          <p:nvPr/>
        </p:nvGraphicFramePr>
        <p:xfrm>
          <a:off x="6477000" y="1600200"/>
          <a:ext cx="3810000" cy="4762500"/>
        </p:xfrm>
        <a:graphic>
          <a:graphicData uri="http://schemas.openxmlformats.org/presentationml/2006/ole">
            <mc:AlternateContent xmlns:mc="http://schemas.openxmlformats.org/markup-compatibility/2006">
              <mc:Choice xmlns:v="urn:schemas-microsoft-com:vml" Requires="v">
                <p:oleObj spid="_x0000_s6165" name="Photo Editor Photo" r:id="rId3" imgW="3809524" imgH="4761905" progId="MSPhotoEd.3">
                  <p:embed/>
                </p:oleObj>
              </mc:Choice>
              <mc:Fallback>
                <p:oleObj name="Photo Editor Photo" r:id="rId3" imgW="3809524" imgH="476190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600200"/>
                        <a:ext cx="381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1336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900" decel="100000" fill="hold"/>
                                        <p:tgtEl>
                                          <p:spTgt spid="4198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98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41988"/>
                                        </p:tgtEl>
                                        <p:attrNameLst>
                                          <p:attrName>style.visibility</p:attrName>
                                        </p:attrNameLst>
                                      </p:cBhvr>
                                      <p:to>
                                        <p:strVal val="visible"/>
                                      </p:to>
                                    </p:set>
                                    <p:animEffect transition="in" filter="fade">
                                      <p:cBhvr>
                                        <p:cTn id="15" dur="1000"/>
                                        <p:tgtEl>
                                          <p:spTgt spid="41988"/>
                                        </p:tgtEl>
                                      </p:cBhvr>
                                    </p:animEffect>
                                    <p:anim calcmode="lin" valueType="num">
                                      <p:cBhvr>
                                        <p:cTn id="16" dur="1000" fill="hold"/>
                                        <p:tgtEl>
                                          <p:spTgt spid="41988"/>
                                        </p:tgtEl>
                                        <p:attrNameLst>
                                          <p:attrName>ppt_x</p:attrName>
                                        </p:attrNameLst>
                                      </p:cBhvr>
                                      <p:tavLst>
                                        <p:tav tm="0">
                                          <p:val>
                                            <p:strVal val="#ppt_x"/>
                                          </p:val>
                                        </p:tav>
                                        <p:tav tm="100000">
                                          <p:val>
                                            <p:strVal val="#ppt_x"/>
                                          </p:val>
                                        </p:tav>
                                      </p:tavLst>
                                    </p:anim>
                                    <p:anim calcmode="lin" valueType="num">
                                      <p:cBhvr>
                                        <p:cTn id="17" dur="900" decel="100000" fill="hold"/>
                                        <p:tgtEl>
                                          <p:spTgt spid="4198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1988"/>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41987">
                                            <p:txEl>
                                              <p:pRg st="1" end="1"/>
                                            </p:txEl>
                                          </p:spTgt>
                                        </p:tgtEl>
                                        <p:attrNameLst>
                                          <p:attrName>style.visibility</p:attrName>
                                        </p:attrNameLst>
                                      </p:cBhvr>
                                      <p:to>
                                        <p:strVal val="visible"/>
                                      </p:to>
                                    </p:set>
                                    <p:anim calcmode="lin" valueType="num">
                                      <p:cBhvr>
                                        <p:cTn id="23" dur="500" fill="hold"/>
                                        <p:tgtEl>
                                          <p:spTgt spid="4198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198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198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41987">
                                            <p:txEl>
                                              <p:pRg st="2" end="2"/>
                                            </p:txEl>
                                          </p:spTgt>
                                        </p:tgtEl>
                                        <p:attrNameLst>
                                          <p:attrName>style.visibility</p:attrName>
                                        </p:attrNameLst>
                                      </p:cBhvr>
                                      <p:to>
                                        <p:strVal val="visible"/>
                                      </p:to>
                                    </p:set>
                                    <p:anim calcmode="lin" valueType="num">
                                      <p:cBhvr>
                                        <p:cTn id="31" dur="500" fill="hold"/>
                                        <p:tgtEl>
                                          <p:spTgt spid="4198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198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198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41987">
                                            <p:txEl>
                                              <p:pRg st="3" end="3"/>
                                            </p:txEl>
                                          </p:spTgt>
                                        </p:tgtEl>
                                        <p:attrNameLst>
                                          <p:attrName>style.visibility</p:attrName>
                                        </p:attrNameLst>
                                      </p:cBhvr>
                                      <p:to>
                                        <p:strVal val="visible"/>
                                      </p:to>
                                    </p:set>
                                    <p:anim calcmode="lin" valueType="num">
                                      <p:cBhvr>
                                        <p:cTn id="39" dur="500" fill="hold"/>
                                        <p:tgtEl>
                                          <p:spTgt spid="4198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4198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4198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419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ntr" presetSubtype="0" fill="hold" nodeType="clickEffect">
                                  <p:stCondLst>
                                    <p:cond delay="0"/>
                                  </p:stCondLst>
                                  <p:childTnLst>
                                    <p:set>
                                      <p:cBhvr>
                                        <p:cTn id="46" dur="1" fill="hold">
                                          <p:stCondLst>
                                            <p:cond delay="0"/>
                                          </p:stCondLst>
                                        </p:cTn>
                                        <p:tgtEl>
                                          <p:spTgt spid="41987">
                                            <p:txEl>
                                              <p:pRg st="4" end="4"/>
                                            </p:txEl>
                                          </p:spTgt>
                                        </p:tgtEl>
                                        <p:attrNameLst>
                                          <p:attrName>style.visibility</p:attrName>
                                        </p:attrNameLst>
                                      </p:cBhvr>
                                      <p:to>
                                        <p:strVal val="visible"/>
                                      </p:to>
                                    </p:set>
                                    <p:anim from="(-#ppt_w/2)" to="(#ppt_x)" calcmode="lin" valueType="num">
                                      <p:cBhvr>
                                        <p:cTn id="47" dur="600" fill="hold">
                                          <p:stCondLst>
                                            <p:cond delay="0"/>
                                          </p:stCondLst>
                                        </p:cTn>
                                        <p:tgtEl>
                                          <p:spTgt spid="41987">
                                            <p:txEl>
                                              <p:pRg st="4" end="4"/>
                                            </p:txEl>
                                          </p:spTgt>
                                        </p:tgtEl>
                                        <p:attrNameLst>
                                          <p:attrName>ppt_x</p:attrName>
                                        </p:attrNameLst>
                                      </p:cBhvr>
                                    </p:anim>
                                    <p:anim from="0" to="-1.0" calcmode="lin" valueType="num">
                                      <p:cBhvr>
                                        <p:cTn id="48" dur="200" decel="50000" autoRev="1" fill="hold">
                                          <p:stCondLst>
                                            <p:cond delay="600"/>
                                          </p:stCondLst>
                                        </p:cTn>
                                        <p:tgtEl>
                                          <p:spTgt spid="41987">
                                            <p:txEl>
                                              <p:pRg st="4" end="4"/>
                                            </p:txEl>
                                          </p:spTgt>
                                        </p:tgtEl>
                                        <p:attrNameLst>
                                          <p:attrName>xshear</p:attrName>
                                        </p:attrNameLst>
                                      </p:cBhvr>
                                    </p:anim>
                                    <p:animScale>
                                      <p:cBhvr>
                                        <p:cTn id="49" dur="200" decel="100000" autoRev="1" fill="hold">
                                          <p:stCondLst>
                                            <p:cond delay="600"/>
                                          </p:stCondLst>
                                        </p:cTn>
                                        <p:tgtEl>
                                          <p:spTgt spid="41987">
                                            <p:txEl>
                                              <p:pRg st="4" end="4"/>
                                            </p:txEl>
                                          </p:spTgt>
                                        </p:tgtEl>
                                      </p:cBhvr>
                                      <p:from x="100000" y="100000"/>
                                      <p:to x="80000" y="100000"/>
                                    </p:animScale>
                                    <p:anim by="(#ppt_h/3+#ppt_w*0.1)" calcmode="lin" valueType="num">
                                      <p:cBhvr additive="sum">
                                        <p:cTn id="50" dur="200" decel="100000" autoRev="1" fill="hold">
                                          <p:stCondLst>
                                            <p:cond delay="600"/>
                                          </p:stCondLst>
                                        </p:cTn>
                                        <p:tgtEl>
                                          <p:spTgt spid="41987">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6F67208D-FE29-4AD5-984A-812BD30E1796}" type="slidenum">
              <a:rPr lang="en-US" altLang="en-US" sz="1000"/>
              <a:pPr/>
              <a:t>19</a:t>
            </a:fld>
            <a:endParaRPr lang="en-US" altLang="en-US" sz="1000"/>
          </a:p>
        </p:txBody>
      </p:sp>
      <p:sp>
        <p:nvSpPr>
          <p:cNvPr id="26627" name="Rectangle 5"/>
          <p:cNvSpPr>
            <a:spLocks noChangeArrowheads="1"/>
          </p:cNvSpPr>
          <p:nvPr/>
        </p:nvSpPr>
        <p:spPr bwMode="auto">
          <a:xfrm>
            <a:off x="1524001" y="1688098"/>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endParaRPr lang="en-US" altLang="en-US"/>
          </a:p>
        </p:txBody>
      </p:sp>
      <p:graphicFrame>
        <p:nvGraphicFramePr>
          <p:cNvPr id="44036" name="Object 4"/>
          <p:cNvGraphicFramePr>
            <a:graphicFrameLocks noChangeAspect="1"/>
          </p:cNvGraphicFramePr>
          <p:nvPr/>
        </p:nvGraphicFramePr>
        <p:xfrm>
          <a:off x="3276600" y="1981201"/>
          <a:ext cx="6019800" cy="3973513"/>
        </p:xfrm>
        <a:graphic>
          <a:graphicData uri="http://schemas.openxmlformats.org/presentationml/2006/ole">
            <mc:AlternateContent xmlns:mc="http://schemas.openxmlformats.org/markup-compatibility/2006">
              <mc:Choice xmlns:v="urn:schemas-microsoft-com:vml" Requires="v">
                <p:oleObj spid="_x0000_s7189" name="Photo Editor Photo" r:id="rId3" imgW="4761905" imgH="3142857" progId="MSPhotoEd.3">
                  <p:embed/>
                </p:oleObj>
              </mc:Choice>
              <mc:Fallback>
                <p:oleObj name="Photo Editor Photo" r:id="rId3" imgW="4761905" imgH="314285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981201"/>
                        <a:ext cx="6019800"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7893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1000" fill="hold"/>
                                        <p:tgtEl>
                                          <p:spTgt spid="44036"/>
                                        </p:tgtEl>
                                        <p:attrNameLst>
                                          <p:attrName>ppt_w</p:attrName>
                                        </p:attrNameLst>
                                      </p:cBhvr>
                                      <p:tavLst>
                                        <p:tav tm="0">
                                          <p:val>
                                            <p:fltVal val="0"/>
                                          </p:val>
                                        </p:tav>
                                        <p:tav tm="100000">
                                          <p:val>
                                            <p:strVal val="#ppt_w"/>
                                          </p:val>
                                        </p:tav>
                                      </p:tavLst>
                                    </p:anim>
                                    <p:anim calcmode="lin" valueType="num">
                                      <p:cBhvr>
                                        <p:cTn id="8" dur="1000" fill="hold"/>
                                        <p:tgtEl>
                                          <p:spTgt spid="44036"/>
                                        </p:tgtEl>
                                        <p:attrNameLst>
                                          <p:attrName>ppt_h</p:attrName>
                                        </p:attrNameLst>
                                      </p:cBhvr>
                                      <p:tavLst>
                                        <p:tav tm="0">
                                          <p:val>
                                            <p:fltVal val="0"/>
                                          </p:val>
                                        </p:tav>
                                        <p:tav tm="100000">
                                          <p:val>
                                            <p:strVal val="#ppt_h"/>
                                          </p:val>
                                        </p:tav>
                                      </p:tavLst>
                                    </p:anim>
                                    <p:anim calcmode="lin" valueType="num">
                                      <p:cBhvr>
                                        <p:cTn id="9" dur="1000" fill="hold"/>
                                        <p:tgtEl>
                                          <p:spTgt spid="4403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4036"/>
                                        </p:tgtEl>
                                        <p:attrNameLst>
                                          <p:attrName>style.visibility</p:attrName>
                                        </p:attrNameLst>
                                      </p:cBhvr>
                                      <p:to>
                                        <p:strVal val="visible"/>
                                      </p:to>
                                    </p:set>
                                    <p:anim calcmode="lin" valueType="num">
                                      <p:cBhvr>
                                        <p:cTn id="15" dur="500" fill="hold"/>
                                        <p:tgtEl>
                                          <p:spTgt spid="4403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403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403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4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l"/>
            <a:r>
              <a:rPr lang="en-US" dirty="0" smtClean="0"/>
              <a:t>1.Introduction</a:t>
            </a:r>
          </a:p>
          <a:p>
            <a:pPr algn="l"/>
            <a:r>
              <a:rPr lang="en-US" dirty="0" smtClean="0"/>
              <a:t>2.Solar water heating</a:t>
            </a:r>
          </a:p>
          <a:p>
            <a:pPr algn="l"/>
            <a:r>
              <a:rPr lang="en-US" dirty="0" smtClean="0"/>
              <a:t>3.Hydropower systems</a:t>
            </a:r>
          </a:p>
          <a:p>
            <a:pPr algn="l"/>
            <a:r>
              <a:rPr lang="en-US" dirty="0" smtClean="0"/>
              <a:t>4.Geothermal power </a:t>
            </a:r>
            <a:r>
              <a:rPr lang="en-US" dirty="0" smtClean="0"/>
              <a:t>system</a:t>
            </a:r>
          </a:p>
          <a:p>
            <a:pPr algn="l"/>
            <a:r>
              <a:rPr lang="en-US" dirty="0" smtClean="0"/>
              <a:t>5..Wind </a:t>
            </a:r>
            <a:r>
              <a:rPr lang="en-US" dirty="0" smtClean="0"/>
              <a:t>power system</a:t>
            </a:r>
          </a:p>
          <a:p>
            <a:pPr algn="l"/>
            <a:r>
              <a:rPr lang="en-US" dirty="0" smtClean="0"/>
              <a:t>6 Biomass</a:t>
            </a:r>
            <a:endParaRPr lang="en-US" dirty="0" smtClean="0"/>
          </a:p>
          <a:p>
            <a:pPr algn="l"/>
            <a:r>
              <a:rPr lang="en-US" dirty="0"/>
              <a:t>7</a:t>
            </a:r>
            <a:r>
              <a:rPr lang="en-US" dirty="0" smtClean="0"/>
              <a:t>. </a:t>
            </a:r>
          </a:p>
          <a:p>
            <a:pPr algn="l"/>
            <a:r>
              <a:rPr lang="en-US" dirty="0"/>
              <a:t>8</a:t>
            </a:r>
            <a:r>
              <a:rPr lang="en-US" dirty="0" smtClean="0"/>
              <a:t>Solar </a:t>
            </a:r>
            <a:r>
              <a:rPr lang="en-US" dirty="0" smtClean="0"/>
              <a:t>radiation in Iraq</a:t>
            </a:r>
            <a:endParaRPr lang="en-US" dirty="0"/>
          </a:p>
        </p:txBody>
      </p:sp>
      <p:sp>
        <p:nvSpPr>
          <p:cNvPr id="3" name="Title 2"/>
          <p:cNvSpPr>
            <a:spLocks noGrp="1"/>
          </p:cNvSpPr>
          <p:nvPr>
            <p:ph type="title"/>
          </p:nvPr>
        </p:nvSpPr>
        <p:spPr/>
        <p:txBody>
          <a:bodyPr/>
          <a:lstStyle/>
          <a:p>
            <a:pPr algn="ctr"/>
            <a:r>
              <a:rPr lang="en-US" dirty="0" smtClean="0"/>
              <a:t>contents</a:t>
            </a:r>
            <a:endParaRPr lang="en-US" dirty="0"/>
          </a:p>
        </p:txBody>
      </p:sp>
      <p:sp>
        <p:nvSpPr>
          <p:cNvPr id="4" name="Date Placeholder 3"/>
          <p:cNvSpPr>
            <a:spLocks noGrp="1"/>
          </p:cNvSpPr>
          <p:nvPr>
            <p:ph type="dt" sz="half" idx="10"/>
          </p:nvPr>
        </p:nvSpPr>
        <p:spPr/>
        <p:txBody>
          <a:bodyPr/>
          <a:lstStyle/>
          <a:p>
            <a:r>
              <a:rPr lang="en-US" smtClean="0"/>
              <a:t>2020-2021</a:t>
            </a:r>
            <a:endParaRPr lang="en-US" dirty="0"/>
          </a:p>
        </p:txBody>
      </p:sp>
      <p:sp>
        <p:nvSpPr>
          <p:cNvPr id="5" name="Slide Number Placeholder 4"/>
          <p:cNvSpPr>
            <a:spLocks noGrp="1"/>
          </p:cNvSpPr>
          <p:nvPr>
            <p:ph type="sldNum" sz="quarter" idx="12"/>
          </p:nvPr>
        </p:nvSpPr>
        <p:spPr/>
        <p:txBody>
          <a:bodyPr/>
          <a:lstStyle/>
          <a:p>
            <a:fld id="{A0EDFBC5-9E83-48A9-A20F-CEAD086DBFA3}" type="slidenum">
              <a:rPr lang="en-US" smtClean="0"/>
              <a:pPr/>
              <a:t>2</a:t>
            </a:fld>
            <a:endParaRPr lang="en-US" dirty="0"/>
          </a:p>
        </p:txBody>
      </p:sp>
    </p:spTree>
    <p:extLst>
      <p:ext uri="{BB962C8B-B14F-4D97-AF65-F5344CB8AC3E}">
        <p14:creationId xmlns:p14="http://schemas.microsoft.com/office/powerpoint/2010/main" val="462186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7"/>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0DBF52B6-44ED-4111-9AF6-43BAA9407112}" type="slidenum">
              <a:rPr lang="en-US" altLang="en-US" sz="1000"/>
              <a:pPr/>
              <a:t>20</a:t>
            </a:fld>
            <a:endParaRPr lang="en-US" altLang="en-US" sz="1000"/>
          </a:p>
        </p:txBody>
      </p:sp>
      <p:sp>
        <p:nvSpPr>
          <p:cNvPr id="45058" name="Rectangle 2"/>
          <p:cNvSpPr>
            <a:spLocks noGrp="1" noChangeArrowheads="1"/>
          </p:cNvSpPr>
          <p:nvPr>
            <p:ph type="title"/>
          </p:nvPr>
        </p:nvSpPr>
        <p:spPr/>
        <p:txBody>
          <a:bodyPr/>
          <a:lstStyle/>
          <a:p>
            <a:pPr eaLnBrk="1" hangingPunct="1"/>
            <a:r>
              <a:rPr lang="en-US" altLang="ar-SA" i="1" smtClean="0"/>
              <a:t>Biomass Energy</a:t>
            </a:r>
            <a:r>
              <a:rPr lang="en-US" altLang="ar-SA" smtClean="0"/>
              <a:t> </a:t>
            </a:r>
          </a:p>
        </p:txBody>
      </p:sp>
      <p:sp>
        <p:nvSpPr>
          <p:cNvPr id="45059" name="Rectangle 3"/>
          <p:cNvSpPr>
            <a:spLocks noGrp="1" noChangeArrowheads="1"/>
          </p:cNvSpPr>
          <p:nvPr>
            <p:ph type="body" sz="half" idx="1"/>
          </p:nvPr>
        </p:nvSpPr>
        <p:spPr/>
        <p:txBody>
          <a:bodyPr/>
          <a:lstStyle/>
          <a:p>
            <a:pPr eaLnBrk="1" hangingPunct="1">
              <a:lnSpc>
                <a:spcPct val="80000"/>
              </a:lnSpc>
            </a:pPr>
            <a:endParaRPr lang="en-US" altLang="en-US" sz="800" b="1" dirty="0"/>
          </a:p>
          <a:p>
            <a:pPr eaLnBrk="1" hangingPunct="1">
              <a:lnSpc>
                <a:spcPct val="80000"/>
              </a:lnSpc>
            </a:pPr>
            <a:r>
              <a:rPr lang="en-US" altLang="ar-SA" sz="1600" dirty="0">
                <a:latin typeface="Times New Roman" panose="02020603050405020304" pitchFamily="18" charset="0"/>
              </a:rPr>
              <a:t>Biomass is any organic material derived from plants or animals — essentially all energy originally captured by photosynthesis.</a:t>
            </a:r>
            <a:r>
              <a:rPr lang="en-US" altLang="ar-SA" sz="1400" dirty="0">
                <a:latin typeface="Times New Roman" panose="02020603050405020304" pitchFamily="18" charset="0"/>
              </a:rPr>
              <a:t> </a:t>
            </a:r>
          </a:p>
          <a:p>
            <a:pPr eaLnBrk="1" hangingPunct="1">
              <a:lnSpc>
                <a:spcPct val="80000"/>
              </a:lnSpc>
            </a:pPr>
            <a:r>
              <a:rPr lang="en-US" altLang="ar-SA" sz="1400" dirty="0">
                <a:latin typeface="Times New Roman" panose="02020603050405020304" pitchFamily="18" charset="0"/>
              </a:rPr>
              <a:t>Domestic biomass resources include agricultural and forestry residues, municipal solid wastes, industrial wastes, and terrestrial and aquatic "energy crops" grown solely for energy purposes.</a:t>
            </a:r>
          </a:p>
          <a:p>
            <a:pPr eaLnBrk="1" hangingPunct="1">
              <a:lnSpc>
                <a:spcPct val="80000"/>
              </a:lnSpc>
              <a:buFont typeface="Wingdings" panose="05000000000000000000" pitchFamily="2" charset="2"/>
              <a:buNone/>
            </a:pPr>
            <a:endParaRPr lang="en-US" altLang="ar-SA" sz="1400" dirty="0">
              <a:latin typeface="Times New Roman" panose="02020603050405020304" pitchFamily="18" charset="0"/>
            </a:endParaRPr>
          </a:p>
          <a:p>
            <a:pPr eaLnBrk="1" hangingPunct="1">
              <a:lnSpc>
                <a:spcPct val="80000"/>
              </a:lnSpc>
              <a:buFont typeface="Wingdings" panose="05000000000000000000" pitchFamily="2" charset="2"/>
              <a:buNone/>
            </a:pPr>
            <a:r>
              <a:rPr lang="en-US" altLang="ar-SA" sz="1400" dirty="0">
                <a:latin typeface="Times New Roman" panose="02020603050405020304" pitchFamily="18" charset="0"/>
              </a:rPr>
              <a:t>Biomass power</a:t>
            </a:r>
          </a:p>
          <a:p>
            <a:pPr eaLnBrk="1" hangingPunct="1">
              <a:lnSpc>
                <a:spcPct val="80000"/>
              </a:lnSpc>
            </a:pPr>
            <a:r>
              <a:rPr lang="en-US" altLang="ar-SA" sz="1400" dirty="0">
                <a:latin typeface="Times New Roman" panose="02020603050405020304" pitchFamily="18" charset="0"/>
              </a:rPr>
              <a:t> Biomass power is electricity produced from plant materials and animal products.</a:t>
            </a:r>
          </a:p>
          <a:p>
            <a:pPr eaLnBrk="1" hangingPunct="1">
              <a:lnSpc>
                <a:spcPct val="80000"/>
              </a:lnSpc>
            </a:pPr>
            <a:r>
              <a:rPr lang="en-US" altLang="ar-SA" sz="1400" dirty="0">
                <a:latin typeface="Times New Roman" panose="02020603050405020304" pitchFamily="18" charset="0"/>
              </a:rPr>
              <a:t>Biomass power technologies convert renewable biomass fuels into electricity (and heat) using modern boilers, </a:t>
            </a:r>
            <a:r>
              <a:rPr lang="en-US" altLang="ar-SA" sz="1400" dirty="0" err="1">
                <a:latin typeface="Times New Roman" panose="02020603050405020304" pitchFamily="18" charset="0"/>
              </a:rPr>
              <a:t>gasifiers</a:t>
            </a:r>
            <a:r>
              <a:rPr lang="en-US" altLang="ar-SA" sz="1400" dirty="0">
                <a:latin typeface="Times New Roman" panose="02020603050405020304" pitchFamily="18" charset="0"/>
              </a:rPr>
              <a:t>, turbines, generators, and fuel cells.</a:t>
            </a:r>
          </a:p>
          <a:p>
            <a:pPr eaLnBrk="1" hangingPunct="1">
              <a:lnSpc>
                <a:spcPct val="80000"/>
              </a:lnSpc>
            </a:pPr>
            <a:r>
              <a:rPr lang="en-US" altLang="ar-SA" sz="1400" dirty="0">
                <a:latin typeface="Times New Roman" panose="02020603050405020304" pitchFamily="18" charset="0"/>
              </a:rPr>
              <a:t>Biomass fuels include residues from the wood and paper products industries, residues from food production and processing, trees and grasses grown specifically as energy crops, and gaseous fuels produced from solid biomass, animal wastes, and landfills</a:t>
            </a:r>
            <a:r>
              <a:rPr lang="en-US" altLang="ar-SA" sz="1400" dirty="0"/>
              <a:t>. </a:t>
            </a:r>
          </a:p>
          <a:p>
            <a:pPr eaLnBrk="1" hangingPunct="1">
              <a:lnSpc>
                <a:spcPct val="80000"/>
              </a:lnSpc>
            </a:pPr>
            <a:endParaRPr lang="en-US" altLang="en-US" sz="1400" dirty="0"/>
          </a:p>
        </p:txBody>
      </p:sp>
      <p:pic>
        <p:nvPicPr>
          <p:cNvPr id="45060" name="Picture 4" descr="Photo of the McNeil Generating Station, a biopwer plant in Vermont."/>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115175" y="1903413"/>
            <a:ext cx="2381250" cy="158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2" name="Picture 6" descr="Photo of hybrid willows grown as energy crop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162800" y="3733800"/>
            <a:ext cx="2381250" cy="158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4" name="Text Box 8"/>
          <p:cNvSpPr txBox="1">
            <a:spLocks noChangeArrowheads="1"/>
          </p:cNvSpPr>
          <p:nvPr/>
        </p:nvSpPr>
        <p:spPr bwMode="auto">
          <a:xfrm>
            <a:off x="6477000" y="5410200"/>
            <a:ext cx="381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spcBef>
                <a:spcPct val="50000"/>
              </a:spcBef>
            </a:pPr>
            <a:r>
              <a:rPr lang="en-US" altLang="en-US" sz="1000" b="1"/>
              <a:t>Wood chips made from energy crops, such as hybrid willows (upper), provide raw material for a new gasifier at the McNeil Generating Station (lower). </a:t>
            </a:r>
            <a:r>
              <a:rPr lang="en-US" altLang="en-US" sz="1200" b="1"/>
              <a:t>50-MW wood-fired power plant located in Vermont.</a:t>
            </a:r>
            <a:r>
              <a:rPr lang="en-US" altLang="en-US" sz="1200"/>
              <a:t> </a:t>
            </a:r>
          </a:p>
        </p:txBody>
      </p:sp>
    </p:spTree>
    <p:extLst>
      <p:ext uri="{BB962C8B-B14F-4D97-AF65-F5344CB8AC3E}">
        <p14:creationId xmlns:p14="http://schemas.microsoft.com/office/powerpoint/2010/main" val="3310543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100"/>
                                        <p:tgtEl>
                                          <p:spTgt spid="45058"/>
                                        </p:tgtEl>
                                      </p:cBhvr>
                                    </p:animEffect>
                                    <p:anim calcmode="lin" valueType="num">
                                      <p:cBhvr>
                                        <p:cTn id="8" dur="400" fill="hold"/>
                                        <p:tgtEl>
                                          <p:spTgt spid="45058"/>
                                        </p:tgtEl>
                                        <p:attrNameLst>
                                          <p:attrName>ppt_x</p:attrName>
                                        </p:attrNameLst>
                                      </p:cBhvr>
                                      <p:tavLst>
                                        <p:tav tm="0">
                                          <p:val>
                                            <p:strVal val="#ppt_x"/>
                                          </p:val>
                                        </p:tav>
                                        <p:tav tm="100000">
                                          <p:val>
                                            <p:strVal val="#ppt_x"/>
                                          </p:val>
                                        </p:tav>
                                      </p:tavLst>
                                    </p:anim>
                                    <p:anim calcmode="lin" valueType="num">
                                      <p:cBhvr>
                                        <p:cTn id="9" dur="400" fill="hold"/>
                                        <p:tgtEl>
                                          <p:spTgt spid="4505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505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505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5" presetClass="entr" presetSubtype="0" fill="hold" nodeType="clickEffect">
                                  <p:stCondLst>
                                    <p:cond delay="0"/>
                                  </p:stCondLst>
                                  <p:childTnLst>
                                    <p:set>
                                      <p:cBhvr>
                                        <p:cTn id="15" dur="1" fill="hold">
                                          <p:stCondLst>
                                            <p:cond delay="0"/>
                                          </p:stCondLst>
                                        </p:cTn>
                                        <p:tgtEl>
                                          <p:spTgt spid="45059">
                                            <p:txEl>
                                              <p:pRg st="1" end="1"/>
                                            </p:txEl>
                                          </p:spTgt>
                                        </p:tgtEl>
                                        <p:attrNameLst>
                                          <p:attrName>style.visibility</p:attrName>
                                        </p:attrNameLst>
                                      </p:cBhvr>
                                      <p:to>
                                        <p:strVal val="visible"/>
                                      </p:to>
                                    </p:set>
                                    <p:anim calcmode="lin" valueType="num">
                                      <p:cBhvr>
                                        <p:cTn id="16" dur="10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45059">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4505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505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5" presetClass="entr" presetSubtype="0" fill="hold" nodeType="clickEffect">
                                  <p:stCondLst>
                                    <p:cond delay="0"/>
                                  </p:stCondLst>
                                  <p:childTnLst>
                                    <p:set>
                                      <p:cBhvr>
                                        <p:cTn id="23" dur="1" fill="hold">
                                          <p:stCondLst>
                                            <p:cond delay="0"/>
                                          </p:stCondLst>
                                        </p:cTn>
                                        <p:tgtEl>
                                          <p:spTgt spid="45059">
                                            <p:txEl>
                                              <p:pRg st="2" end="2"/>
                                            </p:txEl>
                                          </p:spTgt>
                                        </p:tgtEl>
                                        <p:attrNameLst>
                                          <p:attrName>style.visibility</p:attrName>
                                        </p:attrNameLst>
                                      </p:cBhvr>
                                      <p:to>
                                        <p:strVal val="visible"/>
                                      </p:to>
                                    </p:set>
                                    <p:anim calcmode="lin" valueType="num">
                                      <p:cBhvr>
                                        <p:cTn id="24" dur="10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45059">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4505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505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45059">
                                            <p:txEl>
                                              <p:pRg st="4" end="4"/>
                                            </p:txEl>
                                          </p:spTgt>
                                        </p:tgtEl>
                                        <p:attrNameLst>
                                          <p:attrName>style.visibility</p:attrName>
                                        </p:attrNameLst>
                                      </p:cBhvr>
                                      <p:to>
                                        <p:strVal val="visible"/>
                                      </p:to>
                                    </p:set>
                                    <p:animEffect transition="in" filter="circle(in)">
                                      <p:cBhvr>
                                        <p:cTn id="32" dur="2000"/>
                                        <p:tgtEl>
                                          <p:spTgt spid="45059">
                                            <p:txEl>
                                              <p:pRg st="4" end="4"/>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45059">
                                            <p:txEl>
                                              <p:pRg st="5" end="5"/>
                                            </p:txEl>
                                          </p:spTgt>
                                        </p:tgtEl>
                                        <p:attrNameLst>
                                          <p:attrName>style.visibility</p:attrName>
                                        </p:attrNameLst>
                                      </p:cBhvr>
                                      <p:to>
                                        <p:strVal val="visible"/>
                                      </p:to>
                                    </p:set>
                                    <p:animEffect transition="in" filter="circle(in)">
                                      <p:cBhvr>
                                        <p:cTn id="35" dur="2000"/>
                                        <p:tgtEl>
                                          <p:spTgt spid="45059">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nodeType="clickEffect">
                                  <p:stCondLst>
                                    <p:cond delay="0"/>
                                  </p:stCondLst>
                                  <p:childTnLst>
                                    <p:set>
                                      <p:cBhvr>
                                        <p:cTn id="39" dur="1" fill="hold">
                                          <p:stCondLst>
                                            <p:cond delay="0"/>
                                          </p:stCondLst>
                                        </p:cTn>
                                        <p:tgtEl>
                                          <p:spTgt spid="45059">
                                            <p:txEl>
                                              <p:pRg st="6" end="6"/>
                                            </p:txEl>
                                          </p:spTgt>
                                        </p:tgtEl>
                                        <p:attrNameLst>
                                          <p:attrName>style.visibility</p:attrName>
                                        </p:attrNameLst>
                                      </p:cBhvr>
                                      <p:to>
                                        <p:strVal val="visible"/>
                                      </p:to>
                                    </p:set>
                                    <p:animEffect transition="in" filter="circle(in)">
                                      <p:cBhvr>
                                        <p:cTn id="40" dur="2000"/>
                                        <p:tgtEl>
                                          <p:spTgt spid="45059">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ntr" presetSubtype="16" fill="hold" nodeType="clickEffect">
                                  <p:stCondLst>
                                    <p:cond delay="0"/>
                                  </p:stCondLst>
                                  <p:childTnLst>
                                    <p:set>
                                      <p:cBhvr>
                                        <p:cTn id="44" dur="1" fill="hold">
                                          <p:stCondLst>
                                            <p:cond delay="0"/>
                                          </p:stCondLst>
                                        </p:cTn>
                                        <p:tgtEl>
                                          <p:spTgt spid="45059">
                                            <p:txEl>
                                              <p:pRg st="7" end="7"/>
                                            </p:txEl>
                                          </p:spTgt>
                                        </p:tgtEl>
                                        <p:attrNameLst>
                                          <p:attrName>style.visibility</p:attrName>
                                        </p:attrNameLst>
                                      </p:cBhvr>
                                      <p:to>
                                        <p:strVal val="visible"/>
                                      </p:to>
                                    </p:set>
                                    <p:animEffect transition="in" filter="circle(in)">
                                      <p:cBhvr>
                                        <p:cTn id="45" dur="2000"/>
                                        <p:tgtEl>
                                          <p:spTgt spid="45059">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5" presetClass="entr" presetSubtype="0" fill="hold" nodeType="clickEffect">
                                  <p:stCondLst>
                                    <p:cond delay="0"/>
                                  </p:stCondLst>
                                  <p:childTnLst>
                                    <p:set>
                                      <p:cBhvr>
                                        <p:cTn id="49" dur="1" fill="hold">
                                          <p:stCondLst>
                                            <p:cond delay="0"/>
                                          </p:stCondLst>
                                        </p:cTn>
                                        <p:tgtEl>
                                          <p:spTgt spid="45060"/>
                                        </p:tgtEl>
                                        <p:attrNameLst>
                                          <p:attrName>style.visibility</p:attrName>
                                        </p:attrNameLst>
                                      </p:cBhvr>
                                      <p:to>
                                        <p:strVal val="visible"/>
                                      </p:to>
                                    </p:set>
                                    <p:anim calcmode="lin" valueType="num">
                                      <p:cBhvr>
                                        <p:cTn id="50" dur="1000" fill="hold"/>
                                        <p:tgtEl>
                                          <p:spTgt spid="45060"/>
                                        </p:tgtEl>
                                        <p:attrNameLst>
                                          <p:attrName>ppt_w</p:attrName>
                                        </p:attrNameLst>
                                      </p:cBhvr>
                                      <p:tavLst>
                                        <p:tav tm="0">
                                          <p:val>
                                            <p:fltVal val="0"/>
                                          </p:val>
                                        </p:tav>
                                        <p:tav tm="100000">
                                          <p:val>
                                            <p:strVal val="#ppt_w"/>
                                          </p:val>
                                        </p:tav>
                                      </p:tavLst>
                                    </p:anim>
                                    <p:anim calcmode="lin" valueType="num">
                                      <p:cBhvr>
                                        <p:cTn id="51" dur="1000" fill="hold"/>
                                        <p:tgtEl>
                                          <p:spTgt spid="45060"/>
                                        </p:tgtEl>
                                        <p:attrNameLst>
                                          <p:attrName>ppt_h</p:attrName>
                                        </p:attrNameLst>
                                      </p:cBhvr>
                                      <p:tavLst>
                                        <p:tav tm="0">
                                          <p:val>
                                            <p:fltVal val="0"/>
                                          </p:val>
                                        </p:tav>
                                        <p:tav tm="100000">
                                          <p:val>
                                            <p:strVal val="#ppt_h"/>
                                          </p:val>
                                        </p:tav>
                                      </p:tavLst>
                                    </p:anim>
                                    <p:anim calcmode="lin" valueType="num">
                                      <p:cBhvr>
                                        <p:cTn id="52" dur="1000" fill="hold"/>
                                        <p:tgtEl>
                                          <p:spTgt spid="45060"/>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450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5" presetClass="entr" presetSubtype="0" fill="hold" nodeType="clickEffect">
                                  <p:stCondLst>
                                    <p:cond delay="0"/>
                                  </p:stCondLst>
                                  <p:childTnLst>
                                    <p:set>
                                      <p:cBhvr>
                                        <p:cTn id="57" dur="1" fill="hold">
                                          <p:stCondLst>
                                            <p:cond delay="0"/>
                                          </p:stCondLst>
                                        </p:cTn>
                                        <p:tgtEl>
                                          <p:spTgt spid="45062"/>
                                        </p:tgtEl>
                                        <p:attrNameLst>
                                          <p:attrName>style.visibility</p:attrName>
                                        </p:attrNameLst>
                                      </p:cBhvr>
                                      <p:to>
                                        <p:strVal val="visible"/>
                                      </p:to>
                                    </p:set>
                                    <p:anim calcmode="lin" valueType="num">
                                      <p:cBhvr>
                                        <p:cTn id="58" dur="1000" fill="hold"/>
                                        <p:tgtEl>
                                          <p:spTgt spid="45062"/>
                                        </p:tgtEl>
                                        <p:attrNameLst>
                                          <p:attrName>ppt_w</p:attrName>
                                        </p:attrNameLst>
                                      </p:cBhvr>
                                      <p:tavLst>
                                        <p:tav tm="0">
                                          <p:val>
                                            <p:fltVal val="0"/>
                                          </p:val>
                                        </p:tav>
                                        <p:tav tm="100000">
                                          <p:val>
                                            <p:strVal val="#ppt_w"/>
                                          </p:val>
                                        </p:tav>
                                      </p:tavLst>
                                    </p:anim>
                                    <p:anim calcmode="lin" valueType="num">
                                      <p:cBhvr>
                                        <p:cTn id="59" dur="1000" fill="hold"/>
                                        <p:tgtEl>
                                          <p:spTgt spid="45062"/>
                                        </p:tgtEl>
                                        <p:attrNameLst>
                                          <p:attrName>ppt_h</p:attrName>
                                        </p:attrNameLst>
                                      </p:cBhvr>
                                      <p:tavLst>
                                        <p:tav tm="0">
                                          <p:val>
                                            <p:fltVal val="0"/>
                                          </p:val>
                                        </p:tav>
                                        <p:tav tm="100000">
                                          <p:val>
                                            <p:strVal val="#ppt_h"/>
                                          </p:val>
                                        </p:tav>
                                      </p:tavLst>
                                    </p:anim>
                                    <p:anim calcmode="lin" valueType="num">
                                      <p:cBhvr>
                                        <p:cTn id="60" dur="1000" fill="hold"/>
                                        <p:tgtEl>
                                          <p:spTgt spid="45062"/>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450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45064">
                                            <p:txEl>
                                              <p:pRg st="0" end="0"/>
                                            </p:txEl>
                                          </p:spTgt>
                                        </p:tgtEl>
                                        <p:attrNameLst>
                                          <p:attrName>style.visibility</p:attrName>
                                        </p:attrNameLst>
                                      </p:cBhvr>
                                      <p:to>
                                        <p:strVal val="visible"/>
                                      </p:to>
                                    </p:set>
                                    <p:anim calcmode="lin" valueType="num">
                                      <p:cBhvr additive="base">
                                        <p:cTn id="66" dur="500" fill="hold"/>
                                        <p:tgtEl>
                                          <p:spTgt spid="45064">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50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73269A97-5508-4382-820F-7D4EEBA49D1A}" type="slidenum">
              <a:rPr lang="en-US" altLang="en-US" sz="1000"/>
              <a:pPr/>
              <a:t>21</a:t>
            </a:fld>
            <a:endParaRPr lang="en-US" altLang="en-US" sz="1000"/>
          </a:p>
        </p:txBody>
      </p:sp>
      <p:sp>
        <p:nvSpPr>
          <p:cNvPr id="61442" name="Rectangle 2"/>
          <p:cNvSpPr>
            <a:spLocks noGrp="1" noChangeArrowheads="1"/>
          </p:cNvSpPr>
          <p:nvPr>
            <p:ph type="title"/>
          </p:nvPr>
        </p:nvSpPr>
        <p:spPr/>
        <p:txBody>
          <a:bodyPr/>
          <a:lstStyle/>
          <a:p>
            <a:pPr eaLnBrk="1" hangingPunct="1"/>
            <a:r>
              <a:rPr lang="en-US" altLang="ar-SA" b="1" i="1" smtClean="0"/>
              <a:t>Hydrogen Energy &amp; Fuel Cell</a:t>
            </a:r>
          </a:p>
        </p:txBody>
      </p:sp>
      <p:sp>
        <p:nvSpPr>
          <p:cNvPr id="61443"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en-US" altLang="en-US" sz="1400" b="1"/>
              <a:t>	</a:t>
            </a:r>
            <a:r>
              <a:rPr lang="en-US" altLang="ar-SA" sz="1400" b="1"/>
              <a:t>Hydrogen can be found in many organic compounds,  as well as water. It's the most abundant element on the Earth. But it doesn't occur naturally as a gas. It's always combined with other elements, such as with oxygen to make water. Once separated from another element, hydrogen can be burned as a fuel or converted into electricity.</a:t>
            </a:r>
          </a:p>
          <a:p>
            <a:pPr eaLnBrk="1" hangingPunct="1">
              <a:lnSpc>
                <a:spcPct val="80000"/>
              </a:lnSpc>
              <a:buFont typeface="Wingdings" panose="05000000000000000000" pitchFamily="2" charset="2"/>
              <a:buNone/>
            </a:pPr>
            <a:endParaRPr lang="en-US" altLang="ar-SA" sz="1400" b="1"/>
          </a:p>
          <a:p>
            <a:pPr eaLnBrk="1" hangingPunct="1">
              <a:lnSpc>
                <a:spcPct val="80000"/>
              </a:lnSpc>
              <a:buFont typeface="Wingdings" panose="05000000000000000000" pitchFamily="2" charset="2"/>
              <a:buNone/>
            </a:pPr>
            <a:r>
              <a:rPr lang="en-US" altLang="ar-SA" sz="1400" b="1"/>
              <a:t>Hydrogen can be produced from:</a:t>
            </a:r>
          </a:p>
          <a:p>
            <a:pPr eaLnBrk="1" hangingPunct="1">
              <a:lnSpc>
                <a:spcPct val="80000"/>
              </a:lnSpc>
              <a:buFont typeface="Wingdings" panose="05000000000000000000" pitchFamily="2" charset="2"/>
              <a:buNone/>
            </a:pPr>
            <a:endParaRPr lang="en-US" altLang="ar-SA" sz="1400" b="1"/>
          </a:p>
          <a:p>
            <a:pPr eaLnBrk="1" hangingPunct="1">
              <a:lnSpc>
                <a:spcPct val="80000"/>
              </a:lnSpc>
              <a:buFont typeface="Wingdings" panose="05000000000000000000" pitchFamily="2" charset="2"/>
              <a:buNone/>
            </a:pPr>
            <a:r>
              <a:rPr lang="en-US" altLang="ar-SA" sz="1400" b="1"/>
              <a:t>Solar Thermal Water Splitting</a:t>
            </a:r>
          </a:p>
          <a:p>
            <a:pPr eaLnBrk="1" hangingPunct="1">
              <a:lnSpc>
                <a:spcPct val="80000"/>
              </a:lnSpc>
            </a:pPr>
            <a:r>
              <a:rPr lang="en-US" altLang="ar-SA" sz="1400" b="1"/>
              <a:t>Concentrated solar energy can also be used to generate temperatures of several hundred to over 2,000 degrees at which thermo chemical reaction cycles can be used to produce hydrogen. Such high-temperature, high-flux solar driven thermo chemical processes offer a novel approach for the environmentally benign production of hydrogen.</a:t>
            </a:r>
            <a:r>
              <a:rPr lang="en-US" altLang="ar-SA" sz="1400"/>
              <a:t> </a:t>
            </a:r>
          </a:p>
          <a:p>
            <a:pPr eaLnBrk="1" hangingPunct="1">
              <a:lnSpc>
                <a:spcPct val="80000"/>
              </a:lnSpc>
              <a:buFont typeface="Wingdings" panose="05000000000000000000" pitchFamily="2" charset="2"/>
              <a:buNone/>
            </a:pPr>
            <a:r>
              <a:rPr lang="en-US" altLang="ar-SA" sz="1400" b="1"/>
              <a:t>Renewable Electrolysis</a:t>
            </a:r>
          </a:p>
          <a:p>
            <a:pPr eaLnBrk="1" hangingPunct="1">
              <a:lnSpc>
                <a:spcPct val="80000"/>
              </a:lnSpc>
            </a:pPr>
            <a:r>
              <a:rPr lang="en-US" altLang="ar-SA" sz="1400" b="1"/>
              <a:t>Renewable energy sources such as photovoltaic, wind, biomass, hydro, and geothermal can provide clean and sustainable electricity  to produce hydrogen through the electrolysis—splitting with an electric current—of water and to use that hydrogen in a fuel cell to produce electricity during times of low power production or peak demand, or to use the hydrogen in fuel cell vehicles.</a:t>
            </a:r>
          </a:p>
        </p:txBody>
      </p:sp>
    </p:spTree>
    <p:extLst>
      <p:ext uri="{BB962C8B-B14F-4D97-AF65-F5344CB8AC3E}">
        <p14:creationId xmlns:p14="http://schemas.microsoft.com/office/powerpoint/2010/main" val="4129104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1000"/>
                                        <p:tgtEl>
                                          <p:spTgt spid="61442"/>
                                        </p:tgtEl>
                                      </p:cBhvr>
                                    </p:animEffect>
                                    <p:anim calcmode="lin" valueType="num">
                                      <p:cBhvr>
                                        <p:cTn id="8" dur="1000" fill="hold"/>
                                        <p:tgtEl>
                                          <p:spTgt spid="61442"/>
                                        </p:tgtEl>
                                        <p:attrNameLst>
                                          <p:attrName>ppt_x</p:attrName>
                                        </p:attrNameLst>
                                      </p:cBhvr>
                                      <p:tavLst>
                                        <p:tav tm="0">
                                          <p:val>
                                            <p:strVal val="#ppt_x"/>
                                          </p:val>
                                        </p:tav>
                                        <p:tav tm="100000">
                                          <p:val>
                                            <p:strVal val="#ppt_x"/>
                                          </p:val>
                                        </p:tav>
                                      </p:tavLst>
                                    </p:anim>
                                    <p:anim calcmode="lin" valueType="num">
                                      <p:cBhvr>
                                        <p:cTn id="9" dur="900" decel="100000" fill="hold"/>
                                        <p:tgtEl>
                                          <p:spTgt spid="614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4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1443">
                                            <p:txEl>
                                              <p:pRg st="0" end="0"/>
                                            </p:txEl>
                                          </p:spTgt>
                                        </p:tgtEl>
                                        <p:attrNameLst>
                                          <p:attrName>style.visibility</p:attrName>
                                        </p:attrNameLst>
                                      </p:cBhvr>
                                      <p:to>
                                        <p:strVal val="visible"/>
                                      </p:to>
                                    </p:set>
                                    <p:animEffect transition="in" filter="dissolve">
                                      <p:cBhvr>
                                        <p:cTn id="15" dur="500"/>
                                        <p:tgtEl>
                                          <p:spTgt spid="6144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61443">
                                            <p:txEl>
                                              <p:pRg st="2" end="2"/>
                                            </p:txEl>
                                          </p:spTgt>
                                        </p:tgtEl>
                                        <p:attrNameLst>
                                          <p:attrName>style.visibility</p:attrName>
                                        </p:attrNameLst>
                                      </p:cBhvr>
                                      <p:to>
                                        <p:strVal val="visible"/>
                                      </p:to>
                                    </p:set>
                                    <p:anim calcmode="lin" valueType="num">
                                      <p:cBhvr>
                                        <p:cTn id="20" dur="1000" fill="hold"/>
                                        <p:tgtEl>
                                          <p:spTgt spid="61443">
                                            <p:txEl>
                                              <p:pRg st="2" end="2"/>
                                            </p:txEl>
                                          </p:spTgt>
                                        </p:tgtEl>
                                        <p:attrNameLst>
                                          <p:attrName>ppt_w</p:attrName>
                                        </p:attrNameLst>
                                      </p:cBhvr>
                                      <p:tavLst>
                                        <p:tav tm="0">
                                          <p:val>
                                            <p:strVal val="#ppt_w+.3"/>
                                          </p:val>
                                        </p:tav>
                                        <p:tav tm="100000">
                                          <p:val>
                                            <p:strVal val="#ppt_w"/>
                                          </p:val>
                                        </p:tav>
                                      </p:tavLst>
                                    </p:anim>
                                    <p:anim calcmode="lin" valueType="num">
                                      <p:cBhvr>
                                        <p:cTn id="21" dur="1000" fill="hold"/>
                                        <p:tgtEl>
                                          <p:spTgt spid="61443">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614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fade">
                                      <p:cBhvr>
                                        <p:cTn id="27" dur="1000"/>
                                        <p:tgtEl>
                                          <p:spTgt spid="61443">
                                            <p:txEl>
                                              <p:pRg st="4" end="4"/>
                                            </p:txEl>
                                          </p:spTgt>
                                        </p:tgtEl>
                                      </p:cBhvr>
                                    </p:animEffect>
                                    <p:anim calcmode="lin" valueType="num">
                                      <p:cBhvr>
                                        <p:cTn id="28" dur="10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61443">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1443">
                                            <p:txEl>
                                              <p:pRg st="4" end="4"/>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61443">
                                            <p:txEl>
                                              <p:pRg st="5" end="5"/>
                                            </p:txEl>
                                          </p:spTgt>
                                        </p:tgtEl>
                                        <p:attrNameLst>
                                          <p:attrName>style.visibility</p:attrName>
                                        </p:attrNameLst>
                                      </p:cBhvr>
                                      <p:to>
                                        <p:strVal val="visible"/>
                                      </p:to>
                                    </p:set>
                                    <p:animEffect transition="in" filter="fade">
                                      <p:cBhvr>
                                        <p:cTn id="33" dur="1000"/>
                                        <p:tgtEl>
                                          <p:spTgt spid="61443">
                                            <p:txEl>
                                              <p:pRg st="5" end="5"/>
                                            </p:txEl>
                                          </p:spTgt>
                                        </p:tgtEl>
                                      </p:cBhvr>
                                    </p:animEffect>
                                    <p:anim calcmode="lin" valueType="num">
                                      <p:cBhvr>
                                        <p:cTn id="34" dur="10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61443">
                                            <p:txEl>
                                              <p:pRg st="5" end="5"/>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144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61443">
                                            <p:txEl>
                                              <p:pRg st="6" end="6"/>
                                            </p:txEl>
                                          </p:spTgt>
                                        </p:tgtEl>
                                        <p:attrNameLst>
                                          <p:attrName>style.visibility</p:attrName>
                                        </p:attrNameLst>
                                      </p:cBhvr>
                                      <p:to>
                                        <p:strVal val="visible"/>
                                      </p:to>
                                    </p:set>
                                    <p:animEffect transition="in" filter="fade">
                                      <p:cBhvr>
                                        <p:cTn id="41" dur="1000"/>
                                        <p:tgtEl>
                                          <p:spTgt spid="61443">
                                            <p:txEl>
                                              <p:pRg st="6" end="6"/>
                                            </p:txEl>
                                          </p:spTgt>
                                        </p:tgtEl>
                                      </p:cBhvr>
                                    </p:animEffect>
                                    <p:anim calcmode="lin" valueType="num">
                                      <p:cBhvr>
                                        <p:cTn id="42" dur="1000" fill="hold"/>
                                        <p:tgtEl>
                                          <p:spTgt spid="61443">
                                            <p:txEl>
                                              <p:pRg st="6" end="6"/>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61443">
                                            <p:txEl>
                                              <p:pRg st="6" end="6"/>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61443">
                                            <p:txEl>
                                              <p:pRg st="6" end="6"/>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61443">
                                            <p:txEl>
                                              <p:pRg st="7" end="7"/>
                                            </p:txEl>
                                          </p:spTgt>
                                        </p:tgtEl>
                                        <p:attrNameLst>
                                          <p:attrName>style.visibility</p:attrName>
                                        </p:attrNameLst>
                                      </p:cBhvr>
                                      <p:to>
                                        <p:strVal val="visible"/>
                                      </p:to>
                                    </p:set>
                                    <p:animEffect transition="in" filter="fade">
                                      <p:cBhvr>
                                        <p:cTn id="47" dur="1000"/>
                                        <p:tgtEl>
                                          <p:spTgt spid="61443">
                                            <p:txEl>
                                              <p:pRg st="7" end="7"/>
                                            </p:txEl>
                                          </p:spTgt>
                                        </p:tgtEl>
                                      </p:cBhvr>
                                    </p:animEffect>
                                    <p:anim calcmode="lin" valueType="num">
                                      <p:cBhvr>
                                        <p:cTn id="48" dur="1000" fill="hold"/>
                                        <p:tgtEl>
                                          <p:spTgt spid="61443">
                                            <p:txEl>
                                              <p:pRg st="7" end="7"/>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61443">
                                            <p:txEl>
                                              <p:pRg st="7" end="7"/>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144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92DE7DD1-4AC1-488D-98D7-F2895EE6F063}" type="slidenum">
              <a:rPr lang="en-US" altLang="en-US" sz="1000"/>
              <a:pPr/>
              <a:t>22</a:t>
            </a:fld>
            <a:endParaRPr lang="en-US" altLang="en-US" sz="1000"/>
          </a:p>
        </p:txBody>
      </p:sp>
      <p:sp>
        <p:nvSpPr>
          <p:cNvPr id="62466" name="Rectangle 2"/>
          <p:cNvSpPr>
            <a:spLocks noGrp="1" noChangeArrowheads="1"/>
          </p:cNvSpPr>
          <p:nvPr>
            <p:ph type="title"/>
          </p:nvPr>
        </p:nvSpPr>
        <p:spPr/>
        <p:txBody>
          <a:bodyPr/>
          <a:lstStyle/>
          <a:p>
            <a:pPr eaLnBrk="1" hangingPunct="1"/>
            <a:r>
              <a:rPr lang="en-US" altLang="ar-SA" b="1" i="1" smtClean="0"/>
              <a:t>Fuel Cell</a:t>
            </a:r>
          </a:p>
        </p:txBody>
      </p:sp>
      <p:sp>
        <p:nvSpPr>
          <p:cNvPr id="62467" name="Rectangle 3"/>
          <p:cNvSpPr>
            <a:spLocks noGrp="1" noChangeArrowheads="1"/>
          </p:cNvSpPr>
          <p:nvPr>
            <p:ph type="body" idx="1"/>
          </p:nvPr>
        </p:nvSpPr>
        <p:spPr>
          <a:xfrm>
            <a:off x="2438400" y="1600200"/>
            <a:ext cx="7772400" cy="2590800"/>
          </a:xfrm>
        </p:spPr>
        <p:txBody>
          <a:bodyPr/>
          <a:lstStyle/>
          <a:p>
            <a:pPr eaLnBrk="1" hangingPunct="1">
              <a:lnSpc>
                <a:spcPct val="90000"/>
              </a:lnSpc>
            </a:pPr>
            <a:r>
              <a:rPr lang="en-US" altLang="en-US" sz="1400" b="1"/>
              <a:t>fuel cell is an electrochemical energy conversion device. It produces electricity from external supplies of fuel (on the anode side) and oxidant (on the side). These react in the presence of an electrolyte. Generally, the reactants flow in and reaction products flow out while the electrolyte remains in the cell. Fuel cells cacathode n operate virtually continuously as long as the necessary flows are maintained.</a:t>
            </a:r>
          </a:p>
          <a:p>
            <a:pPr eaLnBrk="1" hangingPunct="1">
              <a:lnSpc>
                <a:spcPct val="90000"/>
              </a:lnSpc>
            </a:pPr>
            <a:r>
              <a:rPr lang="en-US" altLang="en-US" sz="1400" b="1"/>
              <a:t>Fuel cells differ from batteries in that they consume reactants, which must be replenished, while batteries store electrical energy chemically in a closed system. Additionally, while the electrodes within a battery react and change as a battery is charged or discharged, a fuel cell's electrodes are catalytic and relatively stable.</a:t>
            </a:r>
            <a:endParaRPr lang="en-US" altLang="ar-SA" sz="1400" b="1"/>
          </a:p>
        </p:txBody>
      </p:sp>
      <p:sp>
        <p:nvSpPr>
          <p:cNvPr id="35845" name="Rectangle 5"/>
          <p:cNvSpPr>
            <a:spLocks noChangeArrowheads="1"/>
          </p:cNvSpPr>
          <p:nvPr/>
        </p:nvSpPr>
        <p:spPr bwMode="auto">
          <a:xfrm>
            <a:off x="1524001" y="-1692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endParaRPr lang="en-US" altLang="en-US"/>
          </a:p>
        </p:txBody>
      </p:sp>
      <p:graphicFrame>
        <p:nvGraphicFramePr>
          <p:cNvPr id="62468" name="Object 4"/>
          <p:cNvGraphicFramePr>
            <a:graphicFrameLocks noChangeAspect="1"/>
          </p:cNvGraphicFramePr>
          <p:nvPr/>
        </p:nvGraphicFramePr>
        <p:xfrm>
          <a:off x="4343400" y="3962400"/>
          <a:ext cx="3886200" cy="1803400"/>
        </p:xfrm>
        <a:graphic>
          <a:graphicData uri="http://schemas.openxmlformats.org/presentationml/2006/ole">
            <mc:AlternateContent xmlns:mc="http://schemas.openxmlformats.org/markup-compatibility/2006">
              <mc:Choice xmlns:v="urn:schemas-microsoft-com:vml" Requires="v">
                <p:oleObj spid="_x0000_s8213" name="Photo Editor Photo" r:id="rId3" imgW="3333333" imgH="2333333" progId="MSPhotoEd.3">
                  <p:embed/>
                </p:oleObj>
              </mc:Choice>
              <mc:Fallback>
                <p:oleObj name="Photo Editor Photo" r:id="rId3" imgW="3333333" imgH="2333333"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962400"/>
                        <a:ext cx="38862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70" name="Text Box 6"/>
          <p:cNvSpPr txBox="1">
            <a:spLocks noChangeArrowheads="1"/>
          </p:cNvSpPr>
          <p:nvPr/>
        </p:nvSpPr>
        <p:spPr bwMode="auto">
          <a:xfrm>
            <a:off x="4191000" y="5791201"/>
            <a:ext cx="480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spcBef>
                <a:spcPct val="50000"/>
              </a:spcBef>
            </a:pPr>
            <a:r>
              <a:rPr lang="en-US" altLang="en-US" sz="1200" b="1"/>
              <a:t>Two electrodes; one positively charged and one negatively charged &amp; a substance that conduct electricity (electrolyte) sandwiched between them.</a:t>
            </a:r>
            <a:r>
              <a:rPr lang="en-US" altLang="en-US" sz="1200"/>
              <a:t> </a:t>
            </a:r>
          </a:p>
        </p:txBody>
      </p:sp>
    </p:spTree>
    <p:extLst>
      <p:ext uri="{BB962C8B-B14F-4D97-AF65-F5344CB8AC3E}">
        <p14:creationId xmlns:p14="http://schemas.microsoft.com/office/powerpoint/2010/main" val="1552863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1000" fill="hold"/>
                                        <p:tgtEl>
                                          <p:spTgt spid="62466"/>
                                        </p:tgtEl>
                                        <p:attrNameLst>
                                          <p:attrName>ppt_w</p:attrName>
                                        </p:attrNameLst>
                                      </p:cBhvr>
                                      <p:tavLst>
                                        <p:tav tm="0">
                                          <p:val>
                                            <p:strVal val="#ppt_w+.3"/>
                                          </p:val>
                                        </p:tav>
                                        <p:tav tm="100000">
                                          <p:val>
                                            <p:strVal val="#ppt_w"/>
                                          </p:val>
                                        </p:tav>
                                      </p:tavLst>
                                    </p:anim>
                                    <p:anim calcmode="lin" valueType="num">
                                      <p:cBhvr>
                                        <p:cTn id="8" dur="1000" fill="hold"/>
                                        <p:tgtEl>
                                          <p:spTgt spid="62466"/>
                                        </p:tgtEl>
                                        <p:attrNameLst>
                                          <p:attrName>ppt_h</p:attrName>
                                        </p:attrNameLst>
                                      </p:cBhvr>
                                      <p:tavLst>
                                        <p:tav tm="0">
                                          <p:val>
                                            <p:strVal val="#ppt_h"/>
                                          </p:val>
                                        </p:tav>
                                        <p:tav tm="100000">
                                          <p:val>
                                            <p:strVal val="#ppt_h"/>
                                          </p:val>
                                        </p:tav>
                                      </p:tavLst>
                                    </p:anim>
                                    <p:animEffect transition="in" filter="fade">
                                      <p:cBhvr>
                                        <p:cTn id="9" dur="1000"/>
                                        <p:tgtEl>
                                          <p:spTgt spid="624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62467">
                                            <p:txEl>
                                              <p:pRg st="0" end="0"/>
                                            </p:txEl>
                                          </p:spTgt>
                                        </p:tgtEl>
                                        <p:attrNameLst>
                                          <p:attrName>style.visibility</p:attrName>
                                        </p:attrNameLst>
                                      </p:cBhvr>
                                      <p:to>
                                        <p:strVal val="visible"/>
                                      </p:to>
                                    </p:set>
                                    <p:animEffect transition="in" filter="fade">
                                      <p:cBhvr>
                                        <p:cTn id="14" dur="2000"/>
                                        <p:tgtEl>
                                          <p:spTgt spid="6246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2467">
                                            <p:txEl>
                                              <p:pRg st="1" end="1"/>
                                            </p:txEl>
                                          </p:spTgt>
                                        </p:tgtEl>
                                        <p:attrNameLst>
                                          <p:attrName>style.visibility</p:attrName>
                                        </p:attrNameLst>
                                      </p:cBhvr>
                                      <p:to>
                                        <p:strVal val="visible"/>
                                      </p:to>
                                    </p:set>
                                    <p:animEffect transition="in" filter="fade">
                                      <p:cBhvr>
                                        <p:cTn id="19" dur="2000"/>
                                        <p:tgtEl>
                                          <p:spTgt spid="6246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62468"/>
                                        </p:tgtEl>
                                        <p:attrNameLst>
                                          <p:attrName>style.visibility</p:attrName>
                                        </p:attrNameLst>
                                      </p:cBhvr>
                                      <p:to>
                                        <p:strVal val="visible"/>
                                      </p:to>
                                    </p:set>
                                    <p:animEffect transition="in" filter="dissolve">
                                      <p:cBhvr>
                                        <p:cTn id="24" dur="500"/>
                                        <p:tgtEl>
                                          <p:spTgt spid="6246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2470"/>
                                        </p:tgtEl>
                                        <p:attrNameLst>
                                          <p:attrName>style.visibility</p:attrName>
                                        </p:attrNameLst>
                                      </p:cBhvr>
                                      <p:to>
                                        <p:strVal val="visible"/>
                                      </p:to>
                                    </p:set>
                                    <p:animEffect transition="in" filter="dissolve">
                                      <p:cBhvr>
                                        <p:cTn id="27" dur="5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442E1C61-1398-43CD-8CB7-AE07628570CB}" type="slidenum">
              <a:rPr lang="en-US" altLang="en-US" sz="1000"/>
              <a:pPr/>
              <a:t>23</a:t>
            </a:fld>
            <a:endParaRPr lang="en-US" altLang="en-US" sz="1000"/>
          </a:p>
        </p:txBody>
      </p:sp>
      <p:sp>
        <p:nvSpPr>
          <p:cNvPr id="63490" name="Rectangle 2"/>
          <p:cNvSpPr>
            <a:spLocks noGrp="1" noChangeArrowheads="1"/>
          </p:cNvSpPr>
          <p:nvPr>
            <p:ph type="title"/>
          </p:nvPr>
        </p:nvSpPr>
        <p:spPr/>
        <p:txBody>
          <a:bodyPr/>
          <a:lstStyle/>
          <a:p>
            <a:pPr eaLnBrk="1" hangingPunct="1"/>
            <a:r>
              <a:rPr lang="en-US" altLang="ar-SA" i="1" smtClean="0"/>
              <a:t>Hydropower Energy</a:t>
            </a:r>
            <a:r>
              <a:rPr lang="en-US" altLang="ar-SA" smtClean="0"/>
              <a:t> </a:t>
            </a:r>
          </a:p>
        </p:txBody>
      </p:sp>
      <p:sp>
        <p:nvSpPr>
          <p:cNvPr id="63491" name="Rectangle 3"/>
          <p:cNvSpPr>
            <a:spLocks noGrp="1" noChangeArrowheads="1"/>
          </p:cNvSpPr>
          <p:nvPr>
            <p:ph type="body" sz="half" idx="1"/>
          </p:nvPr>
        </p:nvSpPr>
        <p:spPr/>
        <p:txBody>
          <a:bodyPr/>
          <a:lstStyle/>
          <a:p>
            <a:pPr eaLnBrk="1" hangingPunct="1"/>
            <a:endParaRPr lang="en-US" altLang="en-US" sz="2400" b="1"/>
          </a:p>
          <a:p>
            <a:pPr eaLnBrk="1" hangingPunct="1"/>
            <a:r>
              <a:rPr lang="en-US" altLang="ar-SA" sz="1800"/>
              <a:t>Water constantly moves through a vast global cycle, evaporating from lakes and oceans, forming clouds, precipitating as rain or snow, then flowing back down to the ocean. The energy of this water cycle, which is driven by the sun, can be tapped to produce electricity.  </a:t>
            </a:r>
          </a:p>
        </p:txBody>
      </p:sp>
      <p:pic>
        <p:nvPicPr>
          <p:cNvPr id="63492" name="Picture 4" descr="A diagram of the water cycle showing how precipitation from clouds falls on land and then is returned to clouds to complete the cycle. Water moves from the earth to the clouds through evaporation. Some of the water evaporates from the ground surface and some flows into the ocean where it evaporates later. Some precipitation from clouds seeps into the earth to form groundwater, some of which does not evaporate, and therefore is not part of the water cyc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77000" y="2286000"/>
            <a:ext cx="3429000" cy="238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60909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anim calcmode="lin" valueType="num">
                                      <p:cBhvr>
                                        <p:cTn id="8" dur="1000" fill="hold"/>
                                        <p:tgtEl>
                                          <p:spTgt spid="63490"/>
                                        </p:tgtEl>
                                        <p:attrNameLst>
                                          <p:attrName>ppt_x</p:attrName>
                                        </p:attrNameLst>
                                      </p:cBhvr>
                                      <p:tavLst>
                                        <p:tav tm="0">
                                          <p:val>
                                            <p:strVal val="#ppt_x"/>
                                          </p:val>
                                        </p:tav>
                                        <p:tav tm="100000">
                                          <p:val>
                                            <p:strVal val="#ppt_x"/>
                                          </p:val>
                                        </p:tav>
                                      </p:tavLst>
                                    </p:anim>
                                    <p:anim calcmode="lin" valueType="num">
                                      <p:cBhvr>
                                        <p:cTn id="9" dur="1000" fill="hold"/>
                                        <p:tgtEl>
                                          <p:spTgt spid="6349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63491">
                                            <p:txEl>
                                              <p:pRg st="1" end="1"/>
                                            </p:txEl>
                                          </p:spTgt>
                                        </p:tgtEl>
                                        <p:attrNameLst>
                                          <p:attrName>style.visibility</p:attrName>
                                        </p:attrNameLst>
                                      </p:cBhvr>
                                      <p:to>
                                        <p:strVal val="visible"/>
                                      </p:to>
                                    </p:set>
                                    <p:animEffect transition="in" filter="blinds(horizontal)">
                                      <p:cBhvr>
                                        <p:cTn id="14" dur="500"/>
                                        <p:tgtEl>
                                          <p:spTgt spid="6349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63492"/>
                                        </p:tgtEl>
                                        <p:attrNameLst>
                                          <p:attrName>style.visibility</p:attrName>
                                        </p:attrNameLst>
                                      </p:cBhvr>
                                      <p:to>
                                        <p:strVal val="visible"/>
                                      </p:to>
                                    </p:set>
                                    <p:anim calcmode="lin" valueType="num">
                                      <p:cBhvr>
                                        <p:cTn id="19" dur="1000" fill="hold"/>
                                        <p:tgtEl>
                                          <p:spTgt spid="63492"/>
                                        </p:tgtEl>
                                        <p:attrNameLst>
                                          <p:attrName>ppt_w</p:attrName>
                                        </p:attrNameLst>
                                      </p:cBhvr>
                                      <p:tavLst>
                                        <p:tav tm="0">
                                          <p:val>
                                            <p:strVal val="#ppt_w+.3"/>
                                          </p:val>
                                        </p:tav>
                                        <p:tav tm="100000">
                                          <p:val>
                                            <p:strVal val="#ppt_w"/>
                                          </p:val>
                                        </p:tav>
                                      </p:tavLst>
                                    </p:anim>
                                    <p:anim calcmode="lin" valueType="num">
                                      <p:cBhvr>
                                        <p:cTn id="20" dur="1000" fill="hold"/>
                                        <p:tgtEl>
                                          <p:spTgt spid="63492"/>
                                        </p:tgtEl>
                                        <p:attrNameLst>
                                          <p:attrName>ppt_h</p:attrName>
                                        </p:attrNameLst>
                                      </p:cBhvr>
                                      <p:tavLst>
                                        <p:tav tm="0">
                                          <p:val>
                                            <p:strVal val="#ppt_h"/>
                                          </p:val>
                                        </p:tav>
                                        <p:tav tm="100000">
                                          <p:val>
                                            <p:strVal val="#ppt_h"/>
                                          </p:val>
                                        </p:tav>
                                      </p:tavLst>
                                    </p:anim>
                                    <p:animEffect transition="in" filter="fade">
                                      <p:cBhvr>
                                        <p:cTn id="21" dur="10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9CAE04BB-166C-43DB-B63C-1F8E0A51F3EB}" type="slidenum">
              <a:rPr lang="en-US" altLang="en-US" sz="1000"/>
              <a:pPr/>
              <a:t>24</a:t>
            </a:fld>
            <a:endParaRPr lang="en-US" altLang="en-US" sz="1000"/>
          </a:p>
        </p:txBody>
      </p:sp>
      <p:sp>
        <p:nvSpPr>
          <p:cNvPr id="37891" name="Rectangle 5"/>
          <p:cNvSpPr>
            <a:spLocks noGrp="1" noChangeArrowheads="1"/>
          </p:cNvSpPr>
          <p:nvPr>
            <p:ph type="title"/>
          </p:nvPr>
        </p:nvSpPr>
        <p:spPr/>
        <p:txBody>
          <a:bodyPr/>
          <a:lstStyle/>
          <a:p>
            <a:pPr algn="ctr" eaLnBrk="1" hangingPunct="1"/>
            <a:r>
              <a:rPr lang="en-US" altLang="en-US" dirty="0" smtClean="0"/>
              <a:t>Hydropower facilities</a:t>
            </a:r>
          </a:p>
        </p:txBody>
      </p:sp>
      <p:sp>
        <p:nvSpPr>
          <p:cNvPr id="65539" name="Rectangle 3"/>
          <p:cNvSpPr>
            <a:spLocks noGrp="1" noChangeArrowheads="1"/>
          </p:cNvSpPr>
          <p:nvPr>
            <p:ph type="body" sz="half" idx="1"/>
          </p:nvPr>
        </p:nvSpPr>
        <p:spPr/>
        <p:txBody>
          <a:bodyPr/>
          <a:lstStyle/>
          <a:p>
            <a:pPr eaLnBrk="1" hangingPunct="1">
              <a:lnSpc>
                <a:spcPct val="80000"/>
              </a:lnSpc>
            </a:pPr>
            <a:endParaRPr lang="en-US" altLang="en-US" sz="800" b="1"/>
          </a:p>
          <a:p>
            <a:pPr eaLnBrk="1" hangingPunct="1">
              <a:lnSpc>
                <a:spcPct val="80000"/>
              </a:lnSpc>
              <a:buFont typeface="Wingdings" panose="05000000000000000000" pitchFamily="2" charset="2"/>
              <a:buNone/>
            </a:pPr>
            <a:r>
              <a:rPr lang="en-US" altLang="ar-SA" sz="1400"/>
              <a:t>There are three types of hydropower facilities:</a:t>
            </a:r>
          </a:p>
          <a:p>
            <a:pPr lvl="1" eaLnBrk="1" hangingPunct="1">
              <a:lnSpc>
                <a:spcPct val="80000"/>
              </a:lnSpc>
            </a:pPr>
            <a:r>
              <a:rPr lang="en-US" altLang="ar-SA" sz="1400"/>
              <a:t> Impoundment( usually large).</a:t>
            </a:r>
          </a:p>
          <a:p>
            <a:pPr lvl="1" eaLnBrk="1" hangingPunct="1">
              <a:lnSpc>
                <a:spcPct val="80000"/>
              </a:lnSpc>
            </a:pPr>
            <a:r>
              <a:rPr lang="en-US" altLang="ar-SA" sz="1400"/>
              <a:t> Diversion( usually small).</a:t>
            </a:r>
          </a:p>
          <a:p>
            <a:pPr lvl="1" eaLnBrk="1" hangingPunct="1">
              <a:lnSpc>
                <a:spcPct val="80000"/>
              </a:lnSpc>
            </a:pPr>
            <a:r>
              <a:rPr lang="en-US" altLang="ar-SA" sz="1400"/>
              <a:t> Pumped storage. </a:t>
            </a:r>
          </a:p>
          <a:p>
            <a:pPr eaLnBrk="1" hangingPunct="1">
              <a:lnSpc>
                <a:spcPct val="80000"/>
              </a:lnSpc>
            </a:pPr>
            <a:r>
              <a:rPr lang="en-US" altLang="ar-SA" sz="1400"/>
              <a:t>Some hydropower plants use dams and some do not. </a:t>
            </a:r>
          </a:p>
          <a:p>
            <a:pPr eaLnBrk="1" hangingPunct="1">
              <a:lnSpc>
                <a:spcPct val="80000"/>
              </a:lnSpc>
            </a:pPr>
            <a:r>
              <a:rPr lang="en-US" altLang="ar-SA" sz="1400"/>
              <a:t>Hydropower plants range in size from small systems for a home or a village to large plants producing electricity for utilities. </a:t>
            </a:r>
          </a:p>
          <a:p>
            <a:pPr eaLnBrk="1" hangingPunct="1">
              <a:lnSpc>
                <a:spcPct val="80000"/>
              </a:lnSpc>
              <a:buFont typeface="Wingdings" panose="05000000000000000000" pitchFamily="2" charset="2"/>
              <a:buNone/>
            </a:pPr>
            <a:endParaRPr lang="en-US" altLang="ar-SA" sz="1400"/>
          </a:p>
          <a:p>
            <a:pPr eaLnBrk="1" hangingPunct="1">
              <a:lnSpc>
                <a:spcPct val="80000"/>
              </a:lnSpc>
              <a:buFont typeface="Wingdings" panose="05000000000000000000" pitchFamily="2" charset="2"/>
              <a:buNone/>
            </a:pPr>
            <a:endParaRPr lang="en-US" altLang="ar-SA" sz="1400"/>
          </a:p>
          <a:p>
            <a:pPr eaLnBrk="1" hangingPunct="1">
              <a:lnSpc>
                <a:spcPct val="80000"/>
              </a:lnSpc>
              <a:buFont typeface="Wingdings" panose="05000000000000000000" pitchFamily="2" charset="2"/>
              <a:buNone/>
            </a:pPr>
            <a:r>
              <a:rPr lang="en-US" altLang="ar-SA" sz="1400"/>
              <a:t>Impoundment (Large) power plant</a:t>
            </a:r>
          </a:p>
          <a:p>
            <a:pPr eaLnBrk="1" hangingPunct="1">
              <a:lnSpc>
                <a:spcPct val="80000"/>
              </a:lnSpc>
            </a:pPr>
            <a:r>
              <a:rPr lang="en-US" altLang="ar-SA" sz="1400"/>
              <a:t>It is typically a large hydropower system, uses a dam to store river water in a reservoir. Water released from the reservoir flows through a turbine, spinning it, which in turn activates a generator to produce electricity. The water may be released either to meet changing electricity needs or to maintain a constant reservoir level. </a:t>
            </a:r>
          </a:p>
        </p:txBody>
      </p:sp>
      <p:pic>
        <p:nvPicPr>
          <p:cNvPr id="65540" name="Picture 4" descr="Drawing showing a cross section of an impoundment dam and hydropower plant. Transmission lines conduct electricity to homes and businesses. Dam stores water. Penstock carries water to the turbines. Generators are rotated by the turbines to generate electricity. Turbines are turned by the force of the water on their blad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00800" y="2057400"/>
            <a:ext cx="3810000" cy="245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3" name="Text Box 7"/>
          <p:cNvSpPr txBox="1">
            <a:spLocks noChangeArrowheads="1"/>
          </p:cNvSpPr>
          <p:nvPr/>
        </p:nvSpPr>
        <p:spPr bwMode="auto">
          <a:xfrm>
            <a:off x="6553200" y="47244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spcBef>
                <a:spcPct val="50000"/>
              </a:spcBef>
            </a:pPr>
            <a:r>
              <a:rPr lang="en-US" altLang="en-US" sz="1200" b="1"/>
              <a:t>An impoundment hydropower plant dams water in a reservoir.</a:t>
            </a:r>
          </a:p>
        </p:txBody>
      </p:sp>
    </p:spTree>
    <p:extLst>
      <p:ext uri="{BB962C8B-B14F-4D97-AF65-F5344CB8AC3E}">
        <p14:creationId xmlns:p14="http://schemas.microsoft.com/office/powerpoint/2010/main" val="3882519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 calcmode="lin" valueType="num">
                                      <p:cBhvr>
                                        <p:cTn id="7" dur="500" fill="hold"/>
                                        <p:tgtEl>
                                          <p:spTgt spid="65539">
                                            <p:txEl>
                                              <p:pRg st="1" end="1"/>
                                            </p:txEl>
                                          </p:spTgt>
                                        </p:tgtEl>
                                        <p:attrNameLst>
                                          <p:attrName>ppt_w</p:attrName>
                                        </p:attrNameLst>
                                      </p:cBhvr>
                                      <p:tavLst>
                                        <p:tav tm="0">
                                          <p:val>
                                            <p:strVal val="#ppt_w*2.5"/>
                                          </p:val>
                                        </p:tav>
                                        <p:tav tm="100000">
                                          <p:val>
                                            <p:strVal val="#ppt_w"/>
                                          </p:val>
                                        </p:tav>
                                      </p:tavLst>
                                    </p:anim>
                                    <p:anim calcmode="lin" valueType="num">
                                      <p:cBhvr>
                                        <p:cTn id="8" dur="500" fill="hold"/>
                                        <p:tgtEl>
                                          <p:spTgt spid="65539">
                                            <p:txEl>
                                              <p:pRg st="1" end="1"/>
                                            </p:txEl>
                                          </p:spTgt>
                                        </p:tgtEl>
                                        <p:attrNameLst>
                                          <p:attrName>ppt_h</p:attrName>
                                        </p:attrNameLst>
                                      </p:cBhvr>
                                      <p:tavLst>
                                        <p:tav tm="0">
                                          <p:val>
                                            <p:strVal val="#ppt_h*0.01"/>
                                          </p:val>
                                        </p:tav>
                                        <p:tav tm="100000">
                                          <p:val>
                                            <p:strVal val="#ppt_h"/>
                                          </p:val>
                                        </p:tav>
                                      </p:tavLst>
                                    </p:anim>
                                    <p:anim calcmode="lin" valueType="num">
                                      <p:cBhvr>
                                        <p:cTn id="9"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10" dur="500" fill="hold"/>
                                        <p:tgtEl>
                                          <p:spTgt spid="65539">
                                            <p:txEl>
                                              <p:pRg st="1" end="1"/>
                                            </p:txEl>
                                          </p:spTgt>
                                        </p:tgtEl>
                                        <p:attrNameLst>
                                          <p:attrName>ppt_y</p:attrName>
                                        </p:attrNameLst>
                                      </p:cBhvr>
                                      <p:tavLst>
                                        <p:tav tm="0">
                                          <p:val>
                                            <p:strVal val="#ppt_h+1"/>
                                          </p:val>
                                        </p:tav>
                                        <p:tav tm="100000">
                                          <p:val>
                                            <p:strVal val="#ppt_y"/>
                                          </p:val>
                                        </p:tav>
                                      </p:tavLst>
                                    </p:anim>
                                    <p:animEffect transition="in" filter="fade">
                                      <p:cBhvr>
                                        <p:cTn id="11" dur="500"/>
                                        <p:tgtEl>
                                          <p:spTgt spid="6553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65539">
                                            <p:txEl>
                                              <p:pRg st="2" end="2"/>
                                            </p:txEl>
                                          </p:spTgt>
                                        </p:tgtEl>
                                        <p:attrNameLst>
                                          <p:attrName>style.visibility</p:attrName>
                                        </p:attrNameLst>
                                      </p:cBhvr>
                                      <p:to>
                                        <p:strVal val="visible"/>
                                      </p:to>
                                    </p:set>
                                    <p:anim calcmode="lin" valueType="num">
                                      <p:cBhvr>
                                        <p:cTn id="16" dur="1000" fill="hold"/>
                                        <p:tgtEl>
                                          <p:spTgt spid="65539">
                                            <p:txEl>
                                              <p:pRg st="2" end="2"/>
                                            </p:txEl>
                                          </p:spTgt>
                                        </p:tgtEl>
                                        <p:attrNameLst>
                                          <p:attrName>ppt_w</p:attrName>
                                        </p:attrNameLst>
                                      </p:cBhvr>
                                      <p:tavLst>
                                        <p:tav tm="0">
                                          <p:val>
                                            <p:strVal val="#ppt_w+.3"/>
                                          </p:val>
                                        </p:tav>
                                        <p:tav tm="100000">
                                          <p:val>
                                            <p:strVal val="#ppt_w"/>
                                          </p:val>
                                        </p:tav>
                                      </p:tavLst>
                                    </p:anim>
                                    <p:anim calcmode="lin" valueType="num">
                                      <p:cBhvr>
                                        <p:cTn id="17" dur="1000" fill="hold"/>
                                        <p:tgtEl>
                                          <p:spTgt spid="65539">
                                            <p:txEl>
                                              <p:pRg st="2" end="2"/>
                                            </p:txEl>
                                          </p:spTgt>
                                        </p:tgtEl>
                                        <p:attrNameLst>
                                          <p:attrName>ppt_h</p:attrName>
                                        </p:attrNameLst>
                                      </p:cBhvr>
                                      <p:tavLst>
                                        <p:tav tm="0">
                                          <p:val>
                                            <p:strVal val="#ppt_h"/>
                                          </p:val>
                                        </p:tav>
                                        <p:tav tm="100000">
                                          <p:val>
                                            <p:strVal val="#ppt_h"/>
                                          </p:val>
                                        </p:tav>
                                      </p:tavLst>
                                    </p:anim>
                                    <p:animEffect transition="in" filter="fade">
                                      <p:cBhvr>
                                        <p:cTn id="18" dur="1000"/>
                                        <p:tgtEl>
                                          <p:spTgt spid="65539">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65539">
                                            <p:txEl>
                                              <p:pRg st="3" end="3"/>
                                            </p:txEl>
                                          </p:spTgt>
                                        </p:tgtEl>
                                        <p:attrNameLst>
                                          <p:attrName>style.visibility</p:attrName>
                                        </p:attrNameLst>
                                      </p:cBhvr>
                                      <p:to>
                                        <p:strVal val="visible"/>
                                      </p:to>
                                    </p:set>
                                    <p:anim calcmode="lin" valueType="num">
                                      <p:cBhvr>
                                        <p:cTn id="23" dur="1000" fill="hold"/>
                                        <p:tgtEl>
                                          <p:spTgt spid="65539">
                                            <p:txEl>
                                              <p:pRg st="3" end="3"/>
                                            </p:txEl>
                                          </p:spTgt>
                                        </p:tgtEl>
                                        <p:attrNameLst>
                                          <p:attrName>ppt_w</p:attrName>
                                        </p:attrNameLst>
                                      </p:cBhvr>
                                      <p:tavLst>
                                        <p:tav tm="0">
                                          <p:val>
                                            <p:strVal val="#ppt_w+.3"/>
                                          </p:val>
                                        </p:tav>
                                        <p:tav tm="100000">
                                          <p:val>
                                            <p:strVal val="#ppt_w"/>
                                          </p:val>
                                        </p:tav>
                                      </p:tavLst>
                                    </p:anim>
                                    <p:anim calcmode="lin" valueType="num">
                                      <p:cBhvr>
                                        <p:cTn id="24" dur="1000" fill="hold"/>
                                        <p:tgtEl>
                                          <p:spTgt spid="65539">
                                            <p:txEl>
                                              <p:pRg st="3" end="3"/>
                                            </p:txEl>
                                          </p:spTgt>
                                        </p:tgtEl>
                                        <p:attrNameLst>
                                          <p:attrName>ppt_h</p:attrName>
                                        </p:attrNameLst>
                                      </p:cBhvr>
                                      <p:tavLst>
                                        <p:tav tm="0">
                                          <p:val>
                                            <p:strVal val="#ppt_h"/>
                                          </p:val>
                                        </p:tav>
                                        <p:tav tm="100000">
                                          <p:val>
                                            <p:strVal val="#ppt_h"/>
                                          </p:val>
                                        </p:tav>
                                      </p:tavLst>
                                    </p:anim>
                                    <p:animEffect transition="in" filter="fade">
                                      <p:cBhvr>
                                        <p:cTn id="25" dur="1000"/>
                                        <p:tgtEl>
                                          <p:spTgt spid="65539">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65539">
                                            <p:txEl>
                                              <p:pRg st="4" end="4"/>
                                            </p:txEl>
                                          </p:spTgt>
                                        </p:tgtEl>
                                        <p:attrNameLst>
                                          <p:attrName>style.visibility</p:attrName>
                                        </p:attrNameLst>
                                      </p:cBhvr>
                                      <p:to>
                                        <p:strVal val="visible"/>
                                      </p:to>
                                    </p:set>
                                    <p:anim calcmode="lin" valueType="num">
                                      <p:cBhvr>
                                        <p:cTn id="30" dur="1000" fill="hold"/>
                                        <p:tgtEl>
                                          <p:spTgt spid="65539">
                                            <p:txEl>
                                              <p:pRg st="4" end="4"/>
                                            </p:txEl>
                                          </p:spTgt>
                                        </p:tgtEl>
                                        <p:attrNameLst>
                                          <p:attrName>ppt_w</p:attrName>
                                        </p:attrNameLst>
                                      </p:cBhvr>
                                      <p:tavLst>
                                        <p:tav tm="0">
                                          <p:val>
                                            <p:strVal val="#ppt_w+.3"/>
                                          </p:val>
                                        </p:tav>
                                        <p:tav tm="100000">
                                          <p:val>
                                            <p:strVal val="#ppt_w"/>
                                          </p:val>
                                        </p:tav>
                                      </p:tavLst>
                                    </p:anim>
                                    <p:anim calcmode="lin" valueType="num">
                                      <p:cBhvr>
                                        <p:cTn id="31" dur="1000" fill="hold"/>
                                        <p:tgtEl>
                                          <p:spTgt spid="65539">
                                            <p:txEl>
                                              <p:pRg st="4" end="4"/>
                                            </p:txEl>
                                          </p:spTgt>
                                        </p:tgtEl>
                                        <p:attrNameLst>
                                          <p:attrName>ppt_h</p:attrName>
                                        </p:attrNameLst>
                                      </p:cBhvr>
                                      <p:tavLst>
                                        <p:tav tm="0">
                                          <p:val>
                                            <p:strVal val="#ppt_h"/>
                                          </p:val>
                                        </p:tav>
                                        <p:tav tm="100000">
                                          <p:val>
                                            <p:strVal val="#ppt_h"/>
                                          </p:val>
                                        </p:tav>
                                      </p:tavLst>
                                    </p:anim>
                                    <p:animEffect transition="in" filter="fade">
                                      <p:cBhvr>
                                        <p:cTn id="32" dur="1000"/>
                                        <p:tgtEl>
                                          <p:spTgt spid="6553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65539">
                                            <p:txEl>
                                              <p:pRg st="5" end="5"/>
                                            </p:txEl>
                                          </p:spTgt>
                                        </p:tgtEl>
                                        <p:attrNameLst>
                                          <p:attrName>style.visibility</p:attrName>
                                        </p:attrNameLst>
                                      </p:cBhvr>
                                      <p:to>
                                        <p:strVal val="visible"/>
                                      </p:to>
                                    </p:set>
                                    <p:animEffect transition="in" filter="fade">
                                      <p:cBhvr>
                                        <p:cTn id="37" dur="1000"/>
                                        <p:tgtEl>
                                          <p:spTgt spid="65539">
                                            <p:txEl>
                                              <p:pRg st="5" end="5"/>
                                            </p:txEl>
                                          </p:spTgt>
                                        </p:tgtEl>
                                      </p:cBhvr>
                                    </p:animEffect>
                                    <p:anim calcmode="lin" valueType="num">
                                      <p:cBhvr>
                                        <p:cTn id="38" dur="1000" fill="hold"/>
                                        <p:tgtEl>
                                          <p:spTgt spid="65539">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65539">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553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7" presetClass="entr" presetSubtype="0" fill="hold" nodeType="clickEffect">
                                  <p:stCondLst>
                                    <p:cond delay="0"/>
                                  </p:stCondLst>
                                  <p:childTnLst>
                                    <p:set>
                                      <p:cBhvr>
                                        <p:cTn id="44" dur="1" fill="hold">
                                          <p:stCondLst>
                                            <p:cond delay="0"/>
                                          </p:stCondLst>
                                        </p:cTn>
                                        <p:tgtEl>
                                          <p:spTgt spid="65539">
                                            <p:txEl>
                                              <p:pRg st="6" end="6"/>
                                            </p:txEl>
                                          </p:spTgt>
                                        </p:tgtEl>
                                        <p:attrNameLst>
                                          <p:attrName>style.visibility</p:attrName>
                                        </p:attrNameLst>
                                      </p:cBhvr>
                                      <p:to>
                                        <p:strVal val="visible"/>
                                      </p:to>
                                    </p:set>
                                    <p:animEffect transition="in" filter="fade">
                                      <p:cBhvr>
                                        <p:cTn id="45" dur="1000"/>
                                        <p:tgtEl>
                                          <p:spTgt spid="65539">
                                            <p:txEl>
                                              <p:pRg st="6" end="6"/>
                                            </p:txEl>
                                          </p:spTgt>
                                        </p:tgtEl>
                                      </p:cBhvr>
                                    </p:animEffect>
                                    <p:anim calcmode="lin" valueType="num">
                                      <p:cBhvr>
                                        <p:cTn id="46" dur="1000" fill="hold"/>
                                        <p:tgtEl>
                                          <p:spTgt spid="65539">
                                            <p:txEl>
                                              <p:pRg st="6" end="6"/>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65539">
                                            <p:txEl>
                                              <p:pRg st="6" end="6"/>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553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65539">
                                            <p:txEl>
                                              <p:pRg st="9" end="9"/>
                                            </p:txEl>
                                          </p:spTgt>
                                        </p:tgtEl>
                                        <p:attrNameLst>
                                          <p:attrName>style.visibility</p:attrName>
                                        </p:attrNameLst>
                                      </p:cBhvr>
                                      <p:to>
                                        <p:strVal val="visible"/>
                                      </p:to>
                                    </p:set>
                                    <p:anim calcmode="lin" valueType="num">
                                      <p:cBhvr>
                                        <p:cTn id="53" dur="1000" fill="hold"/>
                                        <p:tgtEl>
                                          <p:spTgt spid="65539">
                                            <p:txEl>
                                              <p:pRg st="9" end="9"/>
                                            </p:txEl>
                                          </p:spTgt>
                                        </p:tgtEl>
                                        <p:attrNameLst>
                                          <p:attrName>ppt_w</p:attrName>
                                        </p:attrNameLst>
                                      </p:cBhvr>
                                      <p:tavLst>
                                        <p:tav tm="0">
                                          <p:val>
                                            <p:strVal val="#ppt_w+.3"/>
                                          </p:val>
                                        </p:tav>
                                        <p:tav tm="100000">
                                          <p:val>
                                            <p:strVal val="#ppt_w"/>
                                          </p:val>
                                        </p:tav>
                                      </p:tavLst>
                                    </p:anim>
                                    <p:anim calcmode="lin" valueType="num">
                                      <p:cBhvr>
                                        <p:cTn id="54" dur="1000" fill="hold"/>
                                        <p:tgtEl>
                                          <p:spTgt spid="65539">
                                            <p:txEl>
                                              <p:pRg st="9" end="9"/>
                                            </p:txEl>
                                          </p:spTgt>
                                        </p:tgtEl>
                                        <p:attrNameLst>
                                          <p:attrName>ppt_h</p:attrName>
                                        </p:attrNameLst>
                                      </p:cBhvr>
                                      <p:tavLst>
                                        <p:tav tm="0">
                                          <p:val>
                                            <p:strVal val="#ppt_h"/>
                                          </p:val>
                                        </p:tav>
                                        <p:tav tm="100000">
                                          <p:val>
                                            <p:strVal val="#ppt_h"/>
                                          </p:val>
                                        </p:tav>
                                      </p:tavLst>
                                    </p:anim>
                                    <p:animEffect transition="in" filter="fade">
                                      <p:cBhvr>
                                        <p:cTn id="55" dur="1000"/>
                                        <p:tgtEl>
                                          <p:spTgt spid="65539">
                                            <p:txEl>
                                              <p:pRg st="9" end="9"/>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7" presetClass="entr" presetSubtype="0" fill="hold" nodeType="clickEffect">
                                  <p:stCondLst>
                                    <p:cond delay="0"/>
                                  </p:stCondLst>
                                  <p:childTnLst>
                                    <p:set>
                                      <p:cBhvr>
                                        <p:cTn id="59" dur="1" fill="hold">
                                          <p:stCondLst>
                                            <p:cond delay="0"/>
                                          </p:stCondLst>
                                        </p:cTn>
                                        <p:tgtEl>
                                          <p:spTgt spid="65539">
                                            <p:txEl>
                                              <p:pRg st="10" end="10"/>
                                            </p:txEl>
                                          </p:spTgt>
                                        </p:tgtEl>
                                        <p:attrNameLst>
                                          <p:attrName>style.visibility</p:attrName>
                                        </p:attrNameLst>
                                      </p:cBhvr>
                                      <p:to>
                                        <p:strVal val="visible"/>
                                      </p:to>
                                    </p:set>
                                    <p:animEffect transition="in" filter="fade">
                                      <p:cBhvr>
                                        <p:cTn id="60" dur="1000"/>
                                        <p:tgtEl>
                                          <p:spTgt spid="65539">
                                            <p:txEl>
                                              <p:pRg st="10" end="10"/>
                                            </p:txEl>
                                          </p:spTgt>
                                        </p:tgtEl>
                                      </p:cBhvr>
                                    </p:animEffect>
                                    <p:anim calcmode="lin" valueType="num">
                                      <p:cBhvr>
                                        <p:cTn id="61" dur="1000" fill="hold"/>
                                        <p:tgtEl>
                                          <p:spTgt spid="65539">
                                            <p:txEl>
                                              <p:pRg st="10" end="10"/>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65539">
                                            <p:txEl>
                                              <p:pRg st="10" end="10"/>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5539">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nodeType="clickEffect">
                                  <p:stCondLst>
                                    <p:cond delay="0"/>
                                  </p:stCondLst>
                                  <p:childTnLst>
                                    <p:set>
                                      <p:cBhvr>
                                        <p:cTn id="67" dur="1" fill="hold">
                                          <p:stCondLst>
                                            <p:cond delay="0"/>
                                          </p:stCondLst>
                                        </p:cTn>
                                        <p:tgtEl>
                                          <p:spTgt spid="65540"/>
                                        </p:tgtEl>
                                        <p:attrNameLst>
                                          <p:attrName>style.visibility</p:attrName>
                                        </p:attrNameLst>
                                      </p:cBhvr>
                                      <p:to>
                                        <p:strVal val="visible"/>
                                      </p:to>
                                    </p:set>
                                    <p:animEffect transition="in" filter="box(in)">
                                      <p:cBhvr>
                                        <p:cTn id="68" dur="500"/>
                                        <p:tgtEl>
                                          <p:spTgt spid="65540"/>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65543"/>
                                        </p:tgtEl>
                                        <p:attrNameLst>
                                          <p:attrName>style.visibility</p:attrName>
                                        </p:attrNameLst>
                                      </p:cBhvr>
                                      <p:to>
                                        <p:strVal val="visible"/>
                                      </p:to>
                                    </p:set>
                                    <p:animEffect transition="in" filter="box(in)">
                                      <p:cBhvr>
                                        <p:cTn id="71" dur="5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66465" y="5818015"/>
            <a:ext cx="14950841" cy="5080789"/>
          </a:xfrm>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2020-2021</a:t>
            </a:r>
            <a:endParaRPr lang="en-US" dirty="0"/>
          </a:p>
        </p:txBody>
      </p:sp>
      <p:sp>
        <p:nvSpPr>
          <p:cNvPr id="5" name="Slide Number Placeholder 4"/>
          <p:cNvSpPr>
            <a:spLocks noGrp="1"/>
          </p:cNvSpPr>
          <p:nvPr>
            <p:ph type="sldNum" sz="quarter" idx="12"/>
          </p:nvPr>
        </p:nvSpPr>
        <p:spPr/>
        <p:txBody>
          <a:bodyPr/>
          <a:lstStyle/>
          <a:p>
            <a:fld id="{A0EDFBC5-9E83-48A9-A20F-CEAD086DBFA3}" type="slidenum">
              <a:rPr lang="en-US" smtClean="0"/>
              <a:pPr/>
              <a:t>25</a:t>
            </a:fld>
            <a:endParaRPr lang="en-US" dirty="0"/>
          </a:p>
        </p:txBody>
      </p:sp>
      <p:pic>
        <p:nvPicPr>
          <p:cNvPr id="11266" name="Picture 2" descr="Location of Mosul and Haditha Dams, Iraq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735" y="712637"/>
            <a:ext cx="9359717" cy="855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52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71E6963A-A407-4D06-B0EB-D7AE73878E25}" type="slidenum">
              <a:rPr lang="en-US" altLang="en-US" sz="1000"/>
              <a:pPr/>
              <a:t>26</a:t>
            </a:fld>
            <a:endParaRPr lang="en-US" altLang="en-US" sz="1000"/>
          </a:p>
        </p:txBody>
      </p:sp>
      <p:sp>
        <p:nvSpPr>
          <p:cNvPr id="38915" name="Rectangle 5"/>
          <p:cNvSpPr>
            <a:spLocks noGrp="1" noChangeArrowheads="1"/>
          </p:cNvSpPr>
          <p:nvPr>
            <p:ph type="title"/>
          </p:nvPr>
        </p:nvSpPr>
        <p:spPr/>
        <p:txBody>
          <a:bodyPr/>
          <a:lstStyle/>
          <a:p>
            <a:pPr algn="ctr" eaLnBrk="1" hangingPunct="1"/>
            <a:r>
              <a:rPr lang="ar-IQ" altLang="en-US" dirty="0" smtClean="0"/>
              <a:t>سد الموصل</a:t>
            </a:r>
            <a:endParaRPr lang="en-US" altLang="en-US" dirty="0" smtClean="0"/>
          </a:p>
        </p:txBody>
      </p:sp>
      <p:sp>
        <p:nvSpPr>
          <p:cNvPr id="2" name="AutoShape 2" descr="Army wraps up Mosul Dam mission, the 'construction project that never ends'  - Strip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Army wraps up Mosul Dam mission, the 'construction project that never ends'  - Strip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8" name="Picture 12" descr="Army wraps up Mosul Dam mission, the 'construction project that never ends'  - Strip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2756" y="1600200"/>
            <a:ext cx="6796087" cy="453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88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28465" y="4044293"/>
            <a:ext cx="11487217" cy="5080789"/>
          </a:xfrm>
        </p:spPr>
        <p:txBody>
          <a:bodyPr/>
          <a:lstStyle/>
          <a:p>
            <a:endParaRPr lang="en-US" dirty="0"/>
          </a:p>
        </p:txBody>
      </p:sp>
      <p:sp>
        <p:nvSpPr>
          <p:cNvPr id="3" name="Title 2"/>
          <p:cNvSpPr>
            <a:spLocks noGrp="1"/>
          </p:cNvSpPr>
          <p:nvPr>
            <p:ph type="title"/>
          </p:nvPr>
        </p:nvSpPr>
        <p:spPr/>
        <p:txBody>
          <a:bodyPr/>
          <a:lstStyle/>
          <a:p>
            <a:pPr algn="ctr"/>
            <a:r>
              <a:rPr lang="ar-IQ" dirty="0" smtClean="0"/>
              <a:t>سد دوكان</a:t>
            </a:r>
            <a:endParaRPr lang="en-US" dirty="0"/>
          </a:p>
        </p:txBody>
      </p:sp>
      <p:sp>
        <p:nvSpPr>
          <p:cNvPr id="4" name="Date Placeholder 3"/>
          <p:cNvSpPr>
            <a:spLocks noGrp="1"/>
          </p:cNvSpPr>
          <p:nvPr>
            <p:ph type="dt" sz="half" idx="10"/>
          </p:nvPr>
        </p:nvSpPr>
        <p:spPr/>
        <p:txBody>
          <a:bodyPr/>
          <a:lstStyle/>
          <a:p>
            <a:r>
              <a:rPr lang="en-US" smtClean="0"/>
              <a:t>2020-2021</a:t>
            </a:r>
            <a:endParaRPr lang="en-US" dirty="0"/>
          </a:p>
        </p:txBody>
      </p:sp>
      <p:sp>
        <p:nvSpPr>
          <p:cNvPr id="5" name="Slide Number Placeholder 4"/>
          <p:cNvSpPr>
            <a:spLocks noGrp="1"/>
          </p:cNvSpPr>
          <p:nvPr>
            <p:ph type="sldNum" sz="quarter" idx="12"/>
          </p:nvPr>
        </p:nvSpPr>
        <p:spPr/>
        <p:txBody>
          <a:bodyPr/>
          <a:lstStyle/>
          <a:p>
            <a:fld id="{A0EDFBC5-9E83-48A9-A20F-CEAD086DBFA3}" type="slidenum">
              <a:rPr lang="en-US" smtClean="0"/>
              <a:pPr/>
              <a:t>27</a:t>
            </a:fld>
            <a:endParaRPr lang="en-US" dirty="0"/>
          </a:p>
        </p:txBody>
      </p:sp>
      <p:pic>
        <p:nvPicPr>
          <p:cNvPr id="9218" name="Picture 2" descr="Dukan Dam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735" y="1270952"/>
            <a:ext cx="630555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595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90545" y="4135733"/>
            <a:ext cx="11487217" cy="5080789"/>
          </a:xfrm>
        </p:spPr>
        <p:txBody>
          <a:bodyPr/>
          <a:lstStyle/>
          <a:p>
            <a:endParaRPr lang="en-US" dirty="0"/>
          </a:p>
        </p:txBody>
      </p:sp>
      <p:sp>
        <p:nvSpPr>
          <p:cNvPr id="3" name="Title 2"/>
          <p:cNvSpPr>
            <a:spLocks noGrp="1"/>
          </p:cNvSpPr>
          <p:nvPr>
            <p:ph type="title"/>
          </p:nvPr>
        </p:nvSpPr>
        <p:spPr/>
        <p:txBody>
          <a:bodyPr/>
          <a:lstStyle/>
          <a:p>
            <a:pPr algn="ctr"/>
            <a:r>
              <a:rPr lang="ar-IQ" dirty="0" smtClean="0"/>
              <a:t>سد </a:t>
            </a:r>
            <a:r>
              <a:rPr lang="ar-IQ" dirty="0" err="1" smtClean="0"/>
              <a:t>دربنديخان</a:t>
            </a:r>
            <a:endParaRPr lang="en-US" dirty="0"/>
          </a:p>
        </p:txBody>
      </p:sp>
      <p:sp>
        <p:nvSpPr>
          <p:cNvPr id="4" name="Date Placeholder 3"/>
          <p:cNvSpPr>
            <a:spLocks noGrp="1"/>
          </p:cNvSpPr>
          <p:nvPr>
            <p:ph type="dt" sz="half" idx="10"/>
          </p:nvPr>
        </p:nvSpPr>
        <p:spPr/>
        <p:txBody>
          <a:bodyPr/>
          <a:lstStyle/>
          <a:p>
            <a:r>
              <a:rPr lang="en-US" smtClean="0"/>
              <a:t>2020-2021</a:t>
            </a:r>
            <a:endParaRPr lang="en-US" dirty="0"/>
          </a:p>
        </p:txBody>
      </p:sp>
      <p:sp>
        <p:nvSpPr>
          <p:cNvPr id="5" name="Slide Number Placeholder 4"/>
          <p:cNvSpPr>
            <a:spLocks noGrp="1"/>
          </p:cNvSpPr>
          <p:nvPr>
            <p:ph type="sldNum" sz="quarter" idx="12"/>
          </p:nvPr>
        </p:nvSpPr>
        <p:spPr/>
        <p:txBody>
          <a:bodyPr/>
          <a:lstStyle/>
          <a:p>
            <a:fld id="{A0EDFBC5-9E83-48A9-A20F-CEAD086DBFA3}" type="slidenum">
              <a:rPr lang="en-US" smtClean="0"/>
              <a:pPr/>
              <a:t>28</a:t>
            </a:fld>
            <a:endParaRPr lang="en-US" dirty="0"/>
          </a:p>
        </p:txBody>
      </p:sp>
      <p:pic>
        <p:nvPicPr>
          <p:cNvPr id="10242" name="Picture 2" descr="Darbandikhan Dam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815" y="949642"/>
            <a:ext cx="9277350"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067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FA86EC8E-863B-4482-ACE1-0D703DE330AC}" type="slidenum">
              <a:rPr lang="en-US" altLang="en-US" sz="1000"/>
              <a:pPr/>
              <a:t>29</a:t>
            </a:fld>
            <a:endParaRPr lang="en-US" altLang="en-US" sz="1000"/>
          </a:p>
        </p:txBody>
      </p:sp>
      <p:sp>
        <p:nvSpPr>
          <p:cNvPr id="69635" name="Rectangle 3"/>
          <p:cNvSpPr>
            <a:spLocks noGrp="1" noChangeArrowheads="1"/>
          </p:cNvSpPr>
          <p:nvPr>
            <p:ph type="body" sz="half" idx="1"/>
          </p:nvPr>
        </p:nvSpPr>
        <p:spPr/>
        <p:txBody>
          <a:bodyPr/>
          <a:lstStyle/>
          <a:p>
            <a:pPr eaLnBrk="1" hangingPunct="1"/>
            <a:endParaRPr lang="en-US" altLang="en-US" sz="2400" b="1"/>
          </a:p>
          <a:p>
            <a:pPr eaLnBrk="1" hangingPunct="1">
              <a:buFont typeface="Wingdings" panose="05000000000000000000" pitchFamily="2" charset="2"/>
              <a:buNone/>
            </a:pPr>
            <a:r>
              <a:rPr lang="en-US" altLang="ar-SA" sz="2400" b="1"/>
              <a:t>Small power plants</a:t>
            </a:r>
          </a:p>
          <a:p>
            <a:pPr eaLnBrk="1" hangingPunct="1"/>
            <a:r>
              <a:rPr lang="en-US" altLang="ar-SA" sz="1800"/>
              <a:t>A diversion (small), sometimes called run-of-river, facility channels a portion of a river through a canal or penstock. It may not require the use of a dam.</a:t>
            </a:r>
          </a:p>
          <a:p>
            <a:pPr eaLnBrk="1" hangingPunct="1"/>
            <a:endParaRPr lang="en-US" altLang="en-US" sz="1800"/>
          </a:p>
        </p:txBody>
      </p:sp>
      <p:pic>
        <p:nvPicPr>
          <p:cNvPr id="69636" name="Picture 4" descr="Photo of an aerial view of a river with a waterfall and no dam. The hydropower intake and outlet are labeled. The intake is above the waterfall; the outlet is below i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00800" y="2057401"/>
            <a:ext cx="3810000" cy="290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9" name="Text Box 7"/>
          <p:cNvSpPr txBox="1">
            <a:spLocks noChangeArrowheads="1"/>
          </p:cNvSpPr>
          <p:nvPr/>
        </p:nvSpPr>
        <p:spPr bwMode="auto">
          <a:xfrm>
            <a:off x="6324600" y="51054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spcBef>
                <a:spcPct val="50000"/>
              </a:spcBef>
            </a:pPr>
            <a:r>
              <a:rPr lang="en-US" altLang="en-US" sz="1200" b="1"/>
              <a:t>The Tazimina project in Alaska is a diversion hydropower plant. No dam was required.</a:t>
            </a:r>
          </a:p>
        </p:txBody>
      </p:sp>
    </p:spTree>
    <p:extLst>
      <p:ext uri="{BB962C8B-B14F-4D97-AF65-F5344CB8AC3E}">
        <p14:creationId xmlns:p14="http://schemas.microsoft.com/office/powerpoint/2010/main" val="2931179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randombar(horizontal)">
                                      <p:cBhvr>
                                        <p:cTn id="7" dur="500"/>
                                        <p:tgtEl>
                                          <p:spTgt spid="696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69635">
                                            <p:txEl>
                                              <p:pRg st="2" end="2"/>
                                            </p:txEl>
                                          </p:spTgt>
                                        </p:tgtEl>
                                        <p:attrNameLst>
                                          <p:attrName>style.visibility</p:attrName>
                                        </p:attrNameLst>
                                      </p:cBhvr>
                                      <p:to>
                                        <p:strVal val="visible"/>
                                      </p:to>
                                    </p:set>
                                    <p:animEffect transition="in" filter="fade">
                                      <p:cBhvr>
                                        <p:cTn id="12" dur="1000"/>
                                        <p:tgtEl>
                                          <p:spTgt spid="69635">
                                            <p:txEl>
                                              <p:pRg st="2" end="2"/>
                                            </p:txEl>
                                          </p:spTgt>
                                        </p:tgtEl>
                                      </p:cBhvr>
                                    </p:animEffect>
                                    <p:anim calcmode="lin" valueType="num">
                                      <p:cBhvr>
                                        <p:cTn id="13" dur="10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96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69636"/>
                                        </p:tgtEl>
                                        <p:attrNameLst>
                                          <p:attrName>style.visibility</p:attrName>
                                        </p:attrNameLst>
                                      </p:cBhvr>
                                      <p:to>
                                        <p:strVal val="visible"/>
                                      </p:to>
                                    </p:set>
                                    <p:animEffect transition="in" filter="dissolve">
                                      <p:cBhvr>
                                        <p:cTn id="19" dur="500"/>
                                        <p:tgtEl>
                                          <p:spTgt spid="6963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9639"/>
                                        </p:tgtEl>
                                        <p:attrNameLst>
                                          <p:attrName>style.visibility</p:attrName>
                                        </p:attrNameLst>
                                      </p:cBhvr>
                                      <p:to>
                                        <p:strVal val="visible"/>
                                      </p:to>
                                    </p:set>
                                    <p:animEffect transition="in" filter="dissolve">
                                      <p:cBhvr>
                                        <p:cTn id="22" dur="500"/>
                                        <p:tgtEl>
                                          <p:spTgt spid="6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pPr algn="ctr"/>
            <a:r>
              <a:rPr lang="ar-IQ" dirty="0" smtClean="0"/>
              <a:t>مصادر الطاقة </a:t>
            </a:r>
            <a:r>
              <a:rPr lang="ar-IQ" dirty="0" err="1" smtClean="0"/>
              <a:t>المتجد</a:t>
            </a:r>
            <a:r>
              <a:rPr lang="ar-IQ" dirty="0" smtClean="0"/>
              <a:t>\</a:t>
            </a:r>
            <a:r>
              <a:rPr lang="ar-IQ" dirty="0" err="1" smtClean="0"/>
              <a:t>دة</a:t>
            </a:r>
            <a:endParaRPr lang="en-US" dirty="0"/>
          </a:p>
        </p:txBody>
      </p:sp>
      <p:sp>
        <p:nvSpPr>
          <p:cNvPr id="4" name="Date Placeholder 3"/>
          <p:cNvSpPr>
            <a:spLocks noGrp="1"/>
          </p:cNvSpPr>
          <p:nvPr>
            <p:ph type="dt" sz="half" idx="10"/>
          </p:nvPr>
        </p:nvSpPr>
        <p:spPr/>
        <p:txBody>
          <a:bodyPr/>
          <a:lstStyle/>
          <a:p>
            <a:r>
              <a:rPr lang="en-US" smtClean="0"/>
              <a:t>2020-2021</a:t>
            </a:r>
            <a:endParaRPr lang="en-US" dirty="0"/>
          </a:p>
        </p:txBody>
      </p:sp>
      <p:sp>
        <p:nvSpPr>
          <p:cNvPr id="5" name="Slide Number Placeholder 4"/>
          <p:cNvSpPr>
            <a:spLocks noGrp="1"/>
          </p:cNvSpPr>
          <p:nvPr>
            <p:ph type="sldNum" sz="quarter" idx="12"/>
          </p:nvPr>
        </p:nvSpPr>
        <p:spPr/>
        <p:txBody>
          <a:bodyPr/>
          <a:lstStyle/>
          <a:p>
            <a:fld id="{A0EDFBC5-9E83-48A9-A20F-CEAD086DBFA3}" type="slidenum">
              <a:rPr lang="en-US" smtClean="0"/>
              <a:pPr/>
              <a:t>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1047750"/>
            <a:ext cx="4762500" cy="4762500"/>
          </a:xfrm>
          <a:prstGeom prst="rect">
            <a:avLst/>
          </a:prstGeom>
        </p:spPr>
      </p:pic>
    </p:spTree>
    <p:extLst>
      <p:ext uri="{BB962C8B-B14F-4D97-AF65-F5344CB8AC3E}">
        <p14:creationId xmlns:p14="http://schemas.microsoft.com/office/powerpoint/2010/main" val="978025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2A088CEB-4D49-450D-9506-953E64B5CF4E}" type="slidenum">
              <a:rPr lang="en-US" altLang="en-US" sz="1000"/>
              <a:pPr/>
              <a:t>30</a:t>
            </a:fld>
            <a:endParaRPr lang="en-US" altLang="en-US" sz="1000"/>
          </a:p>
        </p:txBody>
      </p:sp>
      <p:sp>
        <p:nvSpPr>
          <p:cNvPr id="40963" name="Rectangle 5"/>
          <p:cNvSpPr>
            <a:spLocks noGrp="1" noChangeArrowheads="1"/>
          </p:cNvSpPr>
          <p:nvPr>
            <p:ph type="title"/>
          </p:nvPr>
        </p:nvSpPr>
        <p:spPr/>
        <p:txBody>
          <a:bodyPr/>
          <a:lstStyle/>
          <a:p>
            <a:pPr algn="ctr" eaLnBrk="1" hangingPunct="1"/>
            <a:r>
              <a:rPr lang="en-US" altLang="en-US" dirty="0" err="1" smtClean="0"/>
              <a:t>Micropower</a:t>
            </a:r>
            <a:r>
              <a:rPr lang="en-US" altLang="en-US" dirty="0" smtClean="0"/>
              <a:t> system</a:t>
            </a:r>
          </a:p>
        </p:txBody>
      </p:sp>
      <p:sp>
        <p:nvSpPr>
          <p:cNvPr id="71683" name="Rectangle 3"/>
          <p:cNvSpPr>
            <a:spLocks noGrp="1" noChangeArrowheads="1"/>
          </p:cNvSpPr>
          <p:nvPr>
            <p:ph type="body" sz="half" idx="1"/>
          </p:nvPr>
        </p:nvSpPr>
        <p:spPr/>
        <p:txBody>
          <a:bodyPr/>
          <a:lstStyle/>
          <a:p>
            <a:pPr eaLnBrk="1" hangingPunct="1">
              <a:buFont typeface="Wingdings" panose="05000000000000000000" pitchFamily="2" charset="2"/>
              <a:buNone/>
            </a:pPr>
            <a:r>
              <a:rPr lang="en-US" altLang="ar-SA" b="1" dirty="0" smtClean="0"/>
              <a:t>Micro Hydropower</a:t>
            </a:r>
          </a:p>
          <a:p>
            <a:pPr eaLnBrk="1" hangingPunct="1">
              <a:buFont typeface="Wingdings" panose="05000000000000000000" pitchFamily="2" charset="2"/>
              <a:buNone/>
            </a:pPr>
            <a:endParaRPr lang="en-US" altLang="ar-SA" b="1" dirty="0" smtClean="0"/>
          </a:p>
          <a:p>
            <a:pPr eaLnBrk="1" hangingPunct="1"/>
            <a:r>
              <a:rPr lang="en-US" altLang="ar-SA" sz="1800" dirty="0"/>
              <a:t>A micro hydropower plant has a capacity of up to 100 kilowatts. A small or micro-hydroelectric power system can produce enough electricity for a home, farm, ranch, or village </a:t>
            </a:r>
          </a:p>
        </p:txBody>
      </p:sp>
      <p:pic>
        <p:nvPicPr>
          <p:cNvPr id="71684" name="Picture 4" descr="Drawing shows a micro hydropower plant. Intake gates allow water to flow through the Penstock Powerhouse to the turbin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24600" y="2438401"/>
            <a:ext cx="3581400" cy="273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7130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1000"/>
                                        <p:tgtEl>
                                          <p:spTgt spid="71683">
                                            <p:txEl>
                                              <p:pRg st="0" end="0"/>
                                            </p:txEl>
                                          </p:spTgt>
                                        </p:tgtEl>
                                      </p:cBhvr>
                                    </p:animEffect>
                                    <p:anim calcmode="lin" valueType="num">
                                      <p:cBhvr>
                                        <p:cTn id="8" dur="10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6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71683">
                                            <p:txEl>
                                              <p:pRg st="2" end="2"/>
                                            </p:txEl>
                                          </p:spTgt>
                                        </p:tgtEl>
                                        <p:attrNameLst>
                                          <p:attrName>style.visibility</p:attrName>
                                        </p:attrNameLst>
                                      </p:cBhvr>
                                      <p:to>
                                        <p:strVal val="visible"/>
                                      </p:to>
                                    </p:set>
                                    <p:animEffect transition="in" filter="fade">
                                      <p:cBhvr>
                                        <p:cTn id="14" dur="1000"/>
                                        <p:tgtEl>
                                          <p:spTgt spid="71683">
                                            <p:txEl>
                                              <p:pRg st="2" end="2"/>
                                            </p:txEl>
                                          </p:spTgt>
                                        </p:tgtEl>
                                      </p:cBhvr>
                                    </p:animEffect>
                                    <p:anim calcmode="lin" valueType="num">
                                      <p:cBhvr>
                                        <p:cTn id="15" dur="10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71683">
                                            <p:txEl>
                                              <p:pRg st="2" end="2"/>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168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1684"/>
                                        </p:tgtEl>
                                        <p:attrNameLst>
                                          <p:attrName>style.visibility</p:attrName>
                                        </p:attrNameLst>
                                      </p:cBhvr>
                                      <p:to>
                                        <p:strVal val="visible"/>
                                      </p:to>
                                    </p:set>
                                    <p:animEffect transition="in" filter="blinds(horizontal)">
                                      <p:cBhvr>
                                        <p:cTn id="22"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93F93100-F6AC-4775-851E-BF6C06456A85}" type="slidenum">
              <a:rPr lang="en-US" altLang="en-US" sz="1000"/>
              <a:pPr/>
              <a:t>31</a:t>
            </a:fld>
            <a:endParaRPr lang="en-US" altLang="en-US" sz="1000"/>
          </a:p>
        </p:txBody>
      </p:sp>
      <p:sp>
        <p:nvSpPr>
          <p:cNvPr id="73730" name="Rectangle 2"/>
          <p:cNvSpPr>
            <a:spLocks noGrp="1" noChangeArrowheads="1"/>
          </p:cNvSpPr>
          <p:nvPr>
            <p:ph type="title"/>
          </p:nvPr>
        </p:nvSpPr>
        <p:spPr/>
        <p:txBody>
          <a:bodyPr/>
          <a:lstStyle/>
          <a:p>
            <a:pPr eaLnBrk="1" hangingPunct="1"/>
            <a:r>
              <a:rPr lang="en-US" altLang="ar-SA" sz="3800" b="1"/>
              <a:t>Geothermal Energy Systems</a:t>
            </a:r>
            <a:br>
              <a:rPr lang="en-US" altLang="ar-SA" sz="3800" b="1"/>
            </a:br>
            <a:endParaRPr lang="en-US" altLang="ar-SA" sz="3800" b="1"/>
          </a:p>
        </p:txBody>
      </p:sp>
      <p:sp>
        <p:nvSpPr>
          <p:cNvPr id="73731" name="Rectangle 3"/>
          <p:cNvSpPr>
            <a:spLocks noGrp="1" noChangeArrowheads="1"/>
          </p:cNvSpPr>
          <p:nvPr>
            <p:ph type="body" sz="half" idx="1"/>
          </p:nvPr>
        </p:nvSpPr>
        <p:spPr/>
        <p:txBody>
          <a:bodyPr/>
          <a:lstStyle/>
          <a:p>
            <a:pPr eaLnBrk="1" hangingPunct="1">
              <a:lnSpc>
                <a:spcPct val="80000"/>
              </a:lnSpc>
            </a:pPr>
            <a:endParaRPr lang="en-US" altLang="en-US" sz="1800"/>
          </a:p>
          <a:p>
            <a:pPr eaLnBrk="1" hangingPunct="1">
              <a:lnSpc>
                <a:spcPct val="80000"/>
              </a:lnSpc>
            </a:pPr>
            <a:r>
              <a:rPr lang="en-US" altLang="ar-SA" sz="1800"/>
              <a:t>Geothermal ("Earth-heat") energy comes from the residual heat left over from the Earth's formation and from the radioactive decay of atoms deep inside the earth. </a:t>
            </a:r>
          </a:p>
          <a:p>
            <a:pPr eaLnBrk="1" hangingPunct="1">
              <a:lnSpc>
                <a:spcPct val="80000"/>
              </a:lnSpc>
              <a:buFont typeface="Wingdings" panose="05000000000000000000" pitchFamily="2" charset="2"/>
              <a:buNone/>
            </a:pPr>
            <a:endParaRPr lang="en-US" altLang="ar-SA" sz="1800"/>
          </a:p>
          <a:p>
            <a:pPr eaLnBrk="1" hangingPunct="1">
              <a:lnSpc>
                <a:spcPct val="80000"/>
              </a:lnSpc>
            </a:pPr>
            <a:r>
              <a:rPr lang="en-US" altLang="ar-SA" sz="1800"/>
              <a:t>This heat is brought up to the earth's crust by molten rock (magma) and by conduction through solid rock. There it raises the temperature of the earth's surface and of groundwater trapped in the fissures and pores of underground rock, forming zones called hydrothermal (hot water) reservoirs. </a:t>
            </a:r>
          </a:p>
        </p:txBody>
      </p:sp>
      <p:pic>
        <p:nvPicPr>
          <p:cNvPr id="73732" name="Picture 4" descr="Diagram showing the geothermal water cycle. Rainwater seeps into the ground and is heated by hot subsurface rocks, forming reservoirs of hot water that can make its way back to the surface through fissur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00800" y="1981200"/>
            <a:ext cx="3810000" cy="254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4" name="Text Box 6"/>
          <p:cNvSpPr txBox="1">
            <a:spLocks noChangeArrowheads="1"/>
          </p:cNvSpPr>
          <p:nvPr/>
        </p:nvSpPr>
        <p:spPr bwMode="auto">
          <a:xfrm>
            <a:off x="6781800" y="4648201"/>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spcBef>
                <a:spcPct val="50000"/>
              </a:spcBef>
            </a:pPr>
            <a:r>
              <a:rPr lang="en-US" altLang="en-US" sz="1800" b="1"/>
              <a:t>Geothermal water cycle</a:t>
            </a:r>
            <a:r>
              <a:rPr lang="en-US" altLang="en-US" sz="1800"/>
              <a:t>. </a:t>
            </a:r>
          </a:p>
        </p:txBody>
      </p:sp>
    </p:spTree>
    <p:extLst>
      <p:ext uri="{BB962C8B-B14F-4D97-AF65-F5344CB8AC3E}">
        <p14:creationId xmlns:p14="http://schemas.microsoft.com/office/powerpoint/2010/main" val="4025455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1000"/>
                                        <p:tgtEl>
                                          <p:spTgt spid="73730"/>
                                        </p:tgtEl>
                                      </p:cBhvr>
                                    </p:animEffect>
                                    <p:anim calcmode="lin" valueType="num">
                                      <p:cBhvr>
                                        <p:cTn id="8" dur="1000" fill="hold"/>
                                        <p:tgtEl>
                                          <p:spTgt spid="73730"/>
                                        </p:tgtEl>
                                        <p:attrNameLst>
                                          <p:attrName>ppt_x</p:attrName>
                                        </p:attrNameLst>
                                      </p:cBhvr>
                                      <p:tavLst>
                                        <p:tav tm="0">
                                          <p:val>
                                            <p:strVal val="#ppt_x"/>
                                          </p:val>
                                        </p:tav>
                                        <p:tav tm="100000">
                                          <p:val>
                                            <p:strVal val="#ppt_x"/>
                                          </p:val>
                                        </p:tav>
                                      </p:tavLst>
                                    </p:anim>
                                    <p:anim calcmode="lin" valueType="num">
                                      <p:cBhvr>
                                        <p:cTn id="9" dur="1000" fill="hold"/>
                                        <p:tgtEl>
                                          <p:spTgt spid="7373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73731">
                                            <p:txEl>
                                              <p:pRg st="1" end="1"/>
                                            </p:txEl>
                                          </p:spTgt>
                                        </p:tgtEl>
                                        <p:attrNameLst>
                                          <p:attrName>style.visibility</p:attrName>
                                        </p:attrNameLst>
                                      </p:cBhvr>
                                      <p:to>
                                        <p:strVal val="visible"/>
                                      </p:to>
                                    </p:set>
                                    <p:animEffect transition="in" filter="fade">
                                      <p:cBhvr>
                                        <p:cTn id="14" dur="1000"/>
                                        <p:tgtEl>
                                          <p:spTgt spid="73731">
                                            <p:txEl>
                                              <p:pRg st="1" end="1"/>
                                            </p:txEl>
                                          </p:spTgt>
                                        </p:tgtEl>
                                      </p:cBhvr>
                                    </p:animEffect>
                                    <p:anim calcmode="lin" valueType="num">
                                      <p:cBhvr>
                                        <p:cTn id="15" dur="10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37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73731">
                                            <p:txEl>
                                              <p:pRg st="3" end="3"/>
                                            </p:txEl>
                                          </p:spTgt>
                                        </p:tgtEl>
                                        <p:attrNameLst>
                                          <p:attrName>style.visibility</p:attrName>
                                        </p:attrNameLst>
                                      </p:cBhvr>
                                      <p:to>
                                        <p:strVal val="visible"/>
                                      </p:to>
                                    </p:set>
                                    <p:animEffect transition="in" filter="fade">
                                      <p:cBhvr>
                                        <p:cTn id="21" dur="1000"/>
                                        <p:tgtEl>
                                          <p:spTgt spid="73731">
                                            <p:txEl>
                                              <p:pRg st="3" end="3"/>
                                            </p:txEl>
                                          </p:spTgt>
                                        </p:tgtEl>
                                      </p:cBhvr>
                                    </p:animEffect>
                                    <p:anim calcmode="lin" valueType="num">
                                      <p:cBhvr>
                                        <p:cTn id="22" dur="10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37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8" presetClass="entr" presetSubtype="0" accel="100000" fill="hold" nodeType="clickEffect">
                                  <p:stCondLst>
                                    <p:cond delay="0"/>
                                  </p:stCondLst>
                                  <p:childTnLst>
                                    <p:set>
                                      <p:cBhvr>
                                        <p:cTn id="27" dur="1" fill="hold">
                                          <p:stCondLst>
                                            <p:cond delay="0"/>
                                          </p:stCondLst>
                                        </p:cTn>
                                        <p:tgtEl>
                                          <p:spTgt spid="73732"/>
                                        </p:tgtEl>
                                        <p:attrNameLst>
                                          <p:attrName>style.visibility</p:attrName>
                                        </p:attrNameLst>
                                      </p:cBhvr>
                                      <p:to>
                                        <p:strVal val="visible"/>
                                      </p:to>
                                    </p:set>
                                    <p:anim calcmode="lin" valueType="num">
                                      <p:cBhvr>
                                        <p:cTn id="28" dur="500" fill="hold"/>
                                        <p:tgtEl>
                                          <p:spTgt spid="73732"/>
                                        </p:tgtEl>
                                        <p:attrNameLst>
                                          <p:attrName>ppt_w</p:attrName>
                                        </p:attrNameLst>
                                      </p:cBhvr>
                                      <p:tavLst>
                                        <p:tav tm="0">
                                          <p:val>
                                            <p:strVal val="#ppt_w*2.5"/>
                                          </p:val>
                                        </p:tav>
                                        <p:tav tm="100000">
                                          <p:val>
                                            <p:strVal val="#ppt_w"/>
                                          </p:val>
                                        </p:tav>
                                      </p:tavLst>
                                    </p:anim>
                                    <p:anim calcmode="lin" valueType="num">
                                      <p:cBhvr>
                                        <p:cTn id="29" dur="500" fill="hold"/>
                                        <p:tgtEl>
                                          <p:spTgt spid="73732"/>
                                        </p:tgtEl>
                                        <p:attrNameLst>
                                          <p:attrName>ppt_h</p:attrName>
                                        </p:attrNameLst>
                                      </p:cBhvr>
                                      <p:tavLst>
                                        <p:tav tm="0">
                                          <p:val>
                                            <p:strVal val="#ppt_h*0.01"/>
                                          </p:val>
                                        </p:tav>
                                        <p:tav tm="100000">
                                          <p:val>
                                            <p:strVal val="#ppt_h"/>
                                          </p:val>
                                        </p:tav>
                                      </p:tavLst>
                                    </p:anim>
                                    <p:anim calcmode="lin" valueType="num">
                                      <p:cBhvr>
                                        <p:cTn id="30" dur="500" fill="hold"/>
                                        <p:tgtEl>
                                          <p:spTgt spid="73732"/>
                                        </p:tgtEl>
                                        <p:attrNameLst>
                                          <p:attrName>ppt_x</p:attrName>
                                        </p:attrNameLst>
                                      </p:cBhvr>
                                      <p:tavLst>
                                        <p:tav tm="0">
                                          <p:val>
                                            <p:strVal val="#ppt_x"/>
                                          </p:val>
                                        </p:tav>
                                        <p:tav tm="100000">
                                          <p:val>
                                            <p:strVal val="#ppt_x"/>
                                          </p:val>
                                        </p:tav>
                                      </p:tavLst>
                                    </p:anim>
                                    <p:anim calcmode="lin" valueType="num">
                                      <p:cBhvr>
                                        <p:cTn id="31" dur="500" fill="hold"/>
                                        <p:tgtEl>
                                          <p:spTgt spid="73732"/>
                                        </p:tgtEl>
                                        <p:attrNameLst>
                                          <p:attrName>ppt_y</p:attrName>
                                        </p:attrNameLst>
                                      </p:cBhvr>
                                      <p:tavLst>
                                        <p:tav tm="0">
                                          <p:val>
                                            <p:strVal val="#ppt_h+1"/>
                                          </p:val>
                                        </p:tav>
                                        <p:tav tm="100000">
                                          <p:val>
                                            <p:strVal val="#ppt_y"/>
                                          </p:val>
                                        </p:tav>
                                      </p:tavLst>
                                    </p:anim>
                                    <p:animEffect transition="in" filter="fade">
                                      <p:cBhvr>
                                        <p:cTn id="32" dur="500"/>
                                        <p:tgtEl>
                                          <p:spTgt spid="73732"/>
                                        </p:tgtEl>
                                      </p:cBhvr>
                                    </p:animEffect>
                                  </p:childTnLst>
                                </p:cTn>
                              </p:par>
                              <p:par>
                                <p:cTn id="33" presetID="58" presetClass="entr" presetSubtype="0" accel="100000" fill="hold" grpId="0" nodeType="withEffect">
                                  <p:stCondLst>
                                    <p:cond delay="0"/>
                                  </p:stCondLst>
                                  <p:childTnLst>
                                    <p:set>
                                      <p:cBhvr>
                                        <p:cTn id="34" dur="1" fill="hold">
                                          <p:stCondLst>
                                            <p:cond delay="0"/>
                                          </p:stCondLst>
                                        </p:cTn>
                                        <p:tgtEl>
                                          <p:spTgt spid="73734"/>
                                        </p:tgtEl>
                                        <p:attrNameLst>
                                          <p:attrName>style.visibility</p:attrName>
                                        </p:attrNameLst>
                                      </p:cBhvr>
                                      <p:to>
                                        <p:strVal val="visible"/>
                                      </p:to>
                                    </p:set>
                                    <p:anim calcmode="lin" valueType="num">
                                      <p:cBhvr>
                                        <p:cTn id="35" dur="500" fill="hold"/>
                                        <p:tgtEl>
                                          <p:spTgt spid="73734"/>
                                        </p:tgtEl>
                                        <p:attrNameLst>
                                          <p:attrName>ppt_w</p:attrName>
                                        </p:attrNameLst>
                                      </p:cBhvr>
                                      <p:tavLst>
                                        <p:tav tm="0">
                                          <p:val>
                                            <p:strVal val="#ppt_w*2.5"/>
                                          </p:val>
                                        </p:tav>
                                        <p:tav tm="100000">
                                          <p:val>
                                            <p:strVal val="#ppt_w"/>
                                          </p:val>
                                        </p:tav>
                                      </p:tavLst>
                                    </p:anim>
                                    <p:anim calcmode="lin" valueType="num">
                                      <p:cBhvr>
                                        <p:cTn id="36" dur="500" fill="hold"/>
                                        <p:tgtEl>
                                          <p:spTgt spid="73734"/>
                                        </p:tgtEl>
                                        <p:attrNameLst>
                                          <p:attrName>ppt_h</p:attrName>
                                        </p:attrNameLst>
                                      </p:cBhvr>
                                      <p:tavLst>
                                        <p:tav tm="0">
                                          <p:val>
                                            <p:strVal val="#ppt_h*0.01"/>
                                          </p:val>
                                        </p:tav>
                                        <p:tav tm="100000">
                                          <p:val>
                                            <p:strVal val="#ppt_h"/>
                                          </p:val>
                                        </p:tav>
                                      </p:tavLst>
                                    </p:anim>
                                    <p:anim calcmode="lin" valueType="num">
                                      <p:cBhvr>
                                        <p:cTn id="37" dur="500" fill="hold"/>
                                        <p:tgtEl>
                                          <p:spTgt spid="73734"/>
                                        </p:tgtEl>
                                        <p:attrNameLst>
                                          <p:attrName>ppt_x</p:attrName>
                                        </p:attrNameLst>
                                      </p:cBhvr>
                                      <p:tavLst>
                                        <p:tav tm="0">
                                          <p:val>
                                            <p:strVal val="#ppt_x"/>
                                          </p:val>
                                        </p:tav>
                                        <p:tav tm="100000">
                                          <p:val>
                                            <p:strVal val="#ppt_x"/>
                                          </p:val>
                                        </p:tav>
                                      </p:tavLst>
                                    </p:anim>
                                    <p:anim calcmode="lin" valueType="num">
                                      <p:cBhvr>
                                        <p:cTn id="38" dur="500" fill="hold"/>
                                        <p:tgtEl>
                                          <p:spTgt spid="73734"/>
                                        </p:tgtEl>
                                        <p:attrNameLst>
                                          <p:attrName>ppt_y</p:attrName>
                                        </p:attrNameLst>
                                      </p:cBhvr>
                                      <p:tavLst>
                                        <p:tav tm="0">
                                          <p:val>
                                            <p:strVal val="#ppt_h+1"/>
                                          </p:val>
                                        </p:tav>
                                        <p:tav tm="100000">
                                          <p:val>
                                            <p:strVal val="#ppt_y"/>
                                          </p:val>
                                        </p:tav>
                                      </p:tavLst>
                                    </p:anim>
                                    <p:animEffect transition="in" filter="fade">
                                      <p:cBhvr>
                                        <p:cTn id="39" dur="5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7"/>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81C57582-6CC9-4747-940B-73FAAD5AF289}" type="slidenum">
              <a:rPr lang="en-US" altLang="en-US" sz="1000"/>
              <a:pPr/>
              <a:t>32</a:t>
            </a:fld>
            <a:endParaRPr lang="en-US" altLang="en-US" sz="1000"/>
          </a:p>
        </p:txBody>
      </p:sp>
      <p:sp>
        <p:nvSpPr>
          <p:cNvPr id="44035" name="Rectangle 8"/>
          <p:cNvSpPr>
            <a:spLocks noGrp="1" noChangeArrowheads="1"/>
          </p:cNvSpPr>
          <p:nvPr>
            <p:ph type="title"/>
          </p:nvPr>
        </p:nvSpPr>
        <p:spPr/>
        <p:txBody>
          <a:bodyPr/>
          <a:lstStyle/>
          <a:p>
            <a:pPr algn="ctr" eaLnBrk="1" hangingPunct="1"/>
            <a:r>
              <a:rPr lang="en-US" altLang="en-US" dirty="0" smtClean="0"/>
              <a:t>Geothermal electric power system</a:t>
            </a:r>
          </a:p>
        </p:txBody>
      </p:sp>
      <p:sp>
        <p:nvSpPr>
          <p:cNvPr id="76803" name="Rectangle 3"/>
          <p:cNvSpPr>
            <a:spLocks noGrp="1" noChangeArrowheads="1"/>
          </p:cNvSpPr>
          <p:nvPr>
            <p:ph type="body" sz="half" idx="1"/>
          </p:nvPr>
        </p:nvSpPr>
        <p:spPr/>
        <p:txBody>
          <a:bodyPr/>
          <a:lstStyle/>
          <a:p>
            <a:pPr eaLnBrk="1" hangingPunct="1"/>
            <a:r>
              <a:rPr lang="en-US" altLang="ar-SA" sz="2400" b="1"/>
              <a:t>Steam power plant</a:t>
            </a:r>
          </a:p>
          <a:p>
            <a:pPr eaLnBrk="1" hangingPunct="1">
              <a:buFont typeface="Wingdings" panose="05000000000000000000" pitchFamily="2" charset="2"/>
              <a:buNone/>
            </a:pPr>
            <a:endParaRPr lang="en-US" altLang="en-US" sz="2400"/>
          </a:p>
        </p:txBody>
      </p:sp>
      <p:pic>
        <p:nvPicPr>
          <p:cNvPr id="76804" name="Picture 4" descr="Diagram of a dry steam power plant, showing how underground steam is routed directly to a turbine, which drives an electric generato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895601" y="2819401"/>
            <a:ext cx="2879725"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07" name="Picture 7" descr="Photo of a dry steam power plant at The Geysers in Californi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400800" y="2743201"/>
            <a:ext cx="3506788"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10" name="Rectangle 10"/>
          <p:cNvSpPr>
            <a:spLocks noChangeArrowheads="1"/>
          </p:cNvSpPr>
          <p:nvPr/>
        </p:nvSpPr>
        <p:spPr bwMode="auto">
          <a:xfrm>
            <a:off x="6400800" y="5025917"/>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r>
              <a:rPr lang="en-US" altLang="en-US" sz="1200"/>
              <a:t>With a 750-MW output, The Geysers in California is the largest producer of geothermal electricity in the world. (Photo: David Parsons)</a:t>
            </a:r>
          </a:p>
        </p:txBody>
      </p:sp>
    </p:spTree>
    <p:extLst>
      <p:ext uri="{BB962C8B-B14F-4D97-AF65-F5344CB8AC3E}">
        <p14:creationId xmlns:p14="http://schemas.microsoft.com/office/powerpoint/2010/main" val="1758619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blinds(horizontal)">
                                      <p:cBhvr>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6804"/>
                                        </p:tgtEl>
                                        <p:attrNameLst>
                                          <p:attrName>style.visibility</p:attrName>
                                        </p:attrNameLst>
                                      </p:cBhvr>
                                      <p:to>
                                        <p:strVal val="visible"/>
                                      </p:to>
                                    </p:set>
                                    <p:animEffect transition="in" filter="dissolve">
                                      <p:cBhvr>
                                        <p:cTn id="12" dur="500"/>
                                        <p:tgtEl>
                                          <p:spTgt spid="768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6807"/>
                                        </p:tgtEl>
                                        <p:attrNameLst>
                                          <p:attrName>style.visibility</p:attrName>
                                        </p:attrNameLst>
                                      </p:cBhvr>
                                      <p:to>
                                        <p:strVal val="visible"/>
                                      </p:to>
                                    </p:set>
                                    <p:animEffect transition="in" filter="dissolve">
                                      <p:cBhvr>
                                        <p:cTn id="17" dur="500"/>
                                        <p:tgtEl>
                                          <p:spTgt spid="7680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6810"/>
                                        </p:tgtEl>
                                        <p:attrNameLst>
                                          <p:attrName>style.visibility</p:attrName>
                                        </p:attrNameLst>
                                      </p:cBhvr>
                                      <p:to>
                                        <p:strVal val="visible"/>
                                      </p:to>
                                    </p:set>
                                    <p:animEffect transition="in" filter="dissolve">
                                      <p:cBhvr>
                                        <p:cTn id="20" dur="500"/>
                                        <p:tgtEl>
                                          <p:spTgt spid="76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7"/>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1651321C-B462-40B7-9C19-75F5D7A0AEF0}" type="slidenum">
              <a:rPr lang="en-US" altLang="en-US" sz="1000"/>
              <a:pPr/>
              <a:t>33</a:t>
            </a:fld>
            <a:endParaRPr lang="en-US" altLang="en-US" sz="1000"/>
          </a:p>
        </p:txBody>
      </p:sp>
      <p:sp>
        <p:nvSpPr>
          <p:cNvPr id="79877" name="Rectangle 5"/>
          <p:cNvSpPr>
            <a:spLocks noGrp="1" noChangeArrowheads="1"/>
          </p:cNvSpPr>
          <p:nvPr>
            <p:ph type="body" sz="half" idx="1"/>
          </p:nvPr>
        </p:nvSpPr>
        <p:spPr/>
        <p:txBody>
          <a:bodyPr/>
          <a:lstStyle/>
          <a:p>
            <a:pPr algn="ctr" eaLnBrk="1" hangingPunct="1">
              <a:buFont typeface="Wingdings" panose="05000000000000000000" pitchFamily="2" charset="2"/>
              <a:buNone/>
            </a:pPr>
            <a:r>
              <a:rPr lang="en-US" altLang="ar-SA" sz="2400" b="1"/>
              <a:t>High-Temperature Water    power plant</a:t>
            </a:r>
          </a:p>
          <a:p>
            <a:pPr algn="ctr" eaLnBrk="1" hangingPunct="1"/>
            <a:endParaRPr lang="en-US" altLang="en-US" sz="2400"/>
          </a:p>
        </p:txBody>
      </p:sp>
      <p:pic>
        <p:nvPicPr>
          <p:cNvPr id="79879" name="Picture 7" descr="Diagram of a flash steam power plant, showing how hydrothermal fluid is sprayed into a tank held at a much lower pressure than the fluid, causing some of the fluid to rapidly vaporize, or flash, to steam. The steam is then used to drive a turbine, which drives an electric generato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743201" y="3048001"/>
            <a:ext cx="2881313"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82" name="Rectangle 10"/>
          <p:cNvSpPr>
            <a:spLocks noChangeArrowheads="1"/>
          </p:cNvSpPr>
          <p:nvPr/>
        </p:nvSpPr>
        <p:spPr bwMode="auto">
          <a:xfrm>
            <a:off x="6477000" y="1633965"/>
            <a:ext cx="358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algn="ctr" eaLnBrk="1" hangingPunct="1"/>
            <a:r>
              <a:rPr lang="en-US" altLang="en-US" sz="2400" b="1"/>
              <a:t>Moderate-Temperature Water</a:t>
            </a:r>
            <a:r>
              <a:rPr lang="en-US" altLang="en-US" sz="2400"/>
              <a:t> </a:t>
            </a:r>
            <a:r>
              <a:rPr lang="en-US" altLang="en-US" sz="2400" b="1"/>
              <a:t>power plant</a:t>
            </a:r>
          </a:p>
        </p:txBody>
      </p:sp>
      <p:pic>
        <p:nvPicPr>
          <p:cNvPr id="79883" name="Picture 11" descr="Diagram of a binary cycle power plant, showing how hot geothermal fluid is used to vaporize a secondary working fluid, usually an organic compound with a low boiling point, which then drives a turbine and generato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934200" y="3048001"/>
            <a:ext cx="2400300"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7349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9877">
                                            <p:txEl>
                                              <p:pRg st="0" end="0"/>
                                            </p:txEl>
                                          </p:spTgt>
                                        </p:tgtEl>
                                        <p:attrNameLst>
                                          <p:attrName>style.visibility</p:attrName>
                                        </p:attrNameLst>
                                      </p:cBhvr>
                                      <p:to>
                                        <p:strVal val="visible"/>
                                      </p:to>
                                    </p:set>
                                    <p:anim calcmode="lin" valueType="num">
                                      <p:cBhvr>
                                        <p:cTn id="7" dur="1000" fill="hold"/>
                                        <p:tgtEl>
                                          <p:spTgt spid="7987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7987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987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8" presetClass="entr" presetSubtype="0" accel="100000" fill="hold" nodeType="clickEffect">
                                  <p:stCondLst>
                                    <p:cond delay="0"/>
                                  </p:stCondLst>
                                  <p:childTnLst>
                                    <p:set>
                                      <p:cBhvr>
                                        <p:cTn id="13" dur="1" fill="hold">
                                          <p:stCondLst>
                                            <p:cond delay="0"/>
                                          </p:stCondLst>
                                        </p:cTn>
                                        <p:tgtEl>
                                          <p:spTgt spid="79879"/>
                                        </p:tgtEl>
                                        <p:attrNameLst>
                                          <p:attrName>style.visibility</p:attrName>
                                        </p:attrNameLst>
                                      </p:cBhvr>
                                      <p:to>
                                        <p:strVal val="visible"/>
                                      </p:to>
                                    </p:set>
                                    <p:anim calcmode="lin" valueType="num">
                                      <p:cBhvr>
                                        <p:cTn id="14" dur="500" fill="hold"/>
                                        <p:tgtEl>
                                          <p:spTgt spid="79879"/>
                                        </p:tgtEl>
                                        <p:attrNameLst>
                                          <p:attrName>ppt_w</p:attrName>
                                        </p:attrNameLst>
                                      </p:cBhvr>
                                      <p:tavLst>
                                        <p:tav tm="0">
                                          <p:val>
                                            <p:strVal val="#ppt_w*2.5"/>
                                          </p:val>
                                        </p:tav>
                                        <p:tav tm="100000">
                                          <p:val>
                                            <p:strVal val="#ppt_w"/>
                                          </p:val>
                                        </p:tav>
                                      </p:tavLst>
                                    </p:anim>
                                    <p:anim calcmode="lin" valueType="num">
                                      <p:cBhvr>
                                        <p:cTn id="15" dur="500" fill="hold"/>
                                        <p:tgtEl>
                                          <p:spTgt spid="79879"/>
                                        </p:tgtEl>
                                        <p:attrNameLst>
                                          <p:attrName>ppt_h</p:attrName>
                                        </p:attrNameLst>
                                      </p:cBhvr>
                                      <p:tavLst>
                                        <p:tav tm="0">
                                          <p:val>
                                            <p:strVal val="#ppt_h*0.01"/>
                                          </p:val>
                                        </p:tav>
                                        <p:tav tm="100000">
                                          <p:val>
                                            <p:strVal val="#ppt_h"/>
                                          </p:val>
                                        </p:tav>
                                      </p:tavLst>
                                    </p:anim>
                                    <p:anim calcmode="lin" valueType="num">
                                      <p:cBhvr>
                                        <p:cTn id="16" dur="500" fill="hold"/>
                                        <p:tgtEl>
                                          <p:spTgt spid="79879"/>
                                        </p:tgtEl>
                                        <p:attrNameLst>
                                          <p:attrName>ppt_x</p:attrName>
                                        </p:attrNameLst>
                                      </p:cBhvr>
                                      <p:tavLst>
                                        <p:tav tm="0">
                                          <p:val>
                                            <p:strVal val="#ppt_x"/>
                                          </p:val>
                                        </p:tav>
                                        <p:tav tm="100000">
                                          <p:val>
                                            <p:strVal val="#ppt_x"/>
                                          </p:val>
                                        </p:tav>
                                      </p:tavLst>
                                    </p:anim>
                                    <p:anim calcmode="lin" valueType="num">
                                      <p:cBhvr>
                                        <p:cTn id="17" dur="500" fill="hold"/>
                                        <p:tgtEl>
                                          <p:spTgt spid="79879"/>
                                        </p:tgtEl>
                                        <p:attrNameLst>
                                          <p:attrName>ppt_y</p:attrName>
                                        </p:attrNameLst>
                                      </p:cBhvr>
                                      <p:tavLst>
                                        <p:tav tm="0">
                                          <p:val>
                                            <p:strVal val="#ppt_h+1"/>
                                          </p:val>
                                        </p:tav>
                                        <p:tav tm="100000">
                                          <p:val>
                                            <p:strVal val="#ppt_y"/>
                                          </p:val>
                                        </p:tav>
                                      </p:tavLst>
                                    </p:anim>
                                    <p:animEffect transition="in" filter="fade">
                                      <p:cBhvr>
                                        <p:cTn id="18" dur="500"/>
                                        <p:tgtEl>
                                          <p:spTgt spid="7987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79882">
                                            <p:txEl>
                                              <p:pRg st="0" end="0"/>
                                            </p:txEl>
                                          </p:spTgt>
                                        </p:tgtEl>
                                        <p:attrNameLst>
                                          <p:attrName>style.visibility</p:attrName>
                                        </p:attrNameLst>
                                      </p:cBhvr>
                                      <p:to>
                                        <p:strVal val="visible"/>
                                      </p:to>
                                    </p:set>
                                    <p:animEffect transition="in" filter="box(in)">
                                      <p:cBhvr>
                                        <p:cTn id="23" dur="500"/>
                                        <p:tgtEl>
                                          <p:spTgt spid="79882">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8" presetClass="entr" presetSubtype="0" accel="100000" fill="hold" nodeType="clickEffect">
                                  <p:stCondLst>
                                    <p:cond delay="0"/>
                                  </p:stCondLst>
                                  <p:childTnLst>
                                    <p:set>
                                      <p:cBhvr>
                                        <p:cTn id="27" dur="1" fill="hold">
                                          <p:stCondLst>
                                            <p:cond delay="0"/>
                                          </p:stCondLst>
                                        </p:cTn>
                                        <p:tgtEl>
                                          <p:spTgt spid="79883"/>
                                        </p:tgtEl>
                                        <p:attrNameLst>
                                          <p:attrName>style.visibility</p:attrName>
                                        </p:attrNameLst>
                                      </p:cBhvr>
                                      <p:to>
                                        <p:strVal val="visible"/>
                                      </p:to>
                                    </p:set>
                                    <p:anim calcmode="lin" valueType="num">
                                      <p:cBhvr>
                                        <p:cTn id="28" dur="500" fill="hold"/>
                                        <p:tgtEl>
                                          <p:spTgt spid="79883"/>
                                        </p:tgtEl>
                                        <p:attrNameLst>
                                          <p:attrName>ppt_w</p:attrName>
                                        </p:attrNameLst>
                                      </p:cBhvr>
                                      <p:tavLst>
                                        <p:tav tm="0">
                                          <p:val>
                                            <p:strVal val="#ppt_w*2.5"/>
                                          </p:val>
                                        </p:tav>
                                        <p:tav tm="100000">
                                          <p:val>
                                            <p:strVal val="#ppt_w"/>
                                          </p:val>
                                        </p:tav>
                                      </p:tavLst>
                                    </p:anim>
                                    <p:anim calcmode="lin" valueType="num">
                                      <p:cBhvr>
                                        <p:cTn id="29" dur="500" fill="hold"/>
                                        <p:tgtEl>
                                          <p:spTgt spid="79883"/>
                                        </p:tgtEl>
                                        <p:attrNameLst>
                                          <p:attrName>ppt_h</p:attrName>
                                        </p:attrNameLst>
                                      </p:cBhvr>
                                      <p:tavLst>
                                        <p:tav tm="0">
                                          <p:val>
                                            <p:strVal val="#ppt_h*0.01"/>
                                          </p:val>
                                        </p:tav>
                                        <p:tav tm="100000">
                                          <p:val>
                                            <p:strVal val="#ppt_h"/>
                                          </p:val>
                                        </p:tav>
                                      </p:tavLst>
                                    </p:anim>
                                    <p:anim calcmode="lin" valueType="num">
                                      <p:cBhvr>
                                        <p:cTn id="30" dur="500" fill="hold"/>
                                        <p:tgtEl>
                                          <p:spTgt spid="79883"/>
                                        </p:tgtEl>
                                        <p:attrNameLst>
                                          <p:attrName>ppt_x</p:attrName>
                                        </p:attrNameLst>
                                      </p:cBhvr>
                                      <p:tavLst>
                                        <p:tav tm="0">
                                          <p:val>
                                            <p:strVal val="#ppt_x"/>
                                          </p:val>
                                        </p:tav>
                                        <p:tav tm="100000">
                                          <p:val>
                                            <p:strVal val="#ppt_x"/>
                                          </p:val>
                                        </p:tav>
                                      </p:tavLst>
                                    </p:anim>
                                    <p:anim calcmode="lin" valueType="num">
                                      <p:cBhvr>
                                        <p:cTn id="31" dur="500" fill="hold"/>
                                        <p:tgtEl>
                                          <p:spTgt spid="79883"/>
                                        </p:tgtEl>
                                        <p:attrNameLst>
                                          <p:attrName>ppt_y</p:attrName>
                                        </p:attrNameLst>
                                      </p:cBhvr>
                                      <p:tavLst>
                                        <p:tav tm="0">
                                          <p:val>
                                            <p:strVal val="#ppt_h+1"/>
                                          </p:val>
                                        </p:tav>
                                        <p:tav tm="100000">
                                          <p:val>
                                            <p:strVal val="#ppt_y"/>
                                          </p:val>
                                        </p:tav>
                                      </p:tavLst>
                                    </p:anim>
                                    <p:animEffect transition="in" filter="fade">
                                      <p:cBhvr>
                                        <p:cTn id="32" dur="500"/>
                                        <p:tgtEl>
                                          <p:spTgt spid="79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FB33D005-B27C-4308-87EE-E5B135CDE957}" type="slidenum">
              <a:rPr lang="en-US" altLang="en-US" sz="1000"/>
              <a:pPr/>
              <a:t>34</a:t>
            </a:fld>
            <a:endParaRPr lang="en-US" altLang="en-US" sz="1000"/>
          </a:p>
        </p:txBody>
      </p:sp>
      <p:sp>
        <p:nvSpPr>
          <p:cNvPr id="47107" name="Rectangle 5"/>
          <p:cNvSpPr>
            <a:spLocks noGrp="1" noChangeArrowheads="1"/>
          </p:cNvSpPr>
          <p:nvPr>
            <p:ph type="title"/>
          </p:nvPr>
        </p:nvSpPr>
        <p:spPr/>
        <p:txBody>
          <a:bodyPr/>
          <a:lstStyle/>
          <a:p>
            <a:pPr eaLnBrk="1" hangingPunct="1"/>
            <a:r>
              <a:rPr lang="en-US" altLang="ar-SA" sz="3200" b="1"/>
              <a:t>Direct Use of Hydrothermal Resources</a:t>
            </a:r>
            <a:r>
              <a:rPr lang="en-US" altLang="ar-SA" sz="2400" b="1"/>
              <a:t/>
            </a:r>
            <a:br>
              <a:rPr lang="en-US" altLang="ar-SA" sz="2400" b="1"/>
            </a:br>
            <a:endParaRPr lang="en-US" altLang="ar-SA" sz="2400" b="1"/>
          </a:p>
        </p:txBody>
      </p:sp>
      <p:sp>
        <p:nvSpPr>
          <p:cNvPr id="86019" name="Rectangle 3"/>
          <p:cNvSpPr>
            <a:spLocks noGrp="1" noChangeArrowheads="1"/>
          </p:cNvSpPr>
          <p:nvPr>
            <p:ph type="body" sz="half" idx="1"/>
          </p:nvPr>
        </p:nvSpPr>
        <p:spPr/>
        <p:txBody>
          <a:bodyPr/>
          <a:lstStyle/>
          <a:p>
            <a:pPr eaLnBrk="1" hangingPunct="1">
              <a:buFont typeface="Wingdings" panose="05000000000000000000" pitchFamily="2" charset="2"/>
              <a:buNone/>
            </a:pPr>
            <a:r>
              <a:rPr lang="en-US" altLang="en-US" sz="2400" b="1"/>
              <a:t>	</a:t>
            </a:r>
          </a:p>
          <a:p>
            <a:pPr eaLnBrk="1" hangingPunct="1"/>
            <a:r>
              <a:rPr lang="en-US" altLang="ar-SA" sz="1800"/>
              <a:t>Hot water from geothermal resources can be used directly to provide water and space heating.</a:t>
            </a:r>
          </a:p>
          <a:p>
            <a:pPr eaLnBrk="1" hangingPunct="1"/>
            <a:endParaRPr lang="en-US" altLang="ar-SA" sz="1800"/>
          </a:p>
          <a:p>
            <a:pPr eaLnBrk="1" hangingPunct="1"/>
            <a:r>
              <a:rPr lang="en-US" altLang="ar-SA" sz="1800"/>
              <a:t> Direct use applications include crop drying, industrial processes, resorts and spas; and heating buildings, greenhouses, and fish farms.  </a:t>
            </a:r>
          </a:p>
        </p:txBody>
      </p:sp>
      <p:pic>
        <p:nvPicPr>
          <p:cNvPr id="86020" name="Picture 4" descr="Photo of a geothermally heated greenhouse in Hooper, Colorad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00800" y="2590800"/>
            <a:ext cx="3810000" cy="226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81151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p:cTn id="7" dur="500" fill="hold"/>
                                        <p:tgtEl>
                                          <p:spTgt spid="86019">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86019">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86019">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86019">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8601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6019">
                                            <p:txEl>
                                              <p:pRg st="1" end="1"/>
                                            </p:txEl>
                                          </p:spTgt>
                                        </p:tgtEl>
                                        <p:attrNameLst>
                                          <p:attrName>style.visibility</p:attrName>
                                        </p:attrNameLst>
                                      </p:cBhvr>
                                      <p:to>
                                        <p:strVal val="visible"/>
                                      </p:to>
                                    </p:set>
                                    <p:anim calcmode="lin" valueType="num">
                                      <p:cBhvr>
                                        <p:cTn id="16" dur="500" fill="hold"/>
                                        <p:tgtEl>
                                          <p:spTgt spid="86019">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86019">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86019">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86019">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8601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p:cTn id="25" dur="500" fill="hold"/>
                                        <p:tgtEl>
                                          <p:spTgt spid="86019">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86019">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86019">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86019">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86019">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86020"/>
                                        </p:tgtEl>
                                        <p:attrNameLst>
                                          <p:attrName>style.visibility</p:attrName>
                                        </p:attrNameLst>
                                      </p:cBhvr>
                                      <p:to>
                                        <p:strVal val="visible"/>
                                      </p:to>
                                    </p:set>
                                    <p:animEffect transition="in" filter="box(in)">
                                      <p:cBhvr>
                                        <p:cTn id="34"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13668" y="879458"/>
            <a:ext cx="8204401" cy="10415567"/>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pPr algn="ctr"/>
            <a:r>
              <a:rPr lang="en-US" dirty="0" smtClean="0"/>
              <a:t>Solar radiation lines in </a:t>
            </a:r>
            <a:r>
              <a:rPr lang="en-US" dirty="0" err="1" smtClean="0"/>
              <a:t>iraq</a:t>
            </a:r>
            <a:endParaRPr lang="en-US" dirty="0"/>
          </a:p>
        </p:txBody>
      </p:sp>
      <p:sp>
        <p:nvSpPr>
          <p:cNvPr id="4" name="Date Placeholder 3"/>
          <p:cNvSpPr>
            <a:spLocks noGrp="1"/>
          </p:cNvSpPr>
          <p:nvPr>
            <p:ph type="dt" sz="half" idx="10"/>
          </p:nvPr>
        </p:nvSpPr>
        <p:spPr/>
        <p:txBody>
          <a:bodyPr/>
          <a:lstStyle/>
          <a:p>
            <a:r>
              <a:rPr lang="en-US" smtClean="0"/>
              <a:t>2020-2021</a:t>
            </a:r>
            <a:endParaRPr lang="en-US" dirty="0"/>
          </a:p>
        </p:txBody>
      </p:sp>
      <p:sp>
        <p:nvSpPr>
          <p:cNvPr id="5" name="Slide Number Placeholder 4"/>
          <p:cNvSpPr>
            <a:spLocks noGrp="1"/>
          </p:cNvSpPr>
          <p:nvPr>
            <p:ph type="sldNum" sz="quarter" idx="12"/>
          </p:nvPr>
        </p:nvSpPr>
        <p:spPr/>
        <p:txBody>
          <a:bodyPr/>
          <a:lstStyle/>
          <a:p>
            <a:fld id="{A0EDFBC5-9E83-48A9-A20F-CEAD086DBFA3}" type="slidenum">
              <a:rPr lang="en-US" smtClean="0"/>
              <a:pPr/>
              <a:t>35</a:t>
            </a:fld>
            <a:endParaRPr lang="en-US" dirty="0"/>
          </a:p>
        </p:txBody>
      </p:sp>
    </p:spTree>
    <p:extLst>
      <p:ext uri="{BB962C8B-B14F-4D97-AF65-F5344CB8AC3E}">
        <p14:creationId xmlns:p14="http://schemas.microsoft.com/office/powerpoint/2010/main" val="3329981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pPr algn="ctr"/>
            <a:r>
              <a:rPr lang="en-US" dirty="0" smtClean="0"/>
              <a:t>New power generation using natural gas</a:t>
            </a:r>
            <a:endParaRPr lang="en-US" dirty="0"/>
          </a:p>
        </p:txBody>
      </p:sp>
      <p:sp>
        <p:nvSpPr>
          <p:cNvPr id="4" name="Date Placeholder 3"/>
          <p:cNvSpPr>
            <a:spLocks noGrp="1"/>
          </p:cNvSpPr>
          <p:nvPr>
            <p:ph type="dt" sz="half" idx="10"/>
          </p:nvPr>
        </p:nvSpPr>
        <p:spPr/>
        <p:txBody>
          <a:bodyPr/>
          <a:lstStyle/>
          <a:p>
            <a:r>
              <a:rPr lang="en-US" smtClean="0"/>
              <a:t>2020-2021</a:t>
            </a:r>
            <a:endParaRPr lang="en-US" dirty="0"/>
          </a:p>
        </p:txBody>
      </p:sp>
      <p:sp>
        <p:nvSpPr>
          <p:cNvPr id="5" name="Slide Number Placeholder 4"/>
          <p:cNvSpPr>
            <a:spLocks noGrp="1"/>
          </p:cNvSpPr>
          <p:nvPr>
            <p:ph type="sldNum" sz="quarter" idx="12"/>
          </p:nvPr>
        </p:nvSpPr>
        <p:spPr/>
        <p:txBody>
          <a:bodyPr/>
          <a:lstStyle/>
          <a:p>
            <a:fld id="{A0EDFBC5-9E83-48A9-A20F-CEAD086DBFA3}" type="slidenum">
              <a:rPr lang="en-US" smtClean="0"/>
              <a:pPr/>
              <a:t>36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63925789"/>
              </p:ext>
            </p:extLst>
          </p:nvPr>
        </p:nvGraphicFramePr>
        <p:xfrm>
          <a:off x="2032000" y="719666"/>
          <a:ext cx="8128000" cy="394208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r>
                        <a:rPr lang="en-US" dirty="0" smtClean="0"/>
                        <a:t>No </a:t>
                      </a:r>
                      <a:endParaRPr lang="en-US" dirty="0"/>
                    </a:p>
                  </a:txBody>
                  <a:tcPr/>
                </a:tc>
                <a:tc>
                  <a:txBody>
                    <a:bodyPr/>
                    <a:lstStyle/>
                    <a:p>
                      <a:r>
                        <a:rPr lang="ar-IQ" dirty="0" smtClean="0"/>
                        <a:t>المشروع</a:t>
                      </a:r>
                      <a:endParaRPr lang="en-US" dirty="0"/>
                    </a:p>
                  </a:txBody>
                  <a:tcPr/>
                </a:tc>
                <a:tc>
                  <a:txBody>
                    <a:bodyPr/>
                    <a:lstStyle/>
                    <a:p>
                      <a:r>
                        <a:rPr lang="ar-IQ" dirty="0" smtClean="0"/>
                        <a:t>الموقع</a:t>
                      </a:r>
                      <a:endParaRPr lang="en-US" dirty="0"/>
                    </a:p>
                  </a:txBody>
                  <a:tcPr/>
                </a:tc>
                <a:tc>
                  <a:txBody>
                    <a:bodyPr/>
                    <a:lstStyle/>
                    <a:p>
                      <a:r>
                        <a:rPr lang="ar-IQ" dirty="0" smtClean="0"/>
                        <a:t>الوقود</a:t>
                      </a:r>
                      <a:r>
                        <a:rPr lang="ar-IQ" baseline="0" dirty="0" smtClean="0"/>
                        <a:t> المستخدم</a:t>
                      </a:r>
                      <a:endParaRPr lang="en-US" dirty="0"/>
                    </a:p>
                  </a:txBody>
                  <a:tcPr/>
                </a:tc>
                <a:tc>
                  <a:txBody>
                    <a:bodyPr/>
                    <a:lstStyle/>
                    <a:p>
                      <a:r>
                        <a:rPr lang="ar-IQ" dirty="0" smtClean="0"/>
                        <a:t>السعة</a:t>
                      </a:r>
                      <a:endParaRPr lang="en-US" dirty="0"/>
                    </a:p>
                  </a:txBody>
                  <a:tcPr/>
                </a:tc>
              </a:tr>
              <a:tr h="370840">
                <a:tc>
                  <a:txBody>
                    <a:bodyPr/>
                    <a:lstStyle/>
                    <a:p>
                      <a:r>
                        <a:rPr lang="en-US" dirty="0" smtClean="0"/>
                        <a:t>1</a:t>
                      </a:r>
                      <a:endParaRPr lang="en-US" dirty="0"/>
                    </a:p>
                  </a:txBody>
                  <a:tcPr/>
                </a:tc>
                <a:tc>
                  <a:txBody>
                    <a:bodyPr/>
                    <a:lstStyle/>
                    <a:p>
                      <a:pPr algn="ctr"/>
                      <a:r>
                        <a:rPr lang="ar-IQ" dirty="0" smtClean="0"/>
                        <a:t>محطة</a:t>
                      </a:r>
                      <a:r>
                        <a:rPr lang="ar-IQ" baseline="0" dirty="0" smtClean="0"/>
                        <a:t> الغراف</a:t>
                      </a:r>
                      <a:endParaRPr lang="en-US" dirty="0"/>
                    </a:p>
                  </a:txBody>
                  <a:tcPr/>
                </a:tc>
                <a:tc>
                  <a:txBody>
                    <a:bodyPr/>
                    <a:lstStyle/>
                    <a:p>
                      <a:r>
                        <a:rPr lang="ar-IQ" dirty="0" smtClean="0"/>
                        <a:t>ذي قار</a:t>
                      </a:r>
                      <a:endParaRPr lang="en-US" dirty="0"/>
                    </a:p>
                  </a:txBody>
                  <a:tcPr/>
                </a:tc>
                <a:tc>
                  <a:txBody>
                    <a:bodyPr/>
                    <a:lstStyle/>
                    <a:p>
                      <a:pPr algn="ctr"/>
                      <a:r>
                        <a:rPr lang="ar-IQ" dirty="0" smtClean="0"/>
                        <a:t>النفط/الغاز</a:t>
                      </a:r>
                      <a:r>
                        <a:rPr lang="ar-IQ" baseline="0" dirty="0" smtClean="0"/>
                        <a:t> </a:t>
                      </a:r>
                      <a:endParaRPr lang="en-US" dirty="0"/>
                    </a:p>
                  </a:txBody>
                  <a:tcPr/>
                </a:tc>
                <a:tc>
                  <a:txBody>
                    <a:bodyPr/>
                    <a:lstStyle/>
                    <a:p>
                      <a:r>
                        <a:rPr lang="ar-IQ" dirty="0" smtClean="0"/>
                        <a:t>125 </a:t>
                      </a:r>
                      <a:r>
                        <a:rPr lang="ar-IQ" dirty="0" err="1" smtClean="0"/>
                        <a:t>ميكاواط</a:t>
                      </a:r>
                      <a:endParaRPr lang="en-US" dirty="0"/>
                    </a:p>
                  </a:txBody>
                  <a:tcPr/>
                </a:tc>
              </a:tr>
              <a:tr h="370840">
                <a:tc>
                  <a:txBody>
                    <a:bodyPr/>
                    <a:lstStyle/>
                    <a:p>
                      <a:r>
                        <a:rPr lang="en-US" dirty="0" smtClean="0"/>
                        <a:t>2</a:t>
                      </a:r>
                      <a:endParaRPr lang="en-US" dirty="0"/>
                    </a:p>
                  </a:txBody>
                  <a:tcPr/>
                </a:tc>
                <a:tc>
                  <a:txBody>
                    <a:bodyPr/>
                    <a:lstStyle/>
                    <a:p>
                      <a:pPr algn="ctr"/>
                      <a:r>
                        <a:rPr lang="ar-IQ" dirty="0" smtClean="0"/>
                        <a:t>محطة الغراف البخارية</a:t>
                      </a:r>
                      <a:endParaRPr lang="en-US" dirty="0"/>
                    </a:p>
                  </a:txBody>
                  <a:tcPr/>
                </a:tc>
                <a:tc>
                  <a:txBody>
                    <a:bodyPr/>
                    <a:lstStyle/>
                    <a:p>
                      <a:r>
                        <a:rPr lang="ar-IQ" dirty="0" smtClean="0"/>
                        <a:t>ذي قار</a:t>
                      </a:r>
                      <a:endParaRPr lang="en-US" dirty="0"/>
                    </a:p>
                  </a:txBody>
                  <a:tcPr/>
                </a:tc>
                <a:tc>
                  <a:txBody>
                    <a:bodyPr/>
                    <a:lstStyle/>
                    <a:p>
                      <a:pPr algn="ctr"/>
                      <a:r>
                        <a:rPr lang="ar-IQ" dirty="0" err="1" smtClean="0"/>
                        <a:t>الغازالطبيعي</a:t>
                      </a:r>
                      <a:endParaRPr lang="en-US" dirty="0"/>
                    </a:p>
                  </a:txBody>
                  <a:tcPr/>
                </a:tc>
                <a:tc>
                  <a:txBody>
                    <a:bodyPr/>
                    <a:lstStyle/>
                    <a:p>
                      <a:r>
                        <a:rPr lang="ar-IQ" dirty="0" smtClean="0"/>
                        <a:t>300 </a:t>
                      </a:r>
                      <a:r>
                        <a:rPr lang="ar-IQ" dirty="0" err="1" smtClean="0"/>
                        <a:t>ميكاواط</a:t>
                      </a:r>
                      <a:endParaRPr lang="en-US" dirty="0"/>
                    </a:p>
                  </a:txBody>
                  <a:tcPr/>
                </a:tc>
              </a:tr>
              <a:tr h="370840">
                <a:tc>
                  <a:txBody>
                    <a:bodyPr/>
                    <a:lstStyle/>
                    <a:p>
                      <a:r>
                        <a:rPr lang="en-US" dirty="0" smtClean="0"/>
                        <a:t>3</a:t>
                      </a:r>
                      <a:endParaRPr lang="en-US" dirty="0"/>
                    </a:p>
                  </a:txBody>
                  <a:tcPr/>
                </a:tc>
                <a:tc>
                  <a:txBody>
                    <a:bodyPr/>
                    <a:lstStyle/>
                    <a:p>
                      <a:pPr algn="ctr"/>
                      <a:r>
                        <a:rPr lang="ar-IQ" dirty="0" smtClean="0"/>
                        <a:t>محطة الخيرات البخارية</a:t>
                      </a:r>
                      <a:endParaRPr lang="en-US" dirty="0"/>
                    </a:p>
                  </a:txBody>
                  <a:tcPr/>
                </a:tc>
                <a:tc>
                  <a:txBody>
                    <a:bodyPr/>
                    <a:lstStyle/>
                    <a:p>
                      <a:r>
                        <a:rPr lang="ar-IQ" dirty="0" smtClean="0"/>
                        <a:t>كربلاء</a:t>
                      </a:r>
                      <a:endParaRPr lang="en-US" dirty="0"/>
                    </a:p>
                  </a:txBody>
                  <a:tcPr/>
                </a:tc>
                <a:tc>
                  <a:txBody>
                    <a:bodyPr/>
                    <a:lstStyle/>
                    <a:p>
                      <a:pPr algn="ctr"/>
                      <a:r>
                        <a:rPr lang="ar-IQ" dirty="0" smtClean="0"/>
                        <a:t>النفط/الغاز </a:t>
                      </a:r>
                      <a:endParaRPr lang="en-US" dirty="0"/>
                    </a:p>
                  </a:txBody>
                  <a:tcPr/>
                </a:tc>
                <a:tc>
                  <a:txBody>
                    <a:bodyPr/>
                    <a:lstStyle/>
                    <a:p>
                      <a:r>
                        <a:rPr lang="ar-IQ" dirty="0" smtClean="0"/>
                        <a:t>300 </a:t>
                      </a:r>
                      <a:r>
                        <a:rPr lang="ar-IQ" dirty="0" err="1" smtClean="0"/>
                        <a:t>ميكاواط</a:t>
                      </a:r>
                      <a:endParaRPr lang="en-US" dirty="0"/>
                    </a:p>
                  </a:txBody>
                  <a:tcPr/>
                </a:tc>
              </a:tr>
              <a:tr h="370840">
                <a:tc>
                  <a:txBody>
                    <a:bodyPr/>
                    <a:lstStyle/>
                    <a:p>
                      <a:r>
                        <a:rPr lang="en-US" dirty="0" smtClean="0"/>
                        <a:t>4</a:t>
                      </a:r>
                      <a:endParaRPr lang="en-US" dirty="0"/>
                    </a:p>
                  </a:txBody>
                  <a:tcPr/>
                </a:tc>
                <a:tc>
                  <a:txBody>
                    <a:bodyPr/>
                    <a:lstStyle/>
                    <a:p>
                      <a:pPr algn="ctr"/>
                      <a:r>
                        <a:rPr lang="ar-IQ" dirty="0" smtClean="0"/>
                        <a:t>محطة الشمال البخارية</a:t>
                      </a:r>
                      <a:endParaRPr lang="en-US" dirty="0"/>
                    </a:p>
                  </a:txBody>
                  <a:tcPr/>
                </a:tc>
                <a:tc>
                  <a:txBody>
                    <a:bodyPr/>
                    <a:lstStyle/>
                    <a:p>
                      <a:r>
                        <a:rPr lang="ar-IQ" dirty="0" smtClean="0"/>
                        <a:t>الموصل</a:t>
                      </a:r>
                      <a:endParaRPr lang="en-US" dirty="0"/>
                    </a:p>
                  </a:txBody>
                  <a:tcPr/>
                </a:tc>
                <a:tc>
                  <a:txBody>
                    <a:bodyPr/>
                    <a:lstStyle/>
                    <a:p>
                      <a:pPr algn="ctr"/>
                      <a:r>
                        <a:rPr lang="ar-IQ" dirty="0" smtClean="0"/>
                        <a:t>النفط/ الغاز </a:t>
                      </a:r>
                      <a:endParaRPr lang="en-US" dirty="0"/>
                    </a:p>
                  </a:txBody>
                  <a:tcPr/>
                </a:tc>
                <a:tc>
                  <a:txBody>
                    <a:bodyPr/>
                    <a:lstStyle/>
                    <a:p>
                      <a:r>
                        <a:rPr lang="ar-IQ" dirty="0" smtClean="0"/>
                        <a:t>300 </a:t>
                      </a:r>
                      <a:r>
                        <a:rPr lang="ar-IQ" dirty="0" err="1" smtClean="0"/>
                        <a:t>ميكاواط</a:t>
                      </a:r>
                      <a:endParaRPr lang="en-US" dirty="0"/>
                    </a:p>
                  </a:txBody>
                  <a:tcPr/>
                </a:tc>
              </a:tr>
              <a:tr h="370840">
                <a:tc>
                  <a:txBody>
                    <a:bodyPr/>
                    <a:lstStyle/>
                    <a:p>
                      <a:r>
                        <a:rPr lang="en-US" dirty="0" smtClean="0"/>
                        <a:t>5</a:t>
                      </a:r>
                      <a:endParaRPr lang="en-US" dirty="0"/>
                    </a:p>
                  </a:txBody>
                  <a:tcPr/>
                </a:tc>
                <a:tc>
                  <a:txBody>
                    <a:bodyPr/>
                    <a:lstStyle/>
                    <a:p>
                      <a:pPr algn="ctr"/>
                      <a:r>
                        <a:rPr lang="ar-IQ" dirty="0" smtClean="0"/>
                        <a:t>محطة الشمال البخارية</a:t>
                      </a:r>
                      <a:endParaRPr lang="en-US" dirty="0"/>
                    </a:p>
                  </a:txBody>
                  <a:tcPr/>
                </a:tc>
                <a:tc>
                  <a:txBody>
                    <a:bodyPr/>
                    <a:lstStyle/>
                    <a:p>
                      <a:r>
                        <a:rPr lang="ar-IQ" dirty="0" smtClean="0"/>
                        <a:t>الانبار</a:t>
                      </a:r>
                      <a:endParaRPr lang="en-US" dirty="0"/>
                    </a:p>
                  </a:txBody>
                  <a:tcPr/>
                </a:tc>
                <a:tc>
                  <a:txBody>
                    <a:bodyPr/>
                    <a:lstStyle/>
                    <a:p>
                      <a:pPr algn="ctr"/>
                      <a:r>
                        <a:rPr lang="ar-IQ" dirty="0" smtClean="0"/>
                        <a:t>النفط الخام/الغاز</a:t>
                      </a:r>
                      <a:endParaRPr lang="en-US" dirty="0"/>
                    </a:p>
                  </a:txBody>
                  <a:tcPr/>
                </a:tc>
                <a:tc>
                  <a:txBody>
                    <a:bodyPr/>
                    <a:lstStyle/>
                    <a:p>
                      <a:r>
                        <a:rPr lang="ar-IQ" dirty="0" smtClean="0"/>
                        <a:t>300 </a:t>
                      </a:r>
                      <a:r>
                        <a:rPr lang="ar-IQ" dirty="0" err="1" smtClean="0"/>
                        <a:t>ميكاواط</a:t>
                      </a:r>
                      <a:endParaRPr lang="en-US" dirty="0"/>
                    </a:p>
                  </a:txBody>
                  <a:tcPr/>
                </a:tc>
              </a:tr>
              <a:tr h="370840">
                <a:tc>
                  <a:txBody>
                    <a:bodyPr/>
                    <a:lstStyle/>
                    <a:p>
                      <a:r>
                        <a:rPr lang="en-US" dirty="0" smtClean="0"/>
                        <a:t>6</a:t>
                      </a:r>
                      <a:endParaRPr lang="en-US" dirty="0"/>
                    </a:p>
                  </a:txBody>
                  <a:tcPr/>
                </a:tc>
                <a:tc>
                  <a:txBody>
                    <a:bodyPr/>
                    <a:lstStyle/>
                    <a:p>
                      <a:pPr algn="ctr"/>
                      <a:r>
                        <a:rPr lang="ar-IQ" dirty="0" smtClean="0"/>
                        <a:t>محطة شط العرب البخارية</a:t>
                      </a:r>
                      <a:endParaRPr lang="en-US" dirty="0"/>
                    </a:p>
                  </a:txBody>
                  <a:tcPr/>
                </a:tc>
                <a:tc>
                  <a:txBody>
                    <a:bodyPr/>
                    <a:lstStyle/>
                    <a:p>
                      <a:r>
                        <a:rPr lang="ar-IQ" dirty="0" smtClean="0"/>
                        <a:t>البصرة</a:t>
                      </a:r>
                      <a:endParaRPr lang="en-US" dirty="0"/>
                    </a:p>
                  </a:txBody>
                  <a:tcPr/>
                </a:tc>
                <a:tc>
                  <a:txBody>
                    <a:bodyPr/>
                    <a:lstStyle/>
                    <a:p>
                      <a:pPr algn="ctr"/>
                      <a:r>
                        <a:rPr lang="ar-IQ" dirty="0" smtClean="0"/>
                        <a:t>النفط/الغاز</a:t>
                      </a:r>
                      <a:endParaRPr lang="en-US" dirty="0"/>
                    </a:p>
                  </a:txBody>
                  <a:tcPr/>
                </a:tc>
                <a:tc>
                  <a:txBody>
                    <a:bodyPr/>
                    <a:lstStyle/>
                    <a:p>
                      <a:r>
                        <a:rPr lang="ar-IQ" dirty="0" smtClean="0"/>
                        <a:t>300 </a:t>
                      </a:r>
                      <a:r>
                        <a:rPr lang="ar-IQ" dirty="0" err="1" smtClean="0"/>
                        <a:t>ميكاواط</a:t>
                      </a:r>
                      <a:endParaRPr lang="en-US" dirty="0"/>
                    </a:p>
                  </a:txBody>
                  <a:tcPr/>
                </a:tc>
              </a:tr>
            </a:tbl>
          </a:graphicData>
        </a:graphic>
      </p:graphicFrame>
    </p:spTree>
    <p:extLst>
      <p:ext uri="{BB962C8B-B14F-4D97-AF65-F5344CB8AC3E}">
        <p14:creationId xmlns:p14="http://schemas.microsoft.com/office/powerpoint/2010/main" val="38881301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ar-IQ" dirty="0" smtClean="0"/>
              <a:t>........شكرا لكم........</a:t>
            </a:r>
            <a:endParaRPr lang="en-US" dirty="0"/>
          </a:p>
        </p:txBody>
      </p:sp>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2020-2021</a:t>
            </a:r>
            <a:endParaRPr lang="en-US" dirty="0"/>
          </a:p>
        </p:txBody>
      </p:sp>
      <p:sp>
        <p:nvSpPr>
          <p:cNvPr id="5" name="Slide Number Placeholder 4"/>
          <p:cNvSpPr>
            <a:spLocks noGrp="1"/>
          </p:cNvSpPr>
          <p:nvPr>
            <p:ph type="sldNum" sz="quarter" idx="12"/>
          </p:nvPr>
        </p:nvSpPr>
        <p:spPr/>
        <p:txBody>
          <a:bodyPr/>
          <a:lstStyle/>
          <a:p>
            <a:fld id="{A0EDFBC5-9E83-48A9-A20F-CEAD086DBFA3}" type="slidenum">
              <a:rPr lang="en-US" smtClean="0"/>
              <a:pPr/>
              <a:t>37</a:t>
            </a:fld>
            <a:endParaRPr lang="en-US" dirty="0"/>
          </a:p>
        </p:txBody>
      </p:sp>
    </p:spTree>
    <p:extLst>
      <p:ext uri="{BB962C8B-B14F-4D97-AF65-F5344CB8AC3E}">
        <p14:creationId xmlns:p14="http://schemas.microsoft.com/office/powerpoint/2010/main" val="784281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85091" y="-622650"/>
            <a:ext cx="11487217" cy="5080789"/>
          </a:xfrm>
        </p:spPr>
        <p:txBody>
          <a:bodyPr/>
          <a:lstStyle/>
          <a:p>
            <a:endParaRPr lang="en-US" dirty="0"/>
          </a:p>
        </p:txBody>
      </p:sp>
      <p:sp>
        <p:nvSpPr>
          <p:cNvPr id="3" name="Title 2"/>
          <p:cNvSpPr>
            <a:spLocks noGrp="1"/>
          </p:cNvSpPr>
          <p:nvPr>
            <p:ph type="title"/>
          </p:nvPr>
        </p:nvSpPr>
        <p:spPr/>
        <p:txBody>
          <a:bodyPr/>
          <a:lstStyle/>
          <a:p>
            <a:pPr algn="ctr"/>
            <a:r>
              <a:rPr lang="ar-IQ" dirty="0" smtClean="0"/>
              <a:t> بحوث الطاقة الشمسية في العراق</a:t>
            </a:r>
            <a:endParaRPr lang="en-US" dirty="0"/>
          </a:p>
        </p:txBody>
      </p:sp>
      <p:sp>
        <p:nvSpPr>
          <p:cNvPr id="4" name="Date Placeholder 3"/>
          <p:cNvSpPr>
            <a:spLocks noGrp="1"/>
          </p:cNvSpPr>
          <p:nvPr>
            <p:ph type="dt" sz="half" idx="10"/>
          </p:nvPr>
        </p:nvSpPr>
        <p:spPr/>
        <p:txBody>
          <a:bodyPr/>
          <a:lstStyle/>
          <a:p>
            <a:r>
              <a:rPr lang="en-US" smtClean="0"/>
              <a:t>2020-2021</a:t>
            </a:r>
            <a:endParaRPr lang="en-US" dirty="0"/>
          </a:p>
        </p:txBody>
      </p:sp>
      <p:sp>
        <p:nvSpPr>
          <p:cNvPr id="5" name="Slide Number Placeholder 4"/>
          <p:cNvSpPr>
            <a:spLocks noGrp="1"/>
          </p:cNvSpPr>
          <p:nvPr>
            <p:ph type="sldNum" sz="quarter" idx="12"/>
          </p:nvPr>
        </p:nvSpPr>
        <p:spPr/>
        <p:txBody>
          <a:bodyPr/>
          <a:lstStyle/>
          <a:p>
            <a:fld id="{A0EDFBC5-9E83-48A9-A20F-CEAD086DBFA3}" type="slidenum">
              <a:rPr lang="en-US" smtClean="0"/>
              <a:pPr/>
              <a:t>4</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19" y="981075"/>
            <a:ext cx="11148991" cy="4895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205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pPr algn="ctr"/>
            <a:r>
              <a:rPr lang="ar-IQ" dirty="0" smtClean="0"/>
              <a:t>مركز بحوث الطاقة المتجددة في الانبار</a:t>
            </a:r>
            <a:endParaRPr lang="en-US" dirty="0"/>
          </a:p>
        </p:txBody>
      </p:sp>
      <p:sp>
        <p:nvSpPr>
          <p:cNvPr id="4" name="Date Placeholder 3"/>
          <p:cNvSpPr>
            <a:spLocks noGrp="1"/>
          </p:cNvSpPr>
          <p:nvPr>
            <p:ph type="dt" sz="half" idx="10"/>
          </p:nvPr>
        </p:nvSpPr>
        <p:spPr/>
        <p:txBody>
          <a:bodyPr/>
          <a:lstStyle/>
          <a:p>
            <a:r>
              <a:rPr lang="en-US" smtClean="0"/>
              <a:t>2020-2021</a:t>
            </a:r>
            <a:endParaRPr lang="en-US" dirty="0"/>
          </a:p>
        </p:txBody>
      </p:sp>
      <p:sp>
        <p:nvSpPr>
          <p:cNvPr id="5" name="Slide Number Placeholder 4"/>
          <p:cNvSpPr>
            <a:spLocks noGrp="1"/>
          </p:cNvSpPr>
          <p:nvPr>
            <p:ph type="sldNum" sz="quarter" idx="12"/>
          </p:nvPr>
        </p:nvSpPr>
        <p:spPr/>
        <p:txBody>
          <a:bodyPr/>
          <a:lstStyle/>
          <a:p>
            <a:fld id="{A0EDFBC5-9E83-48A9-A20F-CEAD086DBFA3}" type="slidenum">
              <a:rPr lang="en-US" smtClean="0"/>
              <a:pPr/>
              <a:t>5</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029" y="1272624"/>
            <a:ext cx="13999029" cy="473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785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348905AF-5500-4AF0-A984-975F9EE2CF79}" type="slidenum">
              <a:rPr lang="en-US" altLang="en-US" sz="1000"/>
              <a:pPr/>
              <a:t>6</a:t>
            </a:fld>
            <a:endParaRPr lang="en-US" altLang="en-US" sz="1000"/>
          </a:p>
        </p:txBody>
      </p:sp>
      <p:sp>
        <p:nvSpPr>
          <p:cNvPr id="19458" name="Rectangle 2"/>
          <p:cNvSpPr>
            <a:spLocks noGrp="1" noChangeArrowheads="1"/>
          </p:cNvSpPr>
          <p:nvPr>
            <p:ph type="title"/>
          </p:nvPr>
        </p:nvSpPr>
        <p:spPr/>
        <p:txBody>
          <a:bodyPr/>
          <a:lstStyle/>
          <a:p>
            <a:pPr eaLnBrk="1" hangingPunct="1"/>
            <a:r>
              <a:rPr lang="en-US" altLang="ar-SA" dirty="0" smtClean="0"/>
              <a:t>Solar</a:t>
            </a:r>
            <a:r>
              <a:rPr lang="en-US" altLang="ar-SA" b="1" i="1" dirty="0" smtClean="0"/>
              <a:t> </a:t>
            </a:r>
            <a:r>
              <a:rPr lang="en-US" altLang="ar-SA" dirty="0" smtClean="0"/>
              <a:t>Water Heating</a:t>
            </a:r>
          </a:p>
        </p:txBody>
      </p:sp>
      <p:sp>
        <p:nvSpPr>
          <p:cNvPr id="19459" name="Rectangle 3"/>
          <p:cNvSpPr>
            <a:spLocks noGrp="1" noChangeArrowheads="1"/>
          </p:cNvSpPr>
          <p:nvPr>
            <p:ph type="body" sz="half" idx="1"/>
          </p:nvPr>
        </p:nvSpPr>
        <p:spPr/>
        <p:txBody>
          <a:bodyPr/>
          <a:lstStyle/>
          <a:p>
            <a:pPr eaLnBrk="1" hangingPunct="1">
              <a:lnSpc>
                <a:spcPct val="80000"/>
              </a:lnSpc>
            </a:pPr>
            <a:r>
              <a:rPr lang="en-US" altLang="ar-SA" sz="1400" b="1"/>
              <a:t>Solar water heating is a very cost effective way to produce hot water in any climate, and the fuel they use is free (sun shine).</a:t>
            </a:r>
          </a:p>
          <a:p>
            <a:pPr eaLnBrk="1" hangingPunct="1">
              <a:lnSpc>
                <a:spcPct val="80000"/>
              </a:lnSpc>
              <a:buFont typeface="Wingdings" panose="05000000000000000000" pitchFamily="2" charset="2"/>
              <a:buNone/>
            </a:pPr>
            <a:endParaRPr lang="en-US" altLang="ar-SA" sz="1400" b="1"/>
          </a:p>
          <a:p>
            <a:pPr eaLnBrk="1" hangingPunct="1">
              <a:lnSpc>
                <a:spcPct val="80000"/>
              </a:lnSpc>
            </a:pPr>
            <a:r>
              <a:rPr lang="en-US" altLang="ar-SA" sz="1400" b="1"/>
              <a:t>Solar water heating systems include solar collectors and storage tanks, and they are two types</a:t>
            </a:r>
            <a:r>
              <a:rPr lang="en-US" altLang="ar-SA" sz="1400"/>
              <a:t>:</a:t>
            </a:r>
            <a:endParaRPr lang="en-US" altLang="ar-SA" sz="1400" b="1"/>
          </a:p>
          <a:p>
            <a:pPr lvl="1" eaLnBrk="1" hangingPunct="1">
              <a:lnSpc>
                <a:spcPct val="80000"/>
              </a:lnSpc>
            </a:pPr>
            <a:r>
              <a:rPr lang="en-US" altLang="ar-SA" sz="1400" b="1"/>
              <a:t>Active systems (have a circulating pump and control).</a:t>
            </a:r>
          </a:p>
          <a:p>
            <a:pPr lvl="1" eaLnBrk="1" hangingPunct="1">
              <a:lnSpc>
                <a:spcPct val="80000"/>
              </a:lnSpc>
            </a:pPr>
            <a:r>
              <a:rPr lang="en-US" altLang="ar-SA" sz="1400" b="1"/>
              <a:t>Passive systems which works on natural convection.</a:t>
            </a:r>
          </a:p>
          <a:p>
            <a:pPr lvl="1" eaLnBrk="1" hangingPunct="1">
              <a:lnSpc>
                <a:spcPct val="80000"/>
              </a:lnSpc>
              <a:buFont typeface="Wingdings" panose="05000000000000000000" pitchFamily="2" charset="2"/>
              <a:buNone/>
            </a:pPr>
            <a:endParaRPr lang="en-US" altLang="ar-SA" sz="1400" b="1" i="1"/>
          </a:p>
          <a:p>
            <a:pPr eaLnBrk="1" hangingPunct="1">
              <a:lnSpc>
                <a:spcPct val="80000"/>
              </a:lnSpc>
              <a:buFont typeface="Wingdings" panose="05000000000000000000" pitchFamily="2" charset="2"/>
              <a:buNone/>
            </a:pPr>
            <a:r>
              <a:rPr lang="en-US" altLang="ar-SA" sz="1600" b="1" i="1"/>
              <a:t>Active solar heating systems</a:t>
            </a:r>
          </a:p>
          <a:p>
            <a:pPr eaLnBrk="1" hangingPunct="1">
              <a:lnSpc>
                <a:spcPct val="80000"/>
              </a:lnSpc>
              <a:buFont typeface="Wingdings" panose="05000000000000000000" pitchFamily="2" charset="2"/>
              <a:buNone/>
            </a:pPr>
            <a:endParaRPr lang="en-US" altLang="ar-SA" sz="1600" b="1"/>
          </a:p>
          <a:p>
            <a:pPr eaLnBrk="1" hangingPunct="1">
              <a:lnSpc>
                <a:spcPct val="80000"/>
              </a:lnSpc>
              <a:buFont typeface="Wingdings" panose="05000000000000000000" pitchFamily="2" charset="2"/>
              <a:buNone/>
            </a:pPr>
            <a:r>
              <a:rPr lang="en-US" altLang="ar-SA" sz="1400" b="1"/>
              <a:t>They are two types;</a:t>
            </a:r>
          </a:p>
          <a:p>
            <a:pPr eaLnBrk="1" hangingPunct="1">
              <a:lnSpc>
                <a:spcPct val="80000"/>
              </a:lnSpc>
            </a:pPr>
            <a:r>
              <a:rPr lang="en-US" altLang="ar-SA" sz="1400" b="1"/>
              <a:t>Pump circulates household water through the collectors and into the home (open loop),</a:t>
            </a:r>
          </a:p>
          <a:p>
            <a:pPr eaLnBrk="1" hangingPunct="1">
              <a:lnSpc>
                <a:spcPct val="80000"/>
              </a:lnSpc>
            </a:pPr>
            <a:r>
              <a:rPr lang="en-US" altLang="ar-SA" sz="1400" b="1"/>
              <a:t> Pump circulates the heat transfer fluid through the collectors and a heat exchanger (closed loop). This heats the water that flows into the home.</a:t>
            </a:r>
            <a:r>
              <a:rPr lang="en-US" altLang="ar-SA" sz="1400"/>
              <a:t> </a:t>
            </a:r>
          </a:p>
          <a:p>
            <a:pPr eaLnBrk="1" hangingPunct="1">
              <a:lnSpc>
                <a:spcPct val="80000"/>
              </a:lnSpc>
            </a:pPr>
            <a:endParaRPr lang="en-US" altLang="ar-SA" sz="1400"/>
          </a:p>
          <a:p>
            <a:pPr eaLnBrk="1" hangingPunct="1">
              <a:lnSpc>
                <a:spcPct val="80000"/>
              </a:lnSpc>
              <a:buFont typeface="Wingdings" panose="05000000000000000000" pitchFamily="2" charset="2"/>
              <a:buNone/>
            </a:pPr>
            <a:endParaRPr lang="en-US" altLang="ar-SA" sz="1400"/>
          </a:p>
        </p:txBody>
      </p:sp>
      <p:pic>
        <p:nvPicPr>
          <p:cNvPr id="1946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00800" y="1973263"/>
            <a:ext cx="3810000" cy="378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47485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dissolve">
                                      <p:cBhvr>
                                        <p:cTn id="12" dur="5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calcmode="lin" valueType="num">
                                      <p:cBhvr>
                                        <p:cTn id="17" dur="10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19459">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1945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9459">
                                            <p:txEl>
                                              <p:pRg st="2" end="2"/>
                                            </p:txEl>
                                          </p:spTgt>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 calcmode="lin" valueType="num">
                                      <p:cBhvr>
                                        <p:cTn id="23" dur="10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19459">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1945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459">
                                            <p:txEl>
                                              <p:pRg st="3" end="3"/>
                                            </p:tx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19459">
                                            <p:txEl>
                                              <p:pRg st="4" end="4"/>
                                            </p:txEl>
                                          </p:spTgt>
                                        </p:tgtEl>
                                        <p:attrNameLst>
                                          <p:attrName>style.visibility</p:attrName>
                                        </p:attrNameLst>
                                      </p:cBhvr>
                                      <p:to>
                                        <p:strVal val="visible"/>
                                      </p:to>
                                    </p:set>
                                    <p:anim calcmode="lin" valueType="num">
                                      <p:cBhvr>
                                        <p:cTn id="29" dur="10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19459">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1945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945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Effect transition="in" filter="circle(in)">
                                      <p:cBhvr>
                                        <p:cTn id="37" dur="2000"/>
                                        <p:tgtEl>
                                          <p:spTgt spid="19459">
                                            <p:txEl>
                                              <p:pRg st="6" end="6"/>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19459">
                                            <p:txEl>
                                              <p:pRg st="8" end="8"/>
                                            </p:txEl>
                                          </p:spTgt>
                                        </p:tgtEl>
                                        <p:attrNameLst>
                                          <p:attrName>style.visibility</p:attrName>
                                        </p:attrNameLst>
                                      </p:cBhvr>
                                      <p:to>
                                        <p:strVal val="visible"/>
                                      </p:to>
                                    </p:set>
                                    <p:animEffect transition="in" filter="circle(in)">
                                      <p:cBhvr>
                                        <p:cTn id="40" dur="2000"/>
                                        <p:tgtEl>
                                          <p:spTgt spid="19459">
                                            <p:txEl>
                                              <p:pRg st="8" end="8"/>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19459">
                                            <p:txEl>
                                              <p:pRg st="9" end="9"/>
                                            </p:txEl>
                                          </p:spTgt>
                                        </p:tgtEl>
                                        <p:attrNameLst>
                                          <p:attrName>style.visibility</p:attrName>
                                        </p:attrNameLst>
                                      </p:cBhvr>
                                      <p:to>
                                        <p:strVal val="visible"/>
                                      </p:to>
                                    </p:set>
                                    <p:animEffect transition="in" filter="circle(in)">
                                      <p:cBhvr>
                                        <p:cTn id="43" dur="2000"/>
                                        <p:tgtEl>
                                          <p:spTgt spid="19459">
                                            <p:txEl>
                                              <p:pRg st="9" end="9"/>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19459">
                                            <p:txEl>
                                              <p:pRg st="10" end="10"/>
                                            </p:txEl>
                                          </p:spTgt>
                                        </p:tgtEl>
                                        <p:attrNameLst>
                                          <p:attrName>style.visibility</p:attrName>
                                        </p:attrNameLst>
                                      </p:cBhvr>
                                      <p:to>
                                        <p:strVal val="visible"/>
                                      </p:to>
                                    </p:set>
                                    <p:animEffect transition="in" filter="circle(in)">
                                      <p:cBhvr>
                                        <p:cTn id="46" dur="2000"/>
                                        <p:tgtEl>
                                          <p:spTgt spid="19459">
                                            <p:txEl>
                                              <p:pRg st="10" end="1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5" presetClass="entr" presetSubtype="0" fill="hold" nodeType="clickEffect">
                                  <p:stCondLst>
                                    <p:cond delay="0"/>
                                  </p:stCondLst>
                                  <p:childTnLst>
                                    <p:set>
                                      <p:cBhvr>
                                        <p:cTn id="50" dur="1" fill="hold">
                                          <p:stCondLst>
                                            <p:cond delay="0"/>
                                          </p:stCondLst>
                                        </p:cTn>
                                        <p:tgtEl>
                                          <p:spTgt spid="19460"/>
                                        </p:tgtEl>
                                        <p:attrNameLst>
                                          <p:attrName>style.visibility</p:attrName>
                                        </p:attrNameLst>
                                      </p:cBhvr>
                                      <p:to>
                                        <p:strVal val="visible"/>
                                      </p:to>
                                    </p:set>
                                    <p:anim calcmode="lin" valueType="num">
                                      <p:cBhvr>
                                        <p:cTn id="51" dur="500" decel="50000" fill="hold">
                                          <p:stCondLst>
                                            <p:cond delay="0"/>
                                          </p:stCondLst>
                                        </p:cTn>
                                        <p:tgtEl>
                                          <p:spTgt spid="19460"/>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9460"/>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9460"/>
                                        </p:tgtEl>
                                        <p:attrNameLst>
                                          <p:attrName>ppt_w</p:attrName>
                                        </p:attrNameLst>
                                      </p:cBhvr>
                                      <p:tavLst>
                                        <p:tav tm="0">
                                          <p:val>
                                            <p:strVal val="#ppt_w*.05"/>
                                          </p:val>
                                        </p:tav>
                                        <p:tav tm="100000">
                                          <p:val>
                                            <p:strVal val="#ppt_w"/>
                                          </p:val>
                                        </p:tav>
                                      </p:tavLst>
                                    </p:anim>
                                    <p:anim calcmode="lin" valueType="num">
                                      <p:cBhvr>
                                        <p:cTn id="54" dur="1000" fill="hold"/>
                                        <p:tgtEl>
                                          <p:spTgt spid="19460"/>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9460"/>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9460"/>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9460"/>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888807FB-D9DE-48F4-BC20-BB8D5AB56CFE}" type="slidenum">
              <a:rPr lang="en-US" altLang="en-US" sz="1000"/>
              <a:pPr/>
              <a:t>7</a:t>
            </a:fld>
            <a:endParaRPr lang="en-US" altLang="en-US" sz="1000"/>
          </a:p>
        </p:txBody>
      </p:sp>
      <p:sp>
        <p:nvSpPr>
          <p:cNvPr id="21506" name="Rectangle 2"/>
          <p:cNvSpPr>
            <a:spLocks noGrp="1" noChangeArrowheads="1"/>
          </p:cNvSpPr>
          <p:nvPr>
            <p:ph type="title"/>
          </p:nvPr>
        </p:nvSpPr>
        <p:spPr/>
        <p:txBody>
          <a:bodyPr/>
          <a:lstStyle/>
          <a:p>
            <a:pPr eaLnBrk="1" hangingPunct="1"/>
            <a:r>
              <a:rPr lang="en-US" altLang="ar-SA" sz="3200" b="1" i="1"/>
              <a:t>Thermosyphon systems</a:t>
            </a:r>
            <a:r>
              <a:rPr lang="en-US" altLang="ar-SA" smtClean="0"/>
              <a:t> </a:t>
            </a:r>
          </a:p>
        </p:txBody>
      </p:sp>
      <p:sp>
        <p:nvSpPr>
          <p:cNvPr id="21507" name="Rectangle 3"/>
          <p:cNvSpPr>
            <a:spLocks noGrp="1" noChangeArrowheads="1"/>
          </p:cNvSpPr>
          <p:nvPr>
            <p:ph type="body" sz="half" idx="1"/>
          </p:nvPr>
        </p:nvSpPr>
        <p:spPr/>
        <p:txBody>
          <a:bodyPr/>
          <a:lstStyle/>
          <a:p>
            <a:pPr eaLnBrk="1" hangingPunct="1"/>
            <a:r>
              <a:rPr lang="en-US" altLang="ar-SA" sz="2400" b="1"/>
              <a:t>Water flows through the system when warm water rises as cooler water sinks. </a:t>
            </a:r>
          </a:p>
          <a:p>
            <a:pPr eaLnBrk="1" hangingPunct="1"/>
            <a:r>
              <a:rPr lang="en-US" altLang="ar-SA" sz="2400" b="1"/>
              <a:t>The collector must be installed below the storage tank so that warm water will rise into the tank. </a:t>
            </a:r>
          </a:p>
        </p:txBody>
      </p:sp>
      <p:pic>
        <p:nvPicPr>
          <p:cNvPr id="2150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00800" y="2006600"/>
            <a:ext cx="3810000" cy="3716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Rectangle 7"/>
          <p:cNvSpPr>
            <a:spLocks noChangeArrowheads="1"/>
          </p:cNvSpPr>
          <p:nvPr/>
        </p:nvSpPr>
        <p:spPr bwMode="auto">
          <a:xfrm>
            <a:off x="1524001" y="-1692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428560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strVal val="#ppt_w*0.70"/>
                                          </p:val>
                                        </p:tav>
                                        <p:tav tm="100000">
                                          <p:val>
                                            <p:strVal val="#ppt_w"/>
                                          </p:val>
                                        </p:tav>
                                      </p:tavLst>
                                    </p:anim>
                                    <p:anim calcmode="lin" valueType="num">
                                      <p:cBhvr>
                                        <p:cTn id="8" dur="1000" fill="hold"/>
                                        <p:tgtEl>
                                          <p:spTgt spid="21506"/>
                                        </p:tgtEl>
                                        <p:attrNameLst>
                                          <p:attrName>ppt_h</p:attrName>
                                        </p:attrNameLst>
                                      </p:cBhvr>
                                      <p:tavLst>
                                        <p:tav tm="0">
                                          <p:val>
                                            <p:strVal val="#ppt_h"/>
                                          </p:val>
                                        </p:tav>
                                        <p:tav tm="100000">
                                          <p:val>
                                            <p:strVal val="#ppt_h"/>
                                          </p:val>
                                        </p:tav>
                                      </p:tavLst>
                                    </p:anim>
                                    <p:animEffect transition="in" filter="fade">
                                      <p:cBhvr>
                                        <p:cTn id="9" dur="1000"/>
                                        <p:tgtEl>
                                          <p:spTgt spid="215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5" presetClass="entr" presetSubtype="0" fill="hold" nodeType="clickEffect">
                                  <p:stCondLst>
                                    <p:cond delay="0"/>
                                  </p:stCondLst>
                                  <p:childTnLst>
                                    <p:set>
                                      <p:cBhvr>
                                        <p:cTn id="13" dur="1" fill="hold">
                                          <p:stCondLst>
                                            <p:cond delay="0"/>
                                          </p:stCondLst>
                                        </p:cTn>
                                        <p:tgtEl>
                                          <p:spTgt spid="21507">
                                            <p:txEl>
                                              <p:pRg st="0" end="0"/>
                                            </p:txEl>
                                          </p:spTgt>
                                        </p:tgtEl>
                                        <p:attrNameLst>
                                          <p:attrName>style.visibility</p:attrName>
                                        </p:attrNameLst>
                                      </p:cBhvr>
                                      <p:to>
                                        <p:strVal val="visible"/>
                                      </p:to>
                                    </p:set>
                                    <p:anim calcmode="lin" valueType="num">
                                      <p:cBhvr>
                                        <p:cTn id="14" dur="500" decel="50000" fill="hold">
                                          <p:stCondLst>
                                            <p:cond delay="0"/>
                                          </p:stCondLst>
                                        </p:cTn>
                                        <p:tgtEl>
                                          <p:spTgt spid="21507">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1507">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1507">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21507">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1507">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1507">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1507">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1507">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5" presetClass="entr" presetSubtype="0" fill="hold" nodeType="clickEffect">
                                  <p:stCondLst>
                                    <p:cond delay="0"/>
                                  </p:stCondLst>
                                  <p:childTnLst>
                                    <p:set>
                                      <p:cBhvr>
                                        <p:cTn id="25" dur="1" fill="hold">
                                          <p:stCondLst>
                                            <p:cond delay="0"/>
                                          </p:stCondLst>
                                        </p:cTn>
                                        <p:tgtEl>
                                          <p:spTgt spid="21507">
                                            <p:txEl>
                                              <p:pRg st="1" end="1"/>
                                            </p:txEl>
                                          </p:spTgt>
                                        </p:tgtEl>
                                        <p:attrNameLst>
                                          <p:attrName>style.visibility</p:attrName>
                                        </p:attrNameLst>
                                      </p:cBhvr>
                                      <p:to>
                                        <p:strVal val="visible"/>
                                      </p:to>
                                    </p:set>
                                    <p:anim calcmode="lin" valueType="num">
                                      <p:cBhvr>
                                        <p:cTn id="26" dur="500" decel="50000" fill="hold">
                                          <p:stCondLst>
                                            <p:cond delay="0"/>
                                          </p:stCondLst>
                                        </p:cTn>
                                        <p:tgtEl>
                                          <p:spTgt spid="21507">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1507">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1507">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21507">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1507">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1507">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1507">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1507">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21508"/>
                                        </p:tgtEl>
                                        <p:attrNameLst>
                                          <p:attrName>style.visibility</p:attrName>
                                        </p:attrNameLst>
                                      </p:cBhvr>
                                      <p:to>
                                        <p:strVal val="visible"/>
                                      </p:to>
                                    </p:set>
                                    <p:animEffect transition="in" filter="box(in)">
                                      <p:cBhvr>
                                        <p:cTn id="38"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77A29C14-BE45-4D29-B193-E773A45190F3}" type="slidenum">
              <a:rPr lang="en-US" altLang="en-US" sz="1000"/>
              <a:pPr/>
              <a:t>8</a:t>
            </a:fld>
            <a:endParaRPr lang="en-US" altLang="en-US" sz="1000"/>
          </a:p>
        </p:txBody>
      </p:sp>
      <p:sp>
        <p:nvSpPr>
          <p:cNvPr id="13315" name="Rectangle 5"/>
          <p:cNvSpPr>
            <a:spLocks noChangeArrowheads="1"/>
          </p:cNvSpPr>
          <p:nvPr/>
        </p:nvSpPr>
        <p:spPr bwMode="auto">
          <a:xfrm>
            <a:off x="1524001" y="-1692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endParaRPr lang="en-US" altLang="en-US"/>
          </a:p>
        </p:txBody>
      </p:sp>
      <p:graphicFrame>
        <p:nvGraphicFramePr>
          <p:cNvPr id="23556" name="Object 4"/>
          <p:cNvGraphicFramePr>
            <a:graphicFrameLocks noChangeAspect="1"/>
          </p:cNvGraphicFramePr>
          <p:nvPr/>
        </p:nvGraphicFramePr>
        <p:xfrm>
          <a:off x="3886200" y="1905001"/>
          <a:ext cx="4191000" cy="3743325"/>
        </p:xfrm>
        <a:graphic>
          <a:graphicData uri="http://schemas.openxmlformats.org/presentationml/2006/ole">
            <mc:AlternateContent xmlns:mc="http://schemas.openxmlformats.org/markup-compatibility/2006">
              <mc:Choice xmlns:v="urn:schemas-microsoft-com:vml" Requires="v">
                <p:oleObj spid="_x0000_s1045" name="Photo Editor Photo" r:id="rId3" imgW="4191585" imgH="3742857" progId="MSPhotoEd.3">
                  <p:embed/>
                </p:oleObj>
              </mc:Choice>
              <mc:Fallback>
                <p:oleObj name="Photo Editor Photo" r:id="rId3" imgW="4191585" imgH="374285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905001"/>
                        <a:ext cx="4191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8" name="Rectangle 6"/>
          <p:cNvSpPr>
            <a:spLocks noChangeArrowheads="1"/>
          </p:cNvSpPr>
          <p:nvPr/>
        </p:nvSpPr>
        <p:spPr bwMode="auto">
          <a:xfrm>
            <a:off x="3505200" y="5715001"/>
            <a:ext cx="494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r>
              <a:rPr lang="en-US" altLang="en-US" sz="1800" b="1"/>
              <a:t>Solar water heater (Thermosyphon system)</a:t>
            </a:r>
            <a:r>
              <a:rPr lang="en-US" altLang="en-US" sz="1800"/>
              <a:t> </a:t>
            </a:r>
          </a:p>
        </p:txBody>
      </p:sp>
    </p:spTree>
    <p:extLst>
      <p:ext uri="{BB962C8B-B14F-4D97-AF65-F5344CB8AC3E}">
        <p14:creationId xmlns:p14="http://schemas.microsoft.com/office/powerpoint/2010/main" val="176581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dissolve">
                                      <p:cBhvr>
                                        <p:cTn id="7" dur="500"/>
                                        <p:tgtEl>
                                          <p:spTgt spid="2355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558"/>
                                        </p:tgtEl>
                                        <p:attrNameLst>
                                          <p:attrName>style.visibility</p:attrName>
                                        </p:attrNameLst>
                                      </p:cBhvr>
                                      <p:to>
                                        <p:strVal val="visible"/>
                                      </p:to>
                                    </p:set>
                                    <p:animEffect transition="in" filter="dissolve">
                                      <p:cBhvr>
                                        <p:cTn id="10"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fld id="{E08B20DF-176F-4BC2-A72B-FC75492014A6}" type="slidenum">
              <a:rPr lang="en-US" altLang="en-US" sz="1000"/>
              <a:pPr/>
              <a:t>9</a:t>
            </a:fld>
            <a:endParaRPr lang="en-US" altLang="en-US" sz="1000"/>
          </a:p>
        </p:txBody>
      </p:sp>
      <p:sp>
        <p:nvSpPr>
          <p:cNvPr id="24578" name="Rectangle 2"/>
          <p:cNvSpPr>
            <a:spLocks noGrp="1" noChangeArrowheads="1"/>
          </p:cNvSpPr>
          <p:nvPr>
            <p:ph type="title"/>
          </p:nvPr>
        </p:nvSpPr>
        <p:spPr/>
        <p:txBody>
          <a:bodyPr/>
          <a:lstStyle/>
          <a:p>
            <a:pPr eaLnBrk="1" hangingPunct="1"/>
            <a:r>
              <a:rPr lang="en-US" altLang="ar-SA" b="1" i="1" smtClean="0"/>
              <a:t>Solar Space Heating Systems</a:t>
            </a:r>
            <a:r>
              <a:rPr lang="en-US" altLang="ar-SA" smtClean="0"/>
              <a:t> </a:t>
            </a:r>
          </a:p>
        </p:txBody>
      </p:sp>
      <p:sp>
        <p:nvSpPr>
          <p:cNvPr id="24579" name="Rectangle 3"/>
          <p:cNvSpPr>
            <a:spLocks noGrp="1" noChangeArrowheads="1"/>
          </p:cNvSpPr>
          <p:nvPr>
            <p:ph type="body" idx="1"/>
          </p:nvPr>
        </p:nvSpPr>
        <p:spPr/>
        <p:txBody>
          <a:bodyPr/>
          <a:lstStyle/>
          <a:p>
            <a:pPr eaLnBrk="1" hangingPunct="1"/>
            <a:endParaRPr lang="en-US" altLang="en-US" sz="1800" b="1"/>
          </a:p>
          <a:p>
            <a:pPr eaLnBrk="1" hangingPunct="1"/>
            <a:r>
              <a:rPr lang="en-US" altLang="ar-SA" sz="1800" b="1"/>
              <a:t>There are two basic types of active solar heating systems based on the type of fluid that is heated in the solar energy collectors. </a:t>
            </a:r>
          </a:p>
          <a:p>
            <a:pPr eaLnBrk="1" hangingPunct="1"/>
            <a:r>
              <a:rPr lang="en-US" altLang="ar-SA" sz="1800" b="1"/>
              <a:t>Liquid-based systems which heat water in a liquid collector.  </a:t>
            </a:r>
          </a:p>
          <a:p>
            <a:pPr eaLnBrk="1" hangingPunct="1"/>
            <a:r>
              <a:rPr lang="en-US" altLang="ar-SA" sz="1800" b="1"/>
              <a:t>Air-based systems which heat air in an air collector.</a:t>
            </a:r>
            <a:r>
              <a:rPr lang="en-US" altLang="ar-SA" sz="1800"/>
              <a:t>  </a:t>
            </a:r>
          </a:p>
        </p:txBody>
      </p:sp>
      <p:sp>
        <p:nvSpPr>
          <p:cNvPr id="14341" name="Rectangle 5"/>
          <p:cNvSpPr>
            <a:spLocks noChangeArrowheads="1"/>
          </p:cNvSpPr>
          <p:nvPr/>
        </p:nvSpPr>
        <p:spPr bwMode="auto">
          <a:xfrm>
            <a:off x="1524001" y="-1692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endParaRPr lang="en-US" altLang="en-US"/>
          </a:p>
        </p:txBody>
      </p:sp>
      <p:sp>
        <p:nvSpPr>
          <p:cNvPr id="14342" name="Rectangle 7"/>
          <p:cNvSpPr>
            <a:spLocks noChangeArrowheads="1"/>
          </p:cNvSpPr>
          <p:nvPr/>
        </p:nvSpPr>
        <p:spPr bwMode="auto">
          <a:xfrm>
            <a:off x="1524001" y="-1692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1pPr>
            <a:lvl2pPr marL="742950" indent="-28575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2pPr>
            <a:lvl3pPr marL="11430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3pPr>
            <a:lvl4pPr marL="16002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4pPr>
            <a:lvl5pPr marL="2057400" indent="-228600">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Times New Roman (Arabic)" panose="02020603050405020304" pitchFamily="18" charset="0"/>
                <a:cs typeface="Times New Roman (Arabic)" panose="02020603050405020304" pitchFamily="18" charset="0"/>
              </a:defRPr>
            </a:lvl9pPr>
          </a:lstStyle>
          <a:p>
            <a:pPr eaLnBrk="1" hangingPunct="1"/>
            <a:endParaRPr lang="en-US" altLang="en-US"/>
          </a:p>
        </p:txBody>
      </p:sp>
      <p:graphicFrame>
        <p:nvGraphicFramePr>
          <p:cNvPr id="24582" name="Object 6"/>
          <p:cNvGraphicFramePr>
            <a:graphicFrameLocks noChangeAspect="1"/>
          </p:cNvGraphicFramePr>
          <p:nvPr/>
        </p:nvGraphicFramePr>
        <p:xfrm>
          <a:off x="4495800" y="3733800"/>
          <a:ext cx="3981450" cy="2286000"/>
        </p:xfrm>
        <a:graphic>
          <a:graphicData uri="http://schemas.openxmlformats.org/presentationml/2006/ole">
            <mc:AlternateContent xmlns:mc="http://schemas.openxmlformats.org/markup-compatibility/2006">
              <mc:Choice xmlns:v="urn:schemas-microsoft-com:vml" Requires="v">
                <p:oleObj spid="_x0000_s2069" name="Photo Editor Photo" r:id="rId3" imgW="3982006" imgH="2285714" progId="MSPhotoEd.3">
                  <p:embed/>
                </p:oleObj>
              </mc:Choice>
              <mc:Fallback>
                <p:oleObj name="Photo Editor Photo" r:id="rId3" imgW="3982006" imgH="228571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733800"/>
                        <a:ext cx="39814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72083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strVal val="#ppt_w*0.70"/>
                                          </p:val>
                                        </p:tav>
                                        <p:tav tm="100000">
                                          <p:val>
                                            <p:strVal val="#ppt_w"/>
                                          </p:val>
                                        </p:tav>
                                      </p:tavLst>
                                    </p:anim>
                                    <p:anim calcmode="lin" valueType="num">
                                      <p:cBhvr>
                                        <p:cTn id="8" dur="1000" fill="hold"/>
                                        <p:tgtEl>
                                          <p:spTgt spid="24578"/>
                                        </p:tgtEl>
                                        <p:attrNameLst>
                                          <p:attrName>ppt_h</p:attrName>
                                        </p:attrNameLst>
                                      </p:cBhvr>
                                      <p:tavLst>
                                        <p:tav tm="0">
                                          <p:val>
                                            <p:strVal val="#ppt_h"/>
                                          </p:val>
                                        </p:tav>
                                        <p:tav tm="100000">
                                          <p:val>
                                            <p:strVal val="#ppt_h"/>
                                          </p:val>
                                        </p:tav>
                                      </p:tavLst>
                                    </p:anim>
                                    <p:animEffect transition="in" filter="fade">
                                      <p:cBhvr>
                                        <p:cTn id="9" dur="1000"/>
                                        <p:tgtEl>
                                          <p:spTgt spid="245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4" dur="500"/>
                                        <p:tgtEl>
                                          <p:spTgt spid="24579">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9" dur="500"/>
                                        <p:tgtEl>
                                          <p:spTgt spid="24579">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4" dur="500"/>
                                        <p:tgtEl>
                                          <p:spTgt spid="2457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24582"/>
                                        </p:tgtEl>
                                        <p:attrNameLst>
                                          <p:attrName>style.visibility</p:attrName>
                                        </p:attrNameLst>
                                      </p:cBhvr>
                                      <p:to>
                                        <p:strVal val="visible"/>
                                      </p:to>
                                    </p:set>
                                    <p:animEffect transition="in" filter="box(in)">
                                      <p:cBhvr>
                                        <p:cTn id="29"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1683</Words>
  <Application>Microsoft Office PowerPoint</Application>
  <PresentationFormat>Custom</PresentationFormat>
  <Paragraphs>272</Paragraphs>
  <Slides>37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Photo Editor Photo</vt:lpstr>
      <vt:lpstr>PowerPoint Presentation</vt:lpstr>
      <vt:lpstr>contents</vt:lpstr>
      <vt:lpstr>مصادر الطاقة المتجد\دة</vt:lpstr>
      <vt:lpstr> بحوث الطاقة الشمسية في العراق</vt:lpstr>
      <vt:lpstr>مركز بحوث الطاقة المتجددة في الانبار</vt:lpstr>
      <vt:lpstr>Solar Water Heating</vt:lpstr>
      <vt:lpstr>Thermosyphon systems </vt:lpstr>
      <vt:lpstr>PowerPoint Presentation</vt:lpstr>
      <vt:lpstr>Solar Space Heating Systems </vt:lpstr>
      <vt:lpstr>Solar space cooling</vt:lpstr>
      <vt:lpstr>Solar power production</vt:lpstr>
      <vt:lpstr>Solar panel model</vt:lpstr>
      <vt:lpstr>Complete battery backup system</vt:lpstr>
      <vt:lpstr>PowerPoint Presentation</vt:lpstr>
      <vt:lpstr>  Solar thermal power  Technology works by converting sun energy to heat, which is usually used to produce steam for driving a turbine and a generator. This technology is more efficient (15%) than PV (around 10%) and less expensive when the system is very large in MW. </vt:lpstr>
      <vt:lpstr>PowerPoint Presentation</vt:lpstr>
      <vt:lpstr>PowerPoint Presentation</vt:lpstr>
      <vt:lpstr>Wind Energy</vt:lpstr>
      <vt:lpstr>PowerPoint Presentation</vt:lpstr>
      <vt:lpstr>Biomass Energy </vt:lpstr>
      <vt:lpstr>Hydrogen Energy &amp; Fuel Cell</vt:lpstr>
      <vt:lpstr>Fuel Cell</vt:lpstr>
      <vt:lpstr>Hydropower Energy </vt:lpstr>
      <vt:lpstr>Hydropower facilities</vt:lpstr>
      <vt:lpstr>PowerPoint Presentation</vt:lpstr>
      <vt:lpstr>سد الموصل</vt:lpstr>
      <vt:lpstr>سد دوكان</vt:lpstr>
      <vt:lpstr>سد دربنديخان</vt:lpstr>
      <vt:lpstr>PowerPoint Presentation</vt:lpstr>
      <vt:lpstr>Micropower system</vt:lpstr>
      <vt:lpstr>Geothermal Energy Systems </vt:lpstr>
      <vt:lpstr>Geothermal electric power system</vt:lpstr>
      <vt:lpstr>PowerPoint Presentation</vt:lpstr>
      <vt:lpstr>Direct Use of Hydrothermal Resources </vt:lpstr>
      <vt:lpstr>Solar radiation lines in iraq</vt:lpstr>
      <vt:lpstr>New power generation using natural gas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zahraa alkhawaja</dc:creator>
  <cp:lastModifiedBy>AL-AWWAL</cp:lastModifiedBy>
  <cp:revision>102</cp:revision>
  <dcterms:created xsi:type="dcterms:W3CDTF">2020-11-01T11:03:41Z</dcterms:created>
  <dcterms:modified xsi:type="dcterms:W3CDTF">2021-01-24T11:35:24Z</dcterms:modified>
</cp:coreProperties>
</file>