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5/21/2021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a16="http://schemas.microsoft.com/office/drawing/2014/main" xmlns=""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a16="http://schemas.microsoft.com/office/drawing/2014/main" xmlns=""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a16="http://schemas.microsoft.com/office/drawing/2014/main" xmlns=""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a16="http://schemas.microsoft.com/office/drawing/2014/main" xmlns=""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a16="http://schemas.microsoft.com/office/drawing/2014/main" xmlns=""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a16="http://schemas.microsoft.com/office/drawing/2014/main" xmlns=""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a16="http://schemas.microsoft.com/office/drawing/2014/main" xmlns=""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a16="http://schemas.microsoft.com/office/drawing/2014/main" xmlns=""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a16="http://schemas.microsoft.com/office/drawing/2014/main" xmlns=""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a16="http://schemas.microsoft.com/office/drawing/2014/main" xmlns=""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a16="http://schemas.microsoft.com/office/drawing/2014/main" xmlns=""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a16="http://schemas.microsoft.com/office/drawing/2014/main" xmlns=""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a16="http://schemas.microsoft.com/office/drawing/2014/main" xmlns=""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a16="http://schemas.microsoft.com/office/drawing/2014/main" xmlns=""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a16="http://schemas.microsoft.com/office/drawing/2014/main" xmlns=""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a16="http://schemas.microsoft.com/office/drawing/2014/main" xmlns=""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a16="http://schemas.microsoft.com/office/drawing/2014/main" xmlns=""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a16="http://schemas.microsoft.com/office/drawing/2014/main" xmlns=""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xmlns=""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xmlns=""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a16="http://schemas.microsoft.com/office/drawing/2014/main" xmlns=""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a16="http://schemas.microsoft.com/office/drawing/2014/main" xmlns=""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a16="http://schemas.microsoft.com/office/drawing/2014/main" xmlns=""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a16="http://schemas.microsoft.com/office/drawing/2014/main" xmlns=""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a16="http://schemas.microsoft.com/office/drawing/2014/main" xmlns=""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a16="http://schemas.microsoft.com/office/drawing/2014/main" xmlns=""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a16="http://schemas.microsoft.com/office/drawing/2014/main" xmlns="" id="{35EAECC2-482F-4411-B5C6-261217649AB7}"/>
              </a:ext>
            </a:extLst>
          </p:cNvPr>
          <p:cNvSpPr>
            <a:spLocks noGrp="1"/>
          </p:cNvSpPr>
          <p:nvPr>
            <p:ph type="body" sz="quarter" idx="13"/>
          </p:nvPr>
        </p:nvSpPr>
        <p:spPr>
          <a:xfrm>
            <a:off x="509838" y="2231423"/>
            <a:ext cx="7739385" cy="1194854"/>
          </a:xfrm>
        </p:spPr>
        <p:txBody>
          <a:bodyPr/>
          <a:lstStyle/>
          <a:p>
            <a:pPr rtl="1"/>
            <a:r>
              <a:rPr lang="ar-IQ" sz="3200" b="1" dirty="0" smtClean="0">
                <a:solidFill>
                  <a:srgbClr val="C00000"/>
                </a:solidFill>
              </a:rPr>
              <a:t>تقــــيم </a:t>
            </a:r>
          </a:p>
          <a:p>
            <a:pPr rtl="1"/>
            <a:r>
              <a:rPr lang="ar-IQ" sz="3200" b="1" dirty="0" smtClean="0">
                <a:solidFill>
                  <a:srgbClr val="00B050"/>
                </a:solidFill>
              </a:rPr>
              <a:t>كلية القانون / جامعة الكفيل</a:t>
            </a:r>
          </a:p>
          <a:p>
            <a:pPr rtl="1"/>
            <a:r>
              <a:rPr lang="ar-IQ" sz="3200" b="1" dirty="0" smtClean="0"/>
              <a:t>حلقة نقاشية بعنوان</a:t>
            </a:r>
          </a:p>
          <a:p>
            <a:pPr rtl="1"/>
            <a:r>
              <a:rPr lang="ar-SA" sz="4400" b="1" dirty="0" smtClean="0">
                <a:solidFill>
                  <a:srgbClr val="FF0000"/>
                </a:solidFill>
              </a:rPr>
              <a:t>حرية </a:t>
            </a:r>
            <a:r>
              <a:rPr lang="ar-SA" sz="4400" b="1" dirty="0">
                <a:solidFill>
                  <a:srgbClr val="FF0000"/>
                </a:solidFill>
              </a:rPr>
              <a:t>التظاهر السلمي </a:t>
            </a:r>
            <a:endParaRPr lang="ar-IQ" sz="4400" b="1" dirty="0" smtClean="0">
              <a:solidFill>
                <a:srgbClr val="FF0000"/>
              </a:solidFill>
            </a:endParaRPr>
          </a:p>
          <a:p>
            <a:pPr rtl="1"/>
            <a:r>
              <a:rPr lang="ar-SA" sz="4400" b="1" dirty="0" smtClean="0">
                <a:solidFill>
                  <a:srgbClr val="FF0000"/>
                </a:solidFill>
              </a:rPr>
              <a:t>والقيود </a:t>
            </a:r>
            <a:r>
              <a:rPr lang="ar-SA" sz="4400" b="1" dirty="0">
                <a:solidFill>
                  <a:srgbClr val="FF0000"/>
                </a:solidFill>
              </a:rPr>
              <a:t>التنظيمية لممارستها في </a:t>
            </a:r>
            <a:r>
              <a:rPr lang="ar-SA" sz="4400" b="1" dirty="0" smtClean="0">
                <a:solidFill>
                  <a:srgbClr val="FF0000"/>
                </a:solidFill>
              </a:rPr>
              <a:t>العراق</a:t>
            </a:r>
            <a:endParaRPr lang="ar-IQ" sz="4400" b="1" dirty="0" smtClean="0">
              <a:solidFill>
                <a:srgbClr val="FF0000"/>
              </a:solidFill>
            </a:endParaRPr>
          </a:p>
          <a:p>
            <a:pPr rtl="1"/>
            <a:endParaRPr lang="en-US" sz="4000" b="1" dirty="0">
              <a:solidFill>
                <a:srgbClr val="00B050"/>
              </a:solidFill>
            </a:endParaRPr>
          </a:p>
        </p:txBody>
      </p:sp>
      <p:sp>
        <p:nvSpPr>
          <p:cNvPr id="4" name="Text Placeholder 3">
            <a:extLst>
              <a:ext uri="{FF2B5EF4-FFF2-40B4-BE49-F238E27FC236}">
                <a16:creationId xmlns:a16="http://schemas.microsoft.com/office/drawing/2014/main" xmlns="" id="{D2DD65D1-82BE-4F0E-AF8A-B96ED9B60C37}"/>
              </a:ext>
            </a:extLst>
          </p:cNvPr>
          <p:cNvSpPr>
            <a:spLocks noGrp="1"/>
          </p:cNvSpPr>
          <p:nvPr>
            <p:ph type="body" sz="quarter" idx="14"/>
          </p:nvPr>
        </p:nvSpPr>
        <p:spPr>
          <a:xfrm>
            <a:off x="509838" y="4002193"/>
            <a:ext cx="7739385" cy="1844291"/>
          </a:xfrm>
        </p:spPr>
        <p:txBody>
          <a:bodyPr/>
          <a:lstStyle/>
          <a:p>
            <a:pPr rtl="1"/>
            <a:r>
              <a:rPr lang="ar-IQ" b="1" dirty="0"/>
              <a:t/>
            </a:r>
            <a:br>
              <a:rPr lang="ar-IQ" b="1" dirty="0"/>
            </a:br>
            <a:r>
              <a:rPr lang="ar-IQ" sz="4000" b="1" dirty="0">
                <a:solidFill>
                  <a:srgbClr val="00B050"/>
                </a:solidFill>
              </a:rPr>
              <a:t>ا. م. د. أحمد </a:t>
            </a:r>
            <a:r>
              <a:rPr lang="ar-IQ" sz="4000" b="1" dirty="0" smtClean="0">
                <a:solidFill>
                  <a:srgbClr val="00B050"/>
                </a:solidFill>
              </a:rPr>
              <a:t>علي عبود الخفاجي</a:t>
            </a:r>
          </a:p>
          <a:p>
            <a:pPr rtl="1"/>
            <a:r>
              <a:rPr lang="ar-IQ" sz="3600" b="1" dirty="0" smtClean="0">
                <a:solidFill>
                  <a:srgbClr val="C00000"/>
                </a:solidFill>
              </a:rPr>
              <a:t>السبت 2021/5/22             الساعة 10 صباحاً</a:t>
            </a:r>
          </a:p>
          <a:p>
            <a:pPr rtl="1"/>
            <a:r>
              <a:rPr lang="ar-IQ" sz="3600" b="1" dirty="0" smtClean="0">
                <a:solidFill>
                  <a:srgbClr val="002060"/>
                </a:solidFill>
              </a:rPr>
              <a:t>على قاعة كلية القانون</a:t>
            </a:r>
            <a:endParaRPr lang="ar-IQ" sz="3600" b="1" dirty="0">
              <a:solidFill>
                <a:srgbClr val="002060"/>
              </a:solidFill>
            </a:endParaRPr>
          </a:p>
        </p:txBody>
      </p:sp>
      <p:sp>
        <p:nvSpPr>
          <p:cNvPr id="5" name="Slide Number Placeholder 4">
            <a:extLst>
              <a:ext uri="{FF2B5EF4-FFF2-40B4-BE49-F238E27FC236}">
                <a16:creationId xmlns:a16="http://schemas.microsoft.com/office/drawing/2014/main" xmlns=""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473456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b="1" dirty="0" smtClean="0">
                <a:solidFill>
                  <a:srgbClr val="FF0000"/>
                </a:solidFill>
              </a:rPr>
              <a:t>رابع</a:t>
            </a:r>
            <a:r>
              <a:rPr lang="ar-IQ" b="1" dirty="0" smtClean="0">
                <a:solidFill>
                  <a:srgbClr val="FF0000"/>
                </a:solidFill>
              </a:rPr>
              <a:t>اً. </a:t>
            </a:r>
            <a:r>
              <a:rPr lang="ar-SA" b="1" dirty="0" smtClean="0">
                <a:solidFill>
                  <a:srgbClr val="FF0000"/>
                </a:solidFill>
              </a:rPr>
              <a:t>القيود </a:t>
            </a:r>
            <a:r>
              <a:rPr lang="ar-SA" b="1" dirty="0">
                <a:solidFill>
                  <a:srgbClr val="FF0000"/>
                </a:solidFill>
              </a:rPr>
              <a:t>المكانية </a:t>
            </a:r>
            <a:r>
              <a:rPr lang="ar-SA" b="1" dirty="0" smtClean="0">
                <a:solidFill>
                  <a:srgbClr val="FF0000"/>
                </a:solidFill>
              </a:rPr>
              <a:t>والزمانية</a:t>
            </a:r>
            <a:r>
              <a:rPr lang="ar-IQ" b="1" dirty="0" smtClean="0">
                <a:solidFill>
                  <a:srgbClr val="FF0000"/>
                </a:solidFill>
              </a:rPr>
              <a:t>:</a:t>
            </a:r>
          </a:p>
          <a:p>
            <a:pPr algn="just"/>
            <a:r>
              <a:rPr lang="ar-IQ" b="1" dirty="0" smtClean="0"/>
              <a:t>1- </a:t>
            </a:r>
            <a:r>
              <a:rPr lang="ar-SA" b="1" dirty="0"/>
              <a:t>القيود </a:t>
            </a:r>
            <a:r>
              <a:rPr lang="ar-SA" b="1" dirty="0" smtClean="0"/>
              <a:t>المكانية</a:t>
            </a:r>
            <a:r>
              <a:rPr lang="ar-IQ" b="1" dirty="0" smtClean="0"/>
              <a:t>: </a:t>
            </a:r>
            <a:r>
              <a:rPr lang="ar-SA" dirty="0" smtClean="0"/>
              <a:t>إن ال</a:t>
            </a:r>
            <a:r>
              <a:rPr lang="ar-IQ" dirty="0" smtClean="0"/>
              <a:t>تظاهرة</a:t>
            </a:r>
            <a:r>
              <a:rPr lang="ar-SA" dirty="0" smtClean="0"/>
              <a:t> </a:t>
            </a:r>
            <a:r>
              <a:rPr lang="ar-SA" dirty="0"/>
              <a:t>يمكن أن </a:t>
            </a:r>
            <a:r>
              <a:rPr lang="ar-IQ" dirty="0" smtClean="0"/>
              <a:t>ت</a:t>
            </a:r>
            <a:r>
              <a:rPr lang="ar-SA" dirty="0" smtClean="0"/>
              <a:t>نعقد </a:t>
            </a:r>
            <a:r>
              <a:rPr lang="ar-SA" dirty="0"/>
              <a:t>في مكان عام أو مكان خاص يستطيع </a:t>
            </a:r>
            <a:r>
              <a:rPr lang="ar-SA" dirty="0" smtClean="0"/>
              <a:t>دخوله</a:t>
            </a:r>
            <a:r>
              <a:rPr lang="ar-IQ" dirty="0" smtClean="0"/>
              <a:t>ا</a:t>
            </a:r>
            <a:r>
              <a:rPr lang="ar-SA" dirty="0" smtClean="0"/>
              <a:t> </a:t>
            </a:r>
            <a:r>
              <a:rPr lang="ar-SA" dirty="0"/>
              <a:t>أي شخص </a:t>
            </a:r>
            <a:r>
              <a:rPr lang="ar-IQ" dirty="0" smtClean="0"/>
              <a:t>من </a:t>
            </a:r>
            <a:r>
              <a:rPr lang="ar-SA" dirty="0" smtClean="0"/>
              <a:t>دون </a:t>
            </a:r>
            <a:r>
              <a:rPr lang="ar-SA" dirty="0"/>
              <a:t>دعوة شخصية ولا يمكن </a:t>
            </a:r>
            <a:r>
              <a:rPr lang="ar-SA" dirty="0" smtClean="0"/>
              <a:t>عقد</a:t>
            </a:r>
            <a:r>
              <a:rPr lang="ar-IQ" dirty="0" smtClean="0"/>
              <a:t>ها </a:t>
            </a:r>
            <a:r>
              <a:rPr lang="ar-SA" dirty="0" smtClean="0"/>
              <a:t>في </a:t>
            </a:r>
            <a:r>
              <a:rPr lang="ar-SA" dirty="0"/>
              <a:t>الطرق العامة وفقا لقوانين بعض </a:t>
            </a:r>
            <a:r>
              <a:rPr lang="ar-SA" dirty="0" smtClean="0"/>
              <a:t>الدول</a:t>
            </a:r>
            <a:r>
              <a:rPr lang="ar-SA" baseline="30000" dirty="0" smtClean="0"/>
              <a:t>(</a:t>
            </a:r>
            <a:r>
              <a:rPr lang="ar-IQ" baseline="30000" dirty="0" smtClean="0"/>
              <a:t>1</a:t>
            </a:r>
            <a:r>
              <a:rPr lang="ar-SA" baseline="30000" dirty="0" smtClean="0"/>
              <a:t>)</a:t>
            </a:r>
            <a:r>
              <a:rPr lang="ar-IQ" dirty="0" smtClean="0"/>
              <a:t>.</a:t>
            </a:r>
            <a:r>
              <a:rPr lang="ar-SA" dirty="0" smtClean="0"/>
              <a:t> </a:t>
            </a:r>
            <a:endParaRPr lang="ar-IQ" dirty="0" smtClean="0"/>
          </a:p>
          <a:p>
            <a:pPr algn="just"/>
            <a:r>
              <a:rPr lang="ar-IQ" b="1" dirty="0" smtClean="0"/>
              <a:t>2- </a:t>
            </a:r>
            <a:r>
              <a:rPr lang="ar-SA" b="1" dirty="0" smtClean="0"/>
              <a:t>القيود الزمانية</a:t>
            </a:r>
            <a:r>
              <a:rPr lang="ar-IQ" b="1" dirty="0" smtClean="0"/>
              <a:t>: </a:t>
            </a:r>
            <a:r>
              <a:rPr lang="ar-SA" dirty="0"/>
              <a:t>لا تجيز </a:t>
            </a:r>
            <a:r>
              <a:rPr lang="ar-IQ" dirty="0" smtClean="0"/>
              <a:t>بعض </a:t>
            </a:r>
            <a:r>
              <a:rPr lang="ar-SA" dirty="0" smtClean="0"/>
              <a:t>القوانين </a:t>
            </a:r>
            <a:r>
              <a:rPr lang="ar-SA" dirty="0"/>
              <a:t>التي تنظم حرية الاجتماع امتداد الاجتماع العام أو المظاهرة أو الموكب إلى ما بعد ساعة معينة من الليل فالمادة (6) من قانون الاجتماعات العامة الفرنسي لسنة 1881 المعدل تحظر امتدادها إلى ما بعد الساعة الحادية عشرة </a:t>
            </a:r>
            <a:r>
              <a:rPr lang="ar-SA" dirty="0" smtClean="0"/>
              <a:t>ليلاً</a:t>
            </a:r>
            <a:r>
              <a:rPr lang="ar-IQ" dirty="0" smtClean="0"/>
              <a:t>، </a:t>
            </a:r>
            <a:r>
              <a:rPr lang="ar-SA" dirty="0"/>
              <a:t>ولم تخرج القوانين العراقية الخاصة بحرية الاجتماع التي صدرت قبل 2003 عن هذا السياق في فرض القيود الزمنية على ممارسة حرية </a:t>
            </a:r>
            <a:r>
              <a:rPr lang="ar-SA" dirty="0" smtClean="0"/>
              <a:t>الاجتماع</a:t>
            </a:r>
            <a:r>
              <a:rPr lang="ar-IQ" dirty="0" smtClean="0"/>
              <a:t>،</a:t>
            </a:r>
            <a:r>
              <a:rPr lang="ar-SA" dirty="0" smtClean="0"/>
              <a:t> </a:t>
            </a:r>
            <a:r>
              <a:rPr lang="ar-SA" dirty="0"/>
              <a:t>إذ نصَّ مرسوم بقانون رقم 25 لسنة 1954 على عدم جواز امتداد الاجتماع العام إلى ما بعد الساعة العاشرة ليلاً إلاّ بإذن </a:t>
            </a:r>
            <a:r>
              <a:rPr lang="ar-SA" dirty="0" smtClean="0"/>
              <a:t>خاص</a:t>
            </a:r>
            <a:r>
              <a:rPr lang="ar-SA" baseline="30000" dirty="0" smtClean="0"/>
              <a:t>(</a:t>
            </a:r>
            <a:r>
              <a:rPr lang="ar-IQ" baseline="30000" dirty="0" smtClean="0"/>
              <a:t>2</a:t>
            </a:r>
            <a:r>
              <a:rPr lang="ar-SA" baseline="30000" dirty="0" smtClean="0"/>
              <a:t>)</a:t>
            </a:r>
            <a:r>
              <a:rPr lang="ar-IQ" dirty="0" smtClean="0"/>
              <a:t>.</a:t>
            </a:r>
          </a:p>
          <a:p>
            <a:pPr algn="just"/>
            <a:r>
              <a:rPr lang="ar-IQ" sz="500" dirty="0" smtClean="0"/>
              <a:t>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a:t>
            </a:r>
          </a:p>
          <a:p>
            <a:pPr algn="just"/>
            <a:r>
              <a:rPr lang="ar-SA" sz="2000" baseline="30000" dirty="0" smtClean="0"/>
              <a:t>() </a:t>
            </a:r>
            <a:r>
              <a:rPr lang="ar-SA" sz="2000" dirty="0"/>
              <a:t>ينظر: المادة (7) من القانون اللبناني والمادة (6) من القانون </a:t>
            </a:r>
            <a:r>
              <a:rPr lang="ar-SA" sz="2000" dirty="0" smtClean="0"/>
              <a:t>الفرنس</a:t>
            </a:r>
            <a:r>
              <a:rPr lang="ar-IQ" sz="2000" dirty="0" smtClean="0"/>
              <a:t>ي.</a:t>
            </a:r>
          </a:p>
          <a:p>
            <a:pPr algn="just"/>
            <a:r>
              <a:rPr lang="ar-SA" sz="2000" baseline="30000" dirty="0"/>
              <a:t>() </a:t>
            </a:r>
            <a:r>
              <a:rPr lang="ar-SA" sz="2000" dirty="0"/>
              <a:t>ينظر: المادة (4/ب) من هذا المرسوم</a:t>
            </a:r>
            <a:r>
              <a:rPr lang="ar-SA" sz="2000" dirty="0" smtClean="0"/>
              <a:t>.</a:t>
            </a:r>
            <a:endParaRPr lang="en-US" sz="20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10</a:t>
            </a:fld>
            <a:endParaRPr lang="en-US" dirty="0"/>
          </a:p>
        </p:txBody>
      </p:sp>
    </p:spTree>
    <p:extLst>
      <p:ext uri="{BB962C8B-B14F-4D97-AF65-F5344CB8AC3E}">
        <p14:creationId xmlns:p14="http://schemas.microsoft.com/office/powerpoint/2010/main" val="511849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4000" b="1" dirty="0">
                <a:solidFill>
                  <a:srgbClr val="FF0000"/>
                </a:solidFill>
              </a:rPr>
              <a:t>خاتمة</a:t>
            </a:r>
            <a:endParaRPr lang="en-US" sz="4000" dirty="0">
              <a:solidFill>
                <a:srgbClr val="FF0000"/>
              </a:solidFill>
            </a:endParaRPr>
          </a:p>
          <a:p>
            <a:pPr algn="just"/>
            <a:r>
              <a:rPr lang="ar-IQ" sz="2400" dirty="0" smtClean="0"/>
              <a:t>             </a:t>
            </a:r>
            <a:r>
              <a:rPr lang="ar-SA" sz="2400" dirty="0" smtClean="0"/>
              <a:t>وفي </a:t>
            </a:r>
            <a:r>
              <a:rPr lang="ar-SA" sz="2400" dirty="0"/>
              <a:t>ختام حلقتنا النقاشية الموسومة بـ </a:t>
            </a:r>
            <a:r>
              <a:rPr lang="ar-SA" sz="2400" b="1" dirty="0">
                <a:solidFill>
                  <a:srgbClr val="00B050"/>
                </a:solidFill>
              </a:rPr>
              <a:t>(حرية التظاهر السلمي والقيود التنظيمية لممارستها في العراق – دراسة مقارنة)</a:t>
            </a:r>
            <a:r>
              <a:rPr lang="ar-SA" sz="2400" dirty="0"/>
              <a:t> لا يسعنا إلا أن نختمها ببعض النتائج والتوصيات التي تمَّ التوصل إليها.</a:t>
            </a:r>
            <a:endParaRPr lang="en-US" sz="2400" dirty="0"/>
          </a:p>
          <a:p>
            <a:pPr algn="just"/>
            <a:r>
              <a:rPr lang="ar-SA" sz="2400" b="1" dirty="0">
                <a:solidFill>
                  <a:srgbClr val="FF0000"/>
                </a:solidFill>
              </a:rPr>
              <a:t>أولاً: النتائج:</a:t>
            </a:r>
            <a:endParaRPr lang="en-US" sz="2400" dirty="0">
              <a:solidFill>
                <a:srgbClr val="FF0000"/>
              </a:solidFill>
            </a:endParaRPr>
          </a:p>
          <a:p>
            <a:pPr marL="542925" indent="-466725" algn="just"/>
            <a:r>
              <a:rPr lang="ar-SA" sz="2400" dirty="0"/>
              <a:t>1- اتضح لنا من خلال الدراسة أهمية حرية التظاهر في المجتمعات الديمقراطية وتأثيرها الكبير على تكوين الرأي العام بوصفها إحدى الحريات الأساسية. </a:t>
            </a:r>
            <a:endParaRPr lang="en-US" sz="2400" dirty="0"/>
          </a:p>
          <a:p>
            <a:pPr marL="542925" indent="-466725" algn="just"/>
            <a:r>
              <a:rPr lang="ar-SA" sz="2400" dirty="0"/>
              <a:t>2- ضرورة تقييد سلطات الضبط الإداري بقيود تمثل ضمانات قانونية لحرية التظاهر كالنص عليها في صلب الدستور. </a:t>
            </a:r>
            <a:endParaRPr lang="en-US" sz="2400" dirty="0"/>
          </a:p>
          <a:p>
            <a:pPr marL="542925" indent="-466725" algn="just"/>
            <a:r>
              <a:rPr lang="ar-SA" sz="2400" dirty="0"/>
              <a:t>3- إذا كانت الدساتير قد أباحت تنظيم استعمال حرية التظاهر بقانون فإنها لم تقصد الانتقاص منها ومن ثم يكون كل قانون يصدر وهو ينتقص من هذه الحرية أو يهدرها قانونا غير دستوري وجديراً بالإلغاء.</a:t>
            </a:r>
            <a:endParaRPr lang="en-US" sz="2400" dirty="0"/>
          </a:p>
          <a:p>
            <a:pPr marL="542925" indent="-466725" algn="just"/>
            <a:r>
              <a:rPr lang="ar-SA" sz="2400" dirty="0"/>
              <a:t>4- إن المظاهرات قد تكون بسبب طبيعتها أكثر تهديداً للأمن العام وأوسع تأثيرا على حياة الأفراد وحريتهم في المرور.</a:t>
            </a:r>
            <a:endParaRPr lang="en-US" sz="24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11</a:t>
            </a:fld>
            <a:endParaRPr lang="en-US" dirty="0"/>
          </a:p>
        </p:txBody>
      </p:sp>
    </p:spTree>
    <p:extLst>
      <p:ext uri="{BB962C8B-B14F-4D97-AF65-F5344CB8AC3E}">
        <p14:creationId xmlns:p14="http://schemas.microsoft.com/office/powerpoint/2010/main" val="3005412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marL="450850" indent="-374650" algn="just"/>
            <a:r>
              <a:rPr lang="ar-SA" sz="3200" b="1" dirty="0">
                <a:solidFill>
                  <a:srgbClr val="FF0000"/>
                </a:solidFill>
              </a:rPr>
              <a:t>ثانياً: التوصيات:</a:t>
            </a:r>
            <a:r>
              <a:rPr lang="ar-SA" sz="3200" b="1" dirty="0"/>
              <a:t> </a:t>
            </a:r>
            <a:endParaRPr lang="en-US" sz="3200" dirty="0"/>
          </a:p>
          <a:p>
            <a:pPr marL="450850" indent="-374650" algn="just"/>
            <a:r>
              <a:rPr lang="ar-SA" sz="2400" dirty="0"/>
              <a:t>1- إلغاء أمر سلطة الائتلاف رقم 19 لسنة 2003 الذي نظّم حرية الاجتماع وذلك لاحتوائه على قيود كثيرة وهفوات كبيرة ولأنه أصبح في الواقع يتعارض مع النص الدستوري الذي يكفل هذه الحرية. </a:t>
            </a:r>
            <a:endParaRPr lang="en-US" sz="2400" dirty="0"/>
          </a:p>
          <a:p>
            <a:pPr marL="450850" indent="-374650" algn="just"/>
            <a:r>
              <a:rPr lang="ar-SA" sz="2400" dirty="0"/>
              <a:t>2- إعادة العمل بالمواد 220 – 222 من قانون العقوبات العراقي رقم 111 لسنة 1969 المعدل التي علق العمل بها بموجب أمر سلطة الائتلاف المذكور في أعلاه بحجة أنها تقيد ممارسة حرية التظاهر، فهذه المواد لا تعاقب على ممارسة هذه الحرية، وإنما تعاقب على فعل التجمهر الذي يعدّ جريمة.</a:t>
            </a:r>
            <a:endParaRPr lang="en-US" sz="2400" dirty="0"/>
          </a:p>
          <a:p>
            <a:pPr marL="450850" indent="-374650" algn="just"/>
            <a:r>
              <a:rPr lang="ar-SA" sz="2400" dirty="0"/>
              <a:t>3- بما أن المشرع العراقي مطالب بوضع قانون لتنظيم حرية التظاهر طبقاً للفقرة (3) من المادة (38) من دستور 2005 فإننا نقترح على المشرع العراقي مراعاة عدم تعليق ممارسة حرية التظاهر على الحصول على ترخيص من قبل السلطة </a:t>
            </a:r>
            <a:r>
              <a:rPr lang="ar-SA" sz="2400" dirty="0" smtClean="0"/>
              <a:t>الإدارية </a:t>
            </a:r>
            <a:r>
              <a:rPr lang="ar-SA" sz="2400" dirty="0"/>
              <a:t>والابتعاد عن استخدام العبارات والكلمات الفضفاضة التي تحتمل تأويلات متعددة.</a:t>
            </a:r>
            <a:endParaRPr lang="en-US" sz="2400" dirty="0"/>
          </a:p>
          <a:p>
            <a:pPr marL="450850" indent="-374650" algn="just"/>
            <a:r>
              <a:rPr lang="ar-SA" sz="2400" dirty="0"/>
              <a:t>4- بالنسبة لموقف الدستور العراقي النافذ الصادر عام 2005 من ضمانات حرية الاجتماع نعتقد أن هذا الدستور جاء بنصوص تساعد على ضمان هذه الحرية مثل النص على مبدأ الفصل بين السلطات ومبدأ سيادة القانون.</a:t>
            </a:r>
            <a:endParaRPr lang="en-US" sz="24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12</a:t>
            </a:fld>
            <a:endParaRPr lang="en-US" dirty="0"/>
          </a:p>
        </p:txBody>
      </p:sp>
    </p:spTree>
    <p:extLst>
      <p:ext uri="{BB962C8B-B14F-4D97-AF65-F5344CB8AC3E}">
        <p14:creationId xmlns:p14="http://schemas.microsoft.com/office/powerpoint/2010/main" val="3105394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7200" b="1" dirty="0" smtClean="0">
                <a:solidFill>
                  <a:srgbClr val="FF0000"/>
                </a:solidFill>
              </a:rPr>
              <a:t>شكرا لحُسن إصغائكم</a:t>
            </a:r>
          </a:p>
          <a:p>
            <a:pPr algn="ctr"/>
            <a:r>
              <a:rPr lang="ar-IQ" sz="7200" b="1" dirty="0" smtClean="0">
                <a:solidFill>
                  <a:srgbClr val="00B050"/>
                </a:solidFill>
              </a:rPr>
              <a:t>مع تمنياتي للجميع بالنجاح </a:t>
            </a:r>
            <a:r>
              <a:rPr lang="ar-IQ" sz="7200" b="1" dirty="0" err="1" smtClean="0">
                <a:solidFill>
                  <a:srgbClr val="00B050"/>
                </a:solidFill>
              </a:rPr>
              <a:t>والموفقية</a:t>
            </a:r>
            <a:endParaRPr lang="ar-IQ" sz="7200" b="1" dirty="0">
              <a:solidFill>
                <a:srgbClr val="00B050"/>
              </a:solidFill>
            </a:endParaRPr>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13</a:t>
            </a:fld>
            <a:endParaRPr lang="en-US" dirty="0"/>
          </a:p>
        </p:txBody>
      </p:sp>
    </p:spTree>
    <p:extLst>
      <p:ext uri="{BB962C8B-B14F-4D97-AF65-F5344CB8AC3E}">
        <p14:creationId xmlns:p14="http://schemas.microsoft.com/office/powerpoint/2010/main" val="64540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3200" b="1" dirty="0">
                <a:solidFill>
                  <a:srgbClr val="FF0000"/>
                </a:solidFill>
              </a:rPr>
              <a:t>مق</a:t>
            </a:r>
            <a:r>
              <a:rPr lang="ar-IQ" sz="3200" b="1" dirty="0">
                <a:solidFill>
                  <a:srgbClr val="FF0000"/>
                </a:solidFill>
              </a:rPr>
              <a:t>ـــــ</a:t>
            </a:r>
            <a:r>
              <a:rPr lang="ar-SA" sz="3200" b="1" dirty="0">
                <a:solidFill>
                  <a:srgbClr val="FF0000"/>
                </a:solidFill>
              </a:rPr>
              <a:t>دمة</a:t>
            </a:r>
            <a:endParaRPr lang="en-US" sz="3200" dirty="0">
              <a:solidFill>
                <a:srgbClr val="FF0000"/>
              </a:solidFill>
            </a:endParaRPr>
          </a:p>
          <a:p>
            <a:pPr algn="just"/>
            <a:r>
              <a:rPr lang="ar-SA" sz="3200" dirty="0"/>
              <a:t> </a:t>
            </a:r>
            <a:r>
              <a:rPr lang="ar-IQ" sz="3200" dirty="0" smtClean="0"/>
              <a:t>         </a:t>
            </a:r>
            <a:r>
              <a:rPr lang="ar-SA" sz="3200" dirty="0" smtClean="0"/>
              <a:t>تنص </a:t>
            </a:r>
            <a:r>
              <a:rPr lang="ar-SA" sz="3200" dirty="0"/>
              <a:t>الدساتير على حرية الأفراد في التظاهر السلمي من دون </a:t>
            </a:r>
            <a:r>
              <a:rPr lang="ar-SA" sz="3200" dirty="0" smtClean="0"/>
              <a:t>سلاح، </a:t>
            </a:r>
            <a:r>
              <a:rPr lang="ar-SA" sz="3200" dirty="0"/>
              <a:t>فهذه التجمعات يباح للأفراد ممارستها لا بل إنها مكفولة بنصوص الدساتير والتشريعات على حد سواء وخاصةً عندما يجتمع الافراد من أجل تبادل الرأي في امور تتعلق بمصلحتهم أو بمصلحة المجتمع بشكل سلمي في مكان عام أو خاص، فلهم أن يقرروا الخروج إلى الطريق العام متظاهرين ليعبروا عن رأيهم بصورة قد تكون مصحوبة بالهتافات ورفع اللافتات والشعارات، بيد أن تجمع عدد كبير من الناس قد يؤدي إلى حدوث بعض التجاوزات والمخالفات في أماكن التجمعات الأمر الذي يخرج هذا التجمع عن صور حرية التظاهر المشروع فيتحول إلى تجمهر معاقب عليه</a:t>
            </a:r>
            <a:r>
              <a:rPr lang="ar-SA" sz="3200" dirty="0" smtClean="0"/>
              <a:t>.</a:t>
            </a:r>
            <a:endParaRPr lang="en-US" sz="32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a:t>
            </a:r>
            <a:r>
              <a:rPr lang="ar-SA" b="1" dirty="0" smtClean="0"/>
              <a:t>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2215495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4000" b="1" dirty="0">
                <a:solidFill>
                  <a:srgbClr val="FF0000"/>
                </a:solidFill>
              </a:rPr>
              <a:t>تعريف المظاهرة</a:t>
            </a:r>
            <a:endParaRPr lang="en-US" sz="4000" dirty="0">
              <a:solidFill>
                <a:srgbClr val="FF0000"/>
              </a:solidFill>
            </a:endParaRPr>
          </a:p>
          <a:p>
            <a:pPr algn="just"/>
            <a:r>
              <a:rPr lang="ar-IQ" sz="4000" dirty="0" smtClean="0"/>
              <a:t>    </a:t>
            </a:r>
            <a:r>
              <a:rPr lang="ar-SA" sz="4000" dirty="0" smtClean="0"/>
              <a:t>إنَّ </a:t>
            </a:r>
            <a:r>
              <a:rPr lang="ar-SA" sz="4000" dirty="0"/>
              <a:t>المظاهرة صورة من صور حرية الاجتماع ولهذا فهي مباحة في </a:t>
            </a:r>
            <a:r>
              <a:rPr lang="ar-SA" sz="4000" dirty="0" smtClean="0"/>
              <a:t>الأصل، </a:t>
            </a:r>
            <a:r>
              <a:rPr lang="ar-SA" sz="4000" dirty="0"/>
              <a:t>ويقصد بالمعنى الواسع للفظ مظاهرة (</a:t>
            </a:r>
            <a:r>
              <a:rPr lang="en-US" sz="4000" dirty="0"/>
              <a:t>Les manifestation</a:t>
            </a:r>
            <a:r>
              <a:rPr lang="ar-SA" sz="4000" dirty="0"/>
              <a:t>) اجتماع عدة أشخاص في الطريق العام أو الميادين العامة للتعبير عن إرادة جماعية أو مشاعر </a:t>
            </a:r>
            <a:r>
              <a:rPr lang="ar-SA" sz="4000" dirty="0" smtClean="0"/>
              <a:t>مشتركة</a:t>
            </a:r>
            <a:r>
              <a:rPr lang="ar-IQ" sz="4000" dirty="0" smtClean="0"/>
              <a:t>.</a:t>
            </a:r>
            <a:endParaRPr lang="en-US" sz="40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3649581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4000" b="1" dirty="0">
                <a:solidFill>
                  <a:srgbClr val="FF0000"/>
                </a:solidFill>
              </a:rPr>
              <a:t>خصائص المظاهرة</a:t>
            </a:r>
            <a:endParaRPr lang="en-US" sz="4000" dirty="0">
              <a:solidFill>
                <a:srgbClr val="FF0000"/>
              </a:solidFill>
            </a:endParaRPr>
          </a:p>
          <a:p>
            <a:pPr algn="just"/>
            <a:r>
              <a:rPr lang="ar-IQ" sz="3200" dirty="0" smtClean="0"/>
              <a:t>        </a:t>
            </a:r>
            <a:r>
              <a:rPr lang="ar-SA" sz="3200" dirty="0" smtClean="0"/>
              <a:t>يتبين </a:t>
            </a:r>
            <a:r>
              <a:rPr lang="ar-SA" sz="3200" dirty="0"/>
              <a:t>من </a:t>
            </a:r>
            <a:r>
              <a:rPr lang="ar-SA" sz="3200" dirty="0" smtClean="0"/>
              <a:t>تعريف</a:t>
            </a:r>
            <a:r>
              <a:rPr lang="ar-IQ" sz="3200" dirty="0" smtClean="0"/>
              <a:t> </a:t>
            </a:r>
            <a:r>
              <a:rPr lang="ar-SA" sz="3200" dirty="0" smtClean="0"/>
              <a:t>المظاهرة </a:t>
            </a:r>
            <a:r>
              <a:rPr lang="ar-IQ" sz="3200" dirty="0" smtClean="0"/>
              <a:t>أ</a:t>
            </a:r>
            <a:r>
              <a:rPr lang="ar-SA" sz="3200" dirty="0" smtClean="0"/>
              <a:t>ن ل</a:t>
            </a:r>
            <a:r>
              <a:rPr lang="ar-IQ" sz="3200" dirty="0" smtClean="0"/>
              <a:t>ها بعض ال</a:t>
            </a:r>
            <a:r>
              <a:rPr lang="ar-SA" sz="3200" dirty="0" smtClean="0"/>
              <a:t>خصائص </a:t>
            </a:r>
            <a:r>
              <a:rPr lang="ar-SA" sz="3200" dirty="0"/>
              <a:t>تتمثل بالآتي:</a:t>
            </a:r>
            <a:endParaRPr lang="en-US" sz="3200" dirty="0"/>
          </a:p>
          <a:p>
            <a:pPr marL="808038" indent="-731838" algn="just"/>
            <a:r>
              <a:rPr lang="ar-SA" sz="3200" dirty="0"/>
              <a:t>أولاً: المظاهرة عبارة عن تجمع منظم وهو ما يستخلص من قيام المشرع في بعض </a:t>
            </a:r>
            <a:r>
              <a:rPr lang="ar-SA" sz="3200" dirty="0" smtClean="0"/>
              <a:t>الدو</a:t>
            </a:r>
            <a:r>
              <a:rPr lang="ar-IQ" sz="3200" dirty="0" smtClean="0"/>
              <a:t>ل </a:t>
            </a:r>
            <a:r>
              <a:rPr lang="ar-SA" sz="3200" dirty="0"/>
              <a:t>بالجمع بين الاجتماع </a:t>
            </a:r>
            <a:r>
              <a:rPr lang="ar-SA" sz="3200" dirty="0" smtClean="0"/>
              <a:t>العام </a:t>
            </a:r>
            <a:r>
              <a:rPr lang="ar-SA" sz="3200" dirty="0"/>
              <a:t>والمظاهرات</a:t>
            </a:r>
            <a:r>
              <a:rPr lang="ar-IQ" sz="3200" dirty="0" smtClean="0"/>
              <a:t>.</a:t>
            </a:r>
            <a:endParaRPr lang="en-US" sz="3200" dirty="0"/>
          </a:p>
          <a:p>
            <a:pPr marL="808038" indent="-731838" algn="just"/>
            <a:r>
              <a:rPr lang="ar-SA" sz="3200" dirty="0"/>
              <a:t>ثانياً: تأخذ المظاهرة إحدى صورتين فقد تكون ثابتة وقد تكون متحركة.</a:t>
            </a:r>
            <a:endParaRPr lang="en-US" sz="3200" dirty="0"/>
          </a:p>
          <a:p>
            <a:pPr marL="808038" indent="-731838" algn="just"/>
            <a:r>
              <a:rPr lang="ar-SA" sz="3200" dirty="0"/>
              <a:t>ثالثاً: المظاهرة لا تقتضي نقاشاً ولا تبادلاً للأفكار وإنما تهدف إلى التعبير عن رفض لرأي أو موقف أو عن رضاء أو قبول لذلك الرأي والموقف. </a:t>
            </a:r>
            <a:endParaRPr lang="en-US" sz="3200" dirty="0"/>
          </a:p>
          <a:p>
            <a:pPr marL="808038" indent="-731838" algn="just"/>
            <a:r>
              <a:rPr lang="ar-SA" sz="3200" dirty="0"/>
              <a:t>رابعاً: الغرض من المظاهرة عام أي </a:t>
            </a:r>
            <a:r>
              <a:rPr lang="ar-IQ" sz="3200" dirty="0" smtClean="0"/>
              <a:t>أ</a:t>
            </a:r>
            <a:r>
              <a:rPr lang="ar-SA" sz="3200" dirty="0" smtClean="0"/>
              <a:t>ن </a:t>
            </a:r>
            <a:r>
              <a:rPr lang="ar-SA" sz="3200" dirty="0"/>
              <a:t>تجمع الأشخاص يمكن أن يكون من أجل التعبير عن رأي في شان سياسي أو اقتصادي أو اجتماعي أو ديني أو </a:t>
            </a:r>
            <a:r>
              <a:rPr lang="ar-SA" sz="3200" dirty="0" smtClean="0"/>
              <a:t>ثقافي</a:t>
            </a:r>
            <a:r>
              <a:rPr lang="ar-IQ" sz="3200" dirty="0" smtClean="0"/>
              <a:t>.</a:t>
            </a:r>
            <a:endParaRPr lang="en-US" sz="32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823825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3600" b="1" dirty="0">
                <a:solidFill>
                  <a:srgbClr val="FF0000"/>
                </a:solidFill>
              </a:rPr>
              <a:t>أركان المظاهرة</a:t>
            </a:r>
            <a:endParaRPr lang="en-US" sz="3600" dirty="0">
              <a:solidFill>
                <a:srgbClr val="FF0000"/>
              </a:solidFill>
            </a:endParaRPr>
          </a:p>
          <a:p>
            <a:pPr algn="just"/>
            <a:r>
              <a:rPr lang="ar-SA" sz="3600" dirty="0"/>
              <a:t> </a:t>
            </a:r>
            <a:r>
              <a:rPr lang="ar-IQ" sz="3600" dirty="0" smtClean="0"/>
              <a:t>        </a:t>
            </a:r>
            <a:r>
              <a:rPr lang="ar-SA" sz="3600" dirty="0" smtClean="0"/>
              <a:t>تتحقق </a:t>
            </a:r>
            <a:r>
              <a:rPr lang="ar-SA" sz="3600" dirty="0"/>
              <a:t>المظاهرة بتوافر عدة أركان أساسية لا توجد المظاهرة </a:t>
            </a:r>
            <a:r>
              <a:rPr lang="ar-IQ" sz="3600" dirty="0" smtClean="0"/>
              <a:t>من </a:t>
            </a:r>
            <a:r>
              <a:rPr lang="ar-SA" sz="3600" dirty="0" smtClean="0"/>
              <a:t>دونها </a:t>
            </a:r>
            <a:r>
              <a:rPr lang="ar-SA" sz="3600" dirty="0"/>
              <a:t>وهذه الأركان هي: </a:t>
            </a:r>
            <a:endParaRPr lang="ar-IQ" sz="3600" dirty="0" smtClean="0"/>
          </a:p>
          <a:p>
            <a:pPr algn="just"/>
            <a:r>
              <a:rPr lang="ar-IQ" sz="3600" dirty="0" smtClean="0"/>
              <a:t>1- ت</a:t>
            </a:r>
            <a:r>
              <a:rPr lang="ar-SA" sz="3600" dirty="0" smtClean="0"/>
              <a:t>جمع </a:t>
            </a:r>
            <a:r>
              <a:rPr lang="ar-SA" sz="3600" dirty="0"/>
              <a:t>عدد من </a:t>
            </a:r>
            <a:r>
              <a:rPr lang="ar-SA" sz="3600" dirty="0" smtClean="0"/>
              <a:t>الافراد</a:t>
            </a:r>
            <a:r>
              <a:rPr lang="ar-IQ" sz="3600" dirty="0" smtClean="0"/>
              <a:t>.</a:t>
            </a:r>
          </a:p>
          <a:p>
            <a:pPr algn="just"/>
            <a:r>
              <a:rPr lang="ar-IQ" sz="3600" dirty="0" smtClean="0"/>
              <a:t>2-</a:t>
            </a:r>
            <a:r>
              <a:rPr lang="ar-SA" sz="3600" dirty="0" smtClean="0"/>
              <a:t> أن </a:t>
            </a:r>
            <a:r>
              <a:rPr lang="ar-SA" sz="3600" dirty="0"/>
              <a:t>يحدث هذا التجمع في الطرق والميادين </a:t>
            </a:r>
            <a:r>
              <a:rPr lang="ar-SA" sz="3600" dirty="0" smtClean="0"/>
              <a:t>العامة</a:t>
            </a:r>
            <a:r>
              <a:rPr lang="ar-IQ" sz="3600" dirty="0" smtClean="0"/>
              <a:t>.</a:t>
            </a:r>
          </a:p>
          <a:p>
            <a:pPr marL="622300" indent="-546100" algn="just"/>
            <a:r>
              <a:rPr lang="ar-IQ" sz="3600" dirty="0" smtClean="0"/>
              <a:t>3- </a:t>
            </a:r>
            <a:r>
              <a:rPr lang="ar-SA" sz="3600" dirty="0" smtClean="0"/>
              <a:t>أن </a:t>
            </a:r>
            <a:r>
              <a:rPr lang="ar-SA" sz="3600" dirty="0"/>
              <a:t>يكون الغرض من المظاهرة التعبير عن رأي أو إرادة مشتركة بوسائل سلمية </a:t>
            </a:r>
            <a:r>
              <a:rPr lang="ar-SA" sz="3600" dirty="0" smtClean="0"/>
              <a:t>معينة</a:t>
            </a:r>
            <a:r>
              <a:rPr lang="ar-IQ" sz="3600" dirty="0" smtClean="0"/>
              <a:t>.</a:t>
            </a:r>
            <a:endParaRPr lang="en-US" sz="36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2286008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3600" b="1" dirty="0">
                <a:solidFill>
                  <a:srgbClr val="FF0000"/>
                </a:solidFill>
              </a:rPr>
              <a:t>القيود التنظيمية لممارسة حرية التظاهر</a:t>
            </a:r>
            <a:endParaRPr lang="en-US" sz="3600" dirty="0">
              <a:solidFill>
                <a:srgbClr val="FF0000"/>
              </a:solidFill>
            </a:endParaRPr>
          </a:p>
          <a:p>
            <a:pPr algn="just"/>
            <a:r>
              <a:rPr lang="ar-IQ" sz="3600" dirty="0" smtClean="0"/>
              <a:t>       </a:t>
            </a:r>
            <a:r>
              <a:rPr lang="ar-SA" sz="3600" dirty="0" smtClean="0"/>
              <a:t>تنص </a:t>
            </a:r>
            <a:r>
              <a:rPr lang="ar-SA" sz="3600" dirty="0"/>
              <a:t>الدساتير عادةً على أن المظاهرات حرة في حدود </a:t>
            </a:r>
            <a:r>
              <a:rPr lang="ar-SA" sz="3600" dirty="0" smtClean="0"/>
              <a:t>القانون</a:t>
            </a:r>
            <a:r>
              <a:rPr lang="ar-SA" sz="3600" baseline="30000" dirty="0" smtClean="0"/>
              <a:t>(</a:t>
            </a:r>
            <a:r>
              <a:rPr lang="ar-IQ" sz="3600" baseline="30000" dirty="0" smtClean="0"/>
              <a:t>1</a:t>
            </a:r>
            <a:r>
              <a:rPr lang="ar-SA" sz="3600" baseline="30000" dirty="0" smtClean="0"/>
              <a:t>)</a:t>
            </a:r>
            <a:r>
              <a:rPr lang="ar-SA" sz="3600" dirty="0" smtClean="0"/>
              <a:t>، </a:t>
            </a:r>
            <a:r>
              <a:rPr lang="ar-SA" sz="3600" dirty="0"/>
              <a:t>وبناءً على ذلك تأتي القوانين التي تتولى تنظيم حرية التظاهر لتضع قيودا تنظيمية عديدة لممارسة هذه </a:t>
            </a:r>
            <a:r>
              <a:rPr lang="ar-SA" sz="3600" dirty="0" smtClean="0"/>
              <a:t>الحرية</a:t>
            </a:r>
            <a:r>
              <a:rPr lang="ar-IQ" sz="3600" dirty="0" smtClean="0"/>
              <a:t>،</a:t>
            </a:r>
            <a:r>
              <a:rPr lang="ar-SA" sz="3600" dirty="0" smtClean="0"/>
              <a:t> </a:t>
            </a:r>
            <a:r>
              <a:rPr lang="ar-IQ" sz="3600" dirty="0" smtClean="0"/>
              <a:t>و</a:t>
            </a:r>
            <a:r>
              <a:rPr lang="ar-SA" sz="3600" dirty="0" smtClean="0"/>
              <a:t>تتمثل </a:t>
            </a:r>
            <a:r>
              <a:rPr lang="ar-IQ" sz="3600" dirty="0" smtClean="0"/>
              <a:t>هذه القيود بالآتي:</a:t>
            </a:r>
          </a:p>
          <a:p>
            <a:pPr algn="just"/>
            <a:r>
              <a:rPr lang="ar-IQ" sz="3600" dirty="0" smtClean="0"/>
              <a:t>ــــــــــــــــــــــــــــــــــ</a:t>
            </a:r>
          </a:p>
          <a:p>
            <a:pPr marL="450850" indent="-374650" algn="just"/>
            <a:r>
              <a:rPr lang="en-US" sz="3600" dirty="0" smtClean="0"/>
              <a:t> </a:t>
            </a:r>
            <a:r>
              <a:rPr lang="ar-SA" sz="2400" baseline="30000" dirty="0" smtClean="0"/>
              <a:t>(</a:t>
            </a:r>
            <a:r>
              <a:rPr lang="ar-IQ" sz="2400" baseline="30000" dirty="0" smtClean="0"/>
              <a:t>1</a:t>
            </a:r>
            <a:r>
              <a:rPr lang="ar-SA" sz="2400" baseline="30000" dirty="0" smtClean="0"/>
              <a:t>) </a:t>
            </a:r>
            <a:r>
              <a:rPr lang="ar-SA" sz="2400" dirty="0"/>
              <a:t>من هذه الدساتير الدستور العراقي لسنة 2005 إذ نص</a:t>
            </a:r>
            <a:r>
              <a:rPr lang="ar-IQ" sz="2400" dirty="0"/>
              <a:t>َّ</a:t>
            </a:r>
            <a:r>
              <a:rPr lang="ar-SA" sz="2400" dirty="0"/>
              <a:t> في المادة (38) منه على أنه (تكفل الدولة بما لا يخل بالنظام العام والآداب.... ثالثا: حرية الاجتماع والتظاهر السلمي، وتنظم بقانون</a:t>
            </a:r>
            <a:r>
              <a:rPr lang="ar-SA" sz="2400" dirty="0" smtClean="0"/>
              <a:t>).</a:t>
            </a:r>
            <a:endParaRPr lang="en-US" sz="24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3765777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sz="3600" b="1" dirty="0" smtClean="0">
                <a:solidFill>
                  <a:srgbClr val="FF0000"/>
                </a:solidFill>
              </a:rPr>
              <a:t>أول</a:t>
            </a:r>
            <a:r>
              <a:rPr lang="ar-IQ" sz="3600" b="1" dirty="0" smtClean="0">
                <a:solidFill>
                  <a:srgbClr val="FF0000"/>
                </a:solidFill>
              </a:rPr>
              <a:t>اً. </a:t>
            </a:r>
            <a:r>
              <a:rPr lang="ar-SA" sz="3600" b="1" dirty="0" smtClean="0">
                <a:solidFill>
                  <a:srgbClr val="FF0000"/>
                </a:solidFill>
              </a:rPr>
              <a:t>نظام </a:t>
            </a:r>
            <a:r>
              <a:rPr lang="ar-SA" sz="3600" b="1" dirty="0">
                <a:solidFill>
                  <a:srgbClr val="FF0000"/>
                </a:solidFill>
              </a:rPr>
              <a:t>الترخيص أو الأذن </a:t>
            </a:r>
            <a:r>
              <a:rPr lang="ar-SA" sz="3600" b="1" dirty="0" smtClean="0">
                <a:solidFill>
                  <a:srgbClr val="FF0000"/>
                </a:solidFill>
              </a:rPr>
              <a:t>السابق</a:t>
            </a:r>
            <a:r>
              <a:rPr lang="ar-IQ" sz="3600" b="1" dirty="0" smtClean="0">
                <a:solidFill>
                  <a:srgbClr val="FF0000"/>
                </a:solidFill>
              </a:rPr>
              <a:t>:</a:t>
            </a:r>
            <a:endParaRPr lang="en-US" sz="3600" dirty="0">
              <a:solidFill>
                <a:srgbClr val="FF0000"/>
              </a:solidFill>
            </a:endParaRPr>
          </a:p>
          <a:p>
            <a:pPr algn="just"/>
            <a:r>
              <a:rPr lang="ar-SA" sz="3600" dirty="0"/>
              <a:t> </a:t>
            </a:r>
            <a:r>
              <a:rPr lang="ar-IQ" sz="3600" dirty="0" smtClean="0"/>
              <a:t>      </a:t>
            </a:r>
            <a:r>
              <a:rPr lang="ar-SA" sz="3600" dirty="0" smtClean="0"/>
              <a:t>تنص </a:t>
            </a:r>
            <a:r>
              <a:rPr lang="ar-SA" sz="3600" dirty="0"/>
              <a:t>بعض القوانين المنظمة لحرية الاجتماع على ضرورة حصول الأفراد على ترخيص أو إذن سابق من السلطة الإدارية المختصة من اجل السماح لهم بعقد اجتماع عام أو </a:t>
            </a:r>
            <a:r>
              <a:rPr lang="ar-SA" sz="3600" dirty="0" smtClean="0"/>
              <a:t>مظاهرة</a:t>
            </a:r>
            <a:r>
              <a:rPr lang="ar-IQ" sz="3600" dirty="0" smtClean="0"/>
              <a:t>، </a:t>
            </a:r>
            <a:r>
              <a:rPr lang="ar-SA" sz="3600" dirty="0" smtClean="0"/>
              <a:t>ومن </a:t>
            </a:r>
            <a:r>
              <a:rPr lang="ar-SA" sz="3600" dirty="0"/>
              <a:t>هذه القوانين قانون الاجتماعات العامة والمظاهرات العراقي رقم 115 لسنة 1959 الملغى وكذلك أمر سلطة الائتلاف رقم 19 لسنة 2003 المنظم لحرية الاجتماع إذ اشترطا ضرورة الحصول على ترخيص من الإدارة من قبل كل من يريد ممارسة حرية الاجتماع</a:t>
            </a:r>
            <a:r>
              <a:rPr lang="ar-IQ" sz="3600" dirty="0" smtClean="0"/>
              <a:t>.</a:t>
            </a:r>
            <a:endParaRPr lang="en-US" sz="36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7</a:t>
            </a:fld>
            <a:endParaRPr lang="en-US" dirty="0"/>
          </a:p>
        </p:txBody>
      </p:sp>
    </p:spTree>
    <p:extLst>
      <p:ext uri="{BB962C8B-B14F-4D97-AF65-F5344CB8AC3E}">
        <p14:creationId xmlns:p14="http://schemas.microsoft.com/office/powerpoint/2010/main" val="1569932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b="1" dirty="0" smtClean="0">
                <a:solidFill>
                  <a:srgbClr val="FF0000"/>
                </a:solidFill>
              </a:rPr>
              <a:t>ثاني</a:t>
            </a:r>
            <a:r>
              <a:rPr lang="ar-IQ" b="1" dirty="0" smtClean="0">
                <a:solidFill>
                  <a:srgbClr val="FF0000"/>
                </a:solidFill>
              </a:rPr>
              <a:t>اً. </a:t>
            </a:r>
            <a:r>
              <a:rPr lang="ar-SA" b="1" dirty="0" smtClean="0">
                <a:solidFill>
                  <a:srgbClr val="FF0000"/>
                </a:solidFill>
              </a:rPr>
              <a:t>إخطار </a:t>
            </a:r>
            <a:r>
              <a:rPr lang="ar-SA" b="1" dirty="0">
                <a:solidFill>
                  <a:srgbClr val="FF0000"/>
                </a:solidFill>
              </a:rPr>
              <a:t>الإدارة </a:t>
            </a:r>
            <a:r>
              <a:rPr lang="ar-SA" b="1" dirty="0" smtClean="0">
                <a:solidFill>
                  <a:srgbClr val="FF0000"/>
                </a:solidFill>
              </a:rPr>
              <a:t>سلفاً</a:t>
            </a:r>
            <a:r>
              <a:rPr lang="ar-IQ" b="1" dirty="0" smtClean="0">
                <a:solidFill>
                  <a:srgbClr val="FF0000"/>
                </a:solidFill>
              </a:rPr>
              <a:t>:</a:t>
            </a:r>
            <a:endParaRPr lang="en-US" dirty="0">
              <a:solidFill>
                <a:srgbClr val="FF0000"/>
              </a:solidFill>
            </a:endParaRPr>
          </a:p>
          <a:p>
            <a:pPr algn="just"/>
            <a:r>
              <a:rPr lang="ar-IQ" dirty="0" smtClean="0"/>
              <a:t>        تكتفي بعض</a:t>
            </a:r>
            <a:r>
              <a:rPr lang="ar-SA" dirty="0" smtClean="0"/>
              <a:t> </a:t>
            </a:r>
            <a:r>
              <a:rPr lang="ar-SA" dirty="0"/>
              <a:t>القوانين </a:t>
            </a:r>
            <a:r>
              <a:rPr lang="ar-SA" dirty="0" smtClean="0"/>
              <a:t>بإلزام </a:t>
            </a:r>
            <a:r>
              <a:rPr lang="ar-SA" dirty="0"/>
              <a:t>من يريد تنظيم اجتماع عام أو مظاهرة أن يخطر الجهة الإدارية المختصة قبل عقد الاجتماع أو إقامة المظاهرة أو تسييرها أو الموكب ومن هذه القوانين قانون الاجتماعات العامة والمظاهرات المصري رقم 14 لسنة 1923 </a:t>
            </a:r>
            <a:r>
              <a:rPr lang="ar-SA" dirty="0" smtClean="0"/>
              <a:t>النافذ</a:t>
            </a:r>
            <a:r>
              <a:rPr lang="ar-SA" baseline="30000" dirty="0" smtClean="0"/>
              <a:t>(</a:t>
            </a:r>
            <a:r>
              <a:rPr lang="ar-IQ" baseline="30000" dirty="0" smtClean="0"/>
              <a:t>1</a:t>
            </a:r>
            <a:r>
              <a:rPr lang="ar-SA" baseline="30000" dirty="0" smtClean="0"/>
              <a:t>)</a:t>
            </a:r>
            <a:r>
              <a:rPr lang="ar-SA" dirty="0" smtClean="0"/>
              <a:t> </a:t>
            </a:r>
            <a:r>
              <a:rPr lang="ar-SA" dirty="0"/>
              <a:t>وقانون الاجتماعات العمومية اللبناني </a:t>
            </a:r>
            <a:r>
              <a:rPr lang="ar-SA" dirty="0" smtClean="0"/>
              <a:t>المعدل</a:t>
            </a:r>
            <a:r>
              <a:rPr lang="ar-SA" baseline="30000" dirty="0" smtClean="0"/>
              <a:t>(</a:t>
            </a:r>
            <a:r>
              <a:rPr lang="ar-IQ" baseline="30000" dirty="0" smtClean="0"/>
              <a:t>2</a:t>
            </a:r>
            <a:r>
              <a:rPr lang="ar-SA" baseline="30000" dirty="0" smtClean="0"/>
              <a:t>)</a:t>
            </a:r>
            <a:r>
              <a:rPr lang="ar-SA" dirty="0" smtClean="0"/>
              <a:t> </a:t>
            </a:r>
            <a:r>
              <a:rPr lang="ar-SA" dirty="0"/>
              <a:t>وقانون الاجتماعات العامة الأردني رقم 60 لسنة </a:t>
            </a:r>
            <a:r>
              <a:rPr lang="ar-SA" dirty="0" smtClean="0"/>
              <a:t>1953</a:t>
            </a:r>
            <a:r>
              <a:rPr lang="ar-SA" baseline="30000" dirty="0" smtClean="0"/>
              <a:t>(</a:t>
            </a:r>
            <a:r>
              <a:rPr lang="ar-IQ" baseline="30000" dirty="0"/>
              <a:t>3</a:t>
            </a:r>
            <a:r>
              <a:rPr lang="ar-SA" baseline="30000" dirty="0" smtClean="0"/>
              <a:t>)</a:t>
            </a:r>
            <a:r>
              <a:rPr lang="ar-SA" dirty="0" smtClean="0"/>
              <a:t>، </a:t>
            </a:r>
            <a:r>
              <a:rPr lang="ar-SA" dirty="0"/>
              <a:t>وكذلك كان مرسوم الاجتماعات العامة والمظاهرات العراقي رقم 25 لسنة 1954 </a:t>
            </a:r>
            <a:r>
              <a:rPr lang="ar-SA" dirty="0" smtClean="0"/>
              <a:t>الملغى</a:t>
            </a:r>
            <a:r>
              <a:rPr lang="ar-SA" baseline="30000" dirty="0" smtClean="0"/>
              <a:t>(</a:t>
            </a:r>
            <a:r>
              <a:rPr lang="ar-IQ" baseline="30000" dirty="0" smtClean="0"/>
              <a:t>4</a:t>
            </a:r>
            <a:r>
              <a:rPr lang="ar-SA" baseline="30000" dirty="0" smtClean="0"/>
              <a:t>)</a:t>
            </a:r>
            <a:r>
              <a:rPr lang="ar-IQ" dirty="0" smtClean="0"/>
              <a:t>.</a:t>
            </a:r>
          </a:p>
          <a:p>
            <a:pPr algn="just"/>
            <a:r>
              <a:rPr lang="ar-IQ" dirty="0" smtClean="0"/>
              <a:t>ـــــــــــــــــــــــــــــــــــــــــــــــــــــــــــــ</a:t>
            </a:r>
            <a:endParaRPr lang="ar-IQ" dirty="0"/>
          </a:p>
          <a:p>
            <a:pPr algn="just"/>
            <a:r>
              <a:rPr lang="ar-SA" baseline="30000" dirty="0" smtClean="0"/>
              <a:t>(</a:t>
            </a:r>
            <a:r>
              <a:rPr lang="ar-IQ" baseline="30000" dirty="0" smtClean="0"/>
              <a:t>1</a:t>
            </a:r>
            <a:r>
              <a:rPr lang="ar-SA" baseline="30000" dirty="0" smtClean="0"/>
              <a:t>) </a:t>
            </a:r>
            <a:r>
              <a:rPr lang="ar-SA" dirty="0"/>
              <a:t>ينظر: المادة (2) من القانون المذكور</a:t>
            </a:r>
            <a:r>
              <a:rPr lang="ar-SA" dirty="0" smtClean="0"/>
              <a:t>.</a:t>
            </a:r>
            <a:endParaRPr lang="ar-IQ" dirty="0" smtClean="0"/>
          </a:p>
          <a:p>
            <a:pPr algn="just"/>
            <a:r>
              <a:rPr lang="ar-SA" baseline="30000" dirty="0" smtClean="0"/>
              <a:t>(</a:t>
            </a:r>
            <a:r>
              <a:rPr lang="ar-IQ" baseline="30000" dirty="0" smtClean="0"/>
              <a:t>2</a:t>
            </a:r>
            <a:r>
              <a:rPr lang="ar-SA" baseline="30000" dirty="0" smtClean="0"/>
              <a:t>) </a:t>
            </a:r>
            <a:r>
              <a:rPr lang="ar-SA" dirty="0"/>
              <a:t>ينظر: المادة (3) من القانون المذكور.</a:t>
            </a:r>
            <a:endParaRPr lang="en-US" dirty="0"/>
          </a:p>
          <a:p>
            <a:pPr algn="just"/>
            <a:r>
              <a:rPr lang="ar-SA" baseline="30000" dirty="0" smtClean="0"/>
              <a:t>(</a:t>
            </a:r>
            <a:r>
              <a:rPr lang="ar-IQ" baseline="30000" dirty="0" smtClean="0"/>
              <a:t>3</a:t>
            </a:r>
            <a:r>
              <a:rPr lang="ar-SA" baseline="30000" dirty="0" smtClean="0"/>
              <a:t>) </a:t>
            </a:r>
            <a:r>
              <a:rPr lang="ar-SA" dirty="0"/>
              <a:t>ينظر: المادة (3) من القانون أعلاه.</a:t>
            </a:r>
            <a:endParaRPr lang="en-US" dirty="0"/>
          </a:p>
          <a:p>
            <a:pPr algn="just"/>
            <a:r>
              <a:rPr lang="ar-SA" baseline="30000" dirty="0" smtClean="0"/>
              <a:t>(</a:t>
            </a:r>
            <a:r>
              <a:rPr lang="ar-IQ" baseline="30000" dirty="0" smtClean="0"/>
              <a:t>4</a:t>
            </a:r>
            <a:r>
              <a:rPr lang="ar-SA" baseline="30000" dirty="0" smtClean="0"/>
              <a:t>) </a:t>
            </a:r>
            <a:r>
              <a:rPr lang="ar-SA" dirty="0"/>
              <a:t>ينظر: المادة (6) من المرسوم المذكور</a:t>
            </a:r>
            <a:r>
              <a:rPr lang="ar-SA" dirty="0" smtClean="0"/>
              <a:t>.</a:t>
            </a:r>
            <a:endParaRPr lang="en-US"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8</a:t>
            </a:fld>
            <a:endParaRPr lang="en-US" dirty="0"/>
          </a:p>
        </p:txBody>
      </p:sp>
    </p:spTree>
    <p:extLst>
      <p:ext uri="{BB962C8B-B14F-4D97-AF65-F5344CB8AC3E}">
        <p14:creationId xmlns:p14="http://schemas.microsoft.com/office/powerpoint/2010/main" val="202896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b="1" dirty="0" smtClean="0">
                <a:solidFill>
                  <a:srgbClr val="FF0000"/>
                </a:solidFill>
              </a:rPr>
              <a:t>ثالث</a:t>
            </a:r>
            <a:r>
              <a:rPr lang="ar-IQ" b="1" dirty="0" smtClean="0">
                <a:solidFill>
                  <a:srgbClr val="FF0000"/>
                </a:solidFill>
              </a:rPr>
              <a:t>اً. </a:t>
            </a:r>
            <a:r>
              <a:rPr lang="ar-SA" b="1" dirty="0" smtClean="0">
                <a:solidFill>
                  <a:srgbClr val="FF0000"/>
                </a:solidFill>
              </a:rPr>
              <a:t>تشكيل </a:t>
            </a:r>
            <a:r>
              <a:rPr lang="ar-SA" b="1" dirty="0">
                <a:solidFill>
                  <a:srgbClr val="FF0000"/>
                </a:solidFill>
              </a:rPr>
              <a:t>لجنة مسؤولة عن تنظيم الاجتماع أو </a:t>
            </a:r>
            <a:r>
              <a:rPr lang="ar-SA" b="1" dirty="0" smtClean="0">
                <a:solidFill>
                  <a:srgbClr val="FF0000"/>
                </a:solidFill>
              </a:rPr>
              <a:t>المظاهرة</a:t>
            </a:r>
            <a:r>
              <a:rPr lang="ar-IQ" b="1" dirty="0" smtClean="0">
                <a:solidFill>
                  <a:srgbClr val="FF0000"/>
                </a:solidFill>
              </a:rPr>
              <a:t>:</a:t>
            </a:r>
            <a:endParaRPr lang="en-US" dirty="0">
              <a:solidFill>
                <a:srgbClr val="FF0000"/>
              </a:solidFill>
            </a:endParaRPr>
          </a:p>
          <a:p>
            <a:pPr algn="just"/>
            <a:r>
              <a:rPr lang="ar-IQ" dirty="0" smtClean="0"/>
              <a:t>              </a:t>
            </a:r>
            <a:r>
              <a:rPr lang="ar-SA" dirty="0" smtClean="0"/>
              <a:t>تشترط </a:t>
            </a:r>
            <a:r>
              <a:rPr lang="ar-SA" dirty="0"/>
              <a:t>القوانين كافة التي تنظم حرية الاجتماع تقريباً ضرورة تشكيل لجنة تكون مسؤولة عن تنظيم الاجتماع أو المظاهرة فيجب طبقاً للمادة الثامنة من قانون الاجتماعات العامة الفرنسي لسنة 1881 المعدل أن يكون لكل اجتماع لجنة تتشكل من ثلاثة أعضاء على الأقل وإذا لم ينتخب المجتمعون لجنة تكون اللجنة مؤلفة من الأعضاء المبينين في </a:t>
            </a:r>
            <a:r>
              <a:rPr lang="ar-SA" dirty="0" smtClean="0"/>
              <a:t>الإخطار</a:t>
            </a:r>
            <a:r>
              <a:rPr lang="ar-IQ" dirty="0" smtClean="0"/>
              <a:t>،</a:t>
            </a:r>
            <a:r>
              <a:rPr lang="ar-SA" dirty="0" smtClean="0"/>
              <a:t> </a:t>
            </a:r>
            <a:r>
              <a:rPr lang="ar-SA" dirty="0"/>
              <a:t>وبمثل هذا المضمون </a:t>
            </a:r>
            <a:r>
              <a:rPr lang="ar-SA" dirty="0" smtClean="0"/>
              <a:t>نص</a:t>
            </a:r>
            <a:r>
              <a:rPr lang="ar-IQ" dirty="0" smtClean="0"/>
              <a:t>َّ</a:t>
            </a:r>
            <a:r>
              <a:rPr lang="ar-SA" dirty="0" smtClean="0"/>
              <a:t> </a:t>
            </a:r>
            <a:r>
              <a:rPr lang="ar-SA" dirty="0"/>
              <a:t>كل من قانون الاجتماعات العامة والمظاهرات </a:t>
            </a:r>
            <a:r>
              <a:rPr lang="ar-SA" dirty="0" smtClean="0"/>
              <a:t>المصري</a:t>
            </a:r>
            <a:r>
              <a:rPr lang="ar-SA" baseline="30000" dirty="0" smtClean="0"/>
              <a:t>(</a:t>
            </a:r>
            <a:r>
              <a:rPr lang="ar-IQ" baseline="30000" dirty="0" smtClean="0"/>
              <a:t>1</a:t>
            </a:r>
            <a:r>
              <a:rPr lang="ar-SA" baseline="30000" dirty="0" smtClean="0"/>
              <a:t>)</a:t>
            </a:r>
            <a:r>
              <a:rPr lang="ar-SA" dirty="0" smtClean="0"/>
              <a:t> </a:t>
            </a:r>
            <a:r>
              <a:rPr lang="ar-SA" dirty="0"/>
              <a:t>وقانون الاجتماعات العمومية </a:t>
            </a:r>
            <a:r>
              <a:rPr lang="ar-SA" dirty="0" smtClean="0"/>
              <a:t>اللبناني</a:t>
            </a:r>
            <a:r>
              <a:rPr lang="ar-SA" baseline="30000" dirty="0" smtClean="0"/>
              <a:t>(</a:t>
            </a:r>
            <a:r>
              <a:rPr lang="ar-IQ" baseline="30000" dirty="0" smtClean="0"/>
              <a:t>2</a:t>
            </a:r>
            <a:r>
              <a:rPr lang="ar-SA" baseline="30000" dirty="0" smtClean="0"/>
              <a:t>)</a:t>
            </a:r>
            <a:r>
              <a:rPr lang="ar-SA" dirty="0" smtClean="0"/>
              <a:t> </a:t>
            </a:r>
            <a:r>
              <a:rPr lang="ar-SA" dirty="0"/>
              <a:t>وكذلك كان مرسوم رقم 25 لسنة 1954 العراقي </a:t>
            </a:r>
            <a:r>
              <a:rPr lang="ar-SA" dirty="0" smtClean="0"/>
              <a:t>الملغى</a:t>
            </a:r>
            <a:r>
              <a:rPr lang="ar-SA" baseline="30000" dirty="0" smtClean="0"/>
              <a:t>(</a:t>
            </a:r>
            <a:r>
              <a:rPr lang="ar-IQ" baseline="30000" dirty="0" smtClean="0"/>
              <a:t>3</a:t>
            </a:r>
            <a:r>
              <a:rPr lang="ar-SA" baseline="30000" dirty="0" smtClean="0"/>
              <a:t>)</a:t>
            </a:r>
            <a:r>
              <a:rPr lang="ar-IQ" dirty="0" smtClean="0"/>
              <a:t>.</a:t>
            </a:r>
          </a:p>
          <a:p>
            <a:pPr algn="just"/>
            <a:r>
              <a:rPr lang="ar-IQ" dirty="0" smtClean="0"/>
              <a:t>ـــــــــــــــــــــــــــــــــــــــــــــــــ</a:t>
            </a:r>
          </a:p>
          <a:p>
            <a:pPr algn="just"/>
            <a:r>
              <a:rPr lang="ar-SA" sz="2400" baseline="30000" dirty="0" smtClean="0"/>
              <a:t>(</a:t>
            </a:r>
            <a:r>
              <a:rPr lang="ar-IQ" sz="2400" baseline="30000" dirty="0" smtClean="0"/>
              <a:t>1</a:t>
            </a:r>
            <a:r>
              <a:rPr lang="ar-SA" sz="2400" baseline="30000" dirty="0" smtClean="0"/>
              <a:t>) </a:t>
            </a:r>
            <a:r>
              <a:rPr lang="ar-SA" sz="2400" dirty="0"/>
              <a:t>ينظر: المادة (6) من هذا القانون.</a:t>
            </a:r>
            <a:endParaRPr lang="en-US" sz="2400" dirty="0"/>
          </a:p>
          <a:p>
            <a:pPr algn="just"/>
            <a:r>
              <a:rPr lang="ar-SA" sz="2400" baseline="30000" dirty="0" smtClean="0"/>
              <a:t>(</a:t>
            </a:r>
            <a:r>
              <a:rPr lang="ar-IQ" sz="2400" baseline="30000" dirty="0" smtClean="0"/>
              <a:t>2</a:t>
            </a:r>
            <a:r>
              <a:rPr lang="ar-SA" sz="2400" baseline="30000" dirty="0" smtClean="0"/>
              <a:t>) </a:t>
            </a:r>
            <a:r>
              <a:rPr lang="ar-SA" sz="2400" dirty="0"/>
              <a:t>ينظر: المادة (8) من القانون المذكور.</a:t>
            </a:r>
            <a:endParaRPr lang="en-US" sz="2400" dirty="0"/>
          </a:p>
          <a:p>
            <a:pPr algn="just"/>
            <a:r>
              <a:rPr lang="ar-SA" sz="2400" baseline="30000" dirty="0" smtClean="0"/>
              <a:t>(</a:t>
            </a:r>
            <a:r>
              <a:rPr lang="ar-IQ" sz="2400" baseline="30000" dirty="0" smtClean="0"/>
              <a:t>3</a:t>
            </a:r>
            <a:r>
              <a:rPr lang="ar-SA" sz="2400" baseline="30000" dirty="0" smtClean="0"/>
              <a:t>) </a:t>
            </a:r>
            <a:r>
              <a:rPr lang="ar-SA" sz="2400" dirty="0"/>
              <a:t>ينظر: المادة (6) من ذلك المرسوم</a:t>
            </a:r>
            <a:r>
              <a:rPr lang="ar-SA" sz="2400" dirty="0" smtClean="0"/>
              <a:t>.</a:t>
            </a:r>
            <a:endParaRPr lang="en-US" sz="24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9</a:t>
            </a:fld>
            <a:endParaRPr lang="en-US" dirty="0"/>
          </a:p>
        </p:txBody>
      </p:sp>
    </p:spTree>
    <p:extLst>
      <p:ext uri="{BB962C8B-B14F-4D97-AF65-F5344CB8AC3E}">
        <p14:creationId xmlns:p14="http://schemas.microsoft.com/office/powerpoint/2010/main" val="1476786173"/>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TotalTime>
  <Words>1384</Words>
  <Application>Microsoft Office PowerPoint</Application>
  <PresentationFormat>ملء الشاشة</PresentationFormat>
  <Paragraphs>100</Paragraphs>
  <Slides>13</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13</vt:i4>
      </vt:variant>
    </vt:vector>
  </HeadingPairs>
  <TitlesOfParts>
    <vt:vector size="17" baseType="lpstr">
      <vt:lpstr>Arial</vt:lpstr>
      <vt:lpstr>Calibri</vt:lpstr>
      <vt:lpstr>Segoe UI Black</vt:lpstr>
      <vt:lpstr>Office Theme</vt:lpstr>
      <vt:lpstr>عرض تقديمي في PowerPoint</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48</cp:revision>
  <dcterms:created xsi:type="dcterms:W3CDTF">2020-11-01T11:03:41Z</dcterms:created>
  <dcterms:modified xsi:type="dcterms:W3CDTF">2021-05-21T12:01:13Z</dcterms:modified>
</cp:coreProperties>
</file>