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2" r:id="rId3"/>
    <p:sldId id="273" r:id="rId4"/>
    <p:sldId id="274" r:id="rId5"/>
    <p:sldId id="275" r:id="rId6"/>
    <p:sldId id="276" r:id="rId7"/>
    <p:sldId id="277" r:id="rId8"/>
    <p:sldId id="278" r:id="rId9"/>
    <p:sldId id="279"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54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6/6/2021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xmlns=""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xmlns=""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xmlns=""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xmlns=""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xmlns=""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xmlns=""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xmlns=""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xmlns=""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xmlns=""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xmlns=""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xmlns=""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xmlns=""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xmlns=""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xmlns=""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xmlns=""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xmlns=""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xmlns=""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xmlns=""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xmlns=""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xmlns=""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xmlns="" id="{35EAECC2-482F-4411-B5C6-261217649AB7}"/>
              </a:ext>
            </a:extLst>
          </p:cNvPr>
          <p:cNvSpPr>
            <a:spLocks noGrp="1"/>
          </p:cNvSpPr>
          <p:nvPr>
            <p:ph type="body" sz="quarter" idx="13"/>
          </p:nvPr>
        </p:nvSpPr>
        <p:spPr>
          <a:xfrm>
            <a:off x="509838" y="2231423"/>
            <a:ext cx="7739385" cy="1194854"/>
          </a:xfrm>
        </p:spPr>
        <p:txBody>
          <a:bodyPr/>
          <a:lstStyle/>
          <a:p>
            <a:pPr rtl="1"/>
            <a:r>
              <a:rPr lang="ar-IQ" sz="3200" b="1" dirty="0" smtClean="0">
                <a:solidFill>
                  <a:srgbClr val="C00000"/>
                </a:solidFill>
              </a:rPr>
              <a:t>تقــــيم </a:t>
            </a:r>
          </a:p>
          <a:p>
            <a:pPr rtl="1"/>
            <a:r>
              <a:rPr lang="ar-IQ" sz="3200" b="1" dirty="0" smtClean="0">
                <a:solidFill>
                  <a:srgbClr val="00B050"/>
                </a:solidFill>
              </a:rPr>
              <a:t>كلية القانون / جامعة الكفيل</a:t>
            </a:r>
          </a:p>
          <a:p>
            <a:pPr rtl="1"/>
            <a:r>
              <a:rPr lang="ar-IQ" sz="3200" b="1" dirty="0" smtClean="0"/>
              <a:t>ندوة بعنوان</a:t>
            </a:r>
          </a:p>
          <a:p>
            <a:pPr rtl="1"/>
            <a:r>
              <a:rPr lang="ar-SA" sz="4800" b="1" dirty="0">
                <a:solidFill>
                  <a:srgbClr val="FF0000"/>
                </a:solidFill>
              </a:rPr>
              <a:t>التعديل الدستوري وأثره على العملية السياسية في العراق</a:t>
            </a:r>
            <a:endParaRPr lang="ar-IQ" sz="4800" b="1" dirty="0" smtClean="0">
              <a:solidFill>
                <a:srgbClr val="FF0000"/>
              </a:solidFill>
            </a:endParaRPr>
          </a:p>
          <a:p>
            <a:pPr rtl="1"/>
            <a:endParaRPr lang="en-US" sz="4000" b="1" dirty="0">
              <a:solidFill>
                <a:srgbClr val="00B050"/>
              </a:solidFill>
            </a:endParaRPr>
          </a:p>
        </p:txBody>
      </p:sp>
      <p:sp>
        <p:nvSpPr>
          <p:cNvPr id="4" name="Text Placeholder 3">
            <a:extLst>
              <a:ext uri="{FF2B5EF4-FFF2-40B4-BE49-F238E27FC236}">
                <a16:creationId xmlns:a16="http://schemas.microsoft.com/office/drawing/2014/main" xmlns="" id="{D2DD65D1-82BE-4F0E-AF8A-B96ED9B60C37}"/>
              </a:ext>
            </a:extLst>
          </p:cNvPr>
          <p:cNvSpPr>
            <a:spLocks noGrp="1"/>
          </p:cNvSpPr>
          <p:nvPr>
            <p:ph type="body" sz="quarter" idx="14"/>
          </p:nvPr>
        </p:nvSpPr>
        <p:spPr>
          <a:xfrm>
            <a:off x="509838" y="4002193"/>
            <a:ext cx="7739385" cy="1844291"/>
          </a:xfrm>
        </p:spPr>
        <p:txBody>
          <a:bodyPr/>
          <a:lstStyle/>
          <a:p>
            <a:pPr rtl="1"/>
            <a:r>
              <a:rPr lang="ar-IQ" b="1" dirty="0"/>
              <a:t/>
            </a:r>
            <a:br>
              <a:rPr lang="ar-IQ" b="1" dirty="0"/>
            </a:br>
            <a:r>
              <a:rPr lang="ar-IQ" sz="4000" b="1" dirty="0" smtClean="0">
                <a:solidFill>
                  <a:srgbClr val="00B050"/>
                </a:solidFill>
              </a:rPr>
              <a:t>م</a:t>
            </a:r>
            <a:r>
              <a:rPr lang="ar-IQ" sz="4000" b="1" dirty="0">
                <a:solidFill>
                  <a:srgbClr val="00B050"/>
                </a:solidFill>
              </a:rPr>
              <a:t>. </a:t>
            </a:r>
            <a:r>
              <a:rPr lang="ar-IQ" sz="4000" b="1" dirty="0" smtClean="0">
                <a:solidFill>
                  <a:srgbClr val="00B050"/>
                </a:solidFill>
              </a:rPr>
              <a:t>م. صلاح محمد حسن عباس الصافي</a:t>
            </a:r>
          </a:p>
          <a:p>
            <a:pPr rtl="1"/>
            <a:r>
              <a:rPr lang="ar-IQ" sz="3600" b="1" dirty="0" smtClean="0">
                <a:solidFill>
                  <a:srgbClr val="C00000"/>
                </a:solidFill>
              </a:rPr>
              <a:t>السبت 2021/6/5             الساعة 10 صباحاً</a:t>
            </a:r>
          </a:p>
          <a:p>
            <a:pPr rtl="1"/>
            <a:r>
              <a:rPr lang="ar-IQ" sz="3600" b="1" dirty="0" smtClean="0">
                <a:solidFill>
                  <a:srgbClr val="002060"/>
                </a:solidFill>
              </a:rPr>
              <a:t>على قاعة كلية القانون</a:t>
            </a:r>
            <a:endParaRPr lang="ar-IQ" sz="3600" b="1" dirty="0">
              <a:solidFill>
                <a:srgbClr val="002060"/>
              </a:solidFill>
            </a:endParaRPr>
          </a:p>
        </p:txBody>
      </p:sp>
      <p:sp>
        <p:nvSpPr>
          <p:cNvPr id="5" name="Slide Number Placeholder 4">
            <a:extLst>
              <a:ext uri="{FF2B5EF4-FFF2-40B4-BE49-F238E27FC236}">
                <a16:creationId xmlns:a16="http://schemas.microsoft.com/office/drawing/2014/main" xmlns=""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7200" b="1" dirty="0" smtClean="0">
                <a:solidFill>
                  <a:srgbClr val="FF0000"/>
                </a:solidFill>
              </a:rPr>
              <a:t>شكرا لحُسن إصغائكم</a:t>
            </a:r>
          </a:p>
          <a:p>
            <a:pPr algn="ctr"/>
            <a:r>
              <a:rPr lang="ar-IQ" sz="7200" b="1" dirty="0" smtClean="0">
                <a:solidFill>
                  <a:srgbClr val="00B050"/>
                </a:solidFill>
              </a:rPr>
              <a:t>مع تمنياتي للجميع بالنجاح </a:t>
            </a:r>
            <a:r>
              <a:rPr lang="ar-IQ" sz="7200" b="1" dirty="0" err="1" smtClean="0">
                <a:solidFill>
                  <a:srgbClr val="00B050"/>
                </a:solidFill>
              </a:rPr>
              <a:t>والموفقية</a:t>
            </a:r>
            <a:endParaRPr lang="ar-IQ" sz="7200" b="1" dirty="0">
              <a:solidFill>
                <a:srgbClr val="00B050"/>
              </a:solidFill>
            </a:endParaRPr>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64540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SA" sz="3200" b="1" dirty="0">
                <a:solidFill>
                  <a:srgbClr val="FF0000"/>
                </a:solidFill>
              </a:rPr>
              <a:t>مق</a:t>
            </a:r>
            <a:r>
              <a:rPr lang="ar-IQ" sz="3200" b="1" dirty="0">
                <a:solidFill>
                  <a:srgbClr val="FF0000"/>
                </a:solidFill>
              </a:rPr>
              <a:t>ـــــ</a:t>
            </a:r>
            <a:r>
              <a:rPr lang="ar-SA" sz="3200" b="1" dirty="0">
                <a:solidFill>
                  <a:srgbClr val="FF0000"/>
                </a:solidFill>
              </a:rPr>
              <a:t>دمة</a:t>
            </a:r>
            <a:endParaRPr lang="en-US" sz="3200" dirty="0">
              <a:solidFill>
                <a:srgbClr val="FF0000"/>
              </a:solidFill>
            </a:endParaRPr>
          </a:p>
          <a:p>
            <a:pPr algn="just"/>
            <a:r>
              <a:rPr lang="ar-SA" sz="3200" dirty="0"/>
              <a:t> </a:t>
            </a:r>
            <a:r>
              <a:rPr lang="ar-IQ" sz="3200" dirty="0" smtClean="0"/>
              <a:t>         </a:t>
            </a:r>
            <a:r>
              <a:rPr lang="ar-IQ" sz="3200" dirty="0"/>
              <a:t>قرّر البرلمان العراقي في 28 </a:t>
            </a:r>
            <a:r>
              <a:rPr lang="ar-IQ" sz="3200" dirty="0" smtClean="0"/>
              <a:t>تشرين الأول </a:t>
            </a:r>
            <a:r>
              <a:rPr lang="ar-IQ" sz="3200" dirty="0"/>
              <a:t>2019 تشكيل لجنة لتعديل الدستور، وذلك ضمن مجموعة قرارات أخرى تم الاتفاق عليها بين الكتل السياسية الرئيسة من أجل امتصاص الغضب الجماهيري العارم الذي عبّرت عنه الاحتجاجات الشعبية المستمرة في محافظات الوسط والجنوب، غير أنه توجد شكوك قوية في إمكانية إنجاز اللجنة مسودة التعديل في أربعة أشهر، فضلاً عن الشكوك في جدية الطبقة السياسية الحاكمة في تعديل الدستور بما يحقق مطالب المحتجين للإصلاح السياسي.</a:t>
            </a:r>
            <a:endParaRPr lang="en-US" sz="3200" dirty="0"/>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b="1"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2215495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4000" b="1" dirty="0">
                <a:solidFill>
                  <a:srgbClr val="FF0000"/>
                </a:solidFill>
              </a:rPr>
              <a:t>آليات تعديل الدستور</a:t>
            </a:r>
            <a:endParaRPr lang="ar-IQ" sz="4000" dirty="0">
              <a:solidFill>
                <a:srgbClr val="FF0000"/>
              </a:solidFill>
            </a:endParaRPr>
          </a:p>
          <a:p>
            <a:pPr indent="731838" algn="just"/>
            <a:r>
              <a:rPr lang="ar-IQ" sz="3200" dirty="0"/>
              <a:t>لم تكن عملية كتابة الدستور العراقي لعام 2005 طبيعية ومتناغمة، بل اتسمت بالتعقيد وشابها الكثير من الملابسات نتيجة الظروف التي أعقبت الاحتلال الأمريكي وما نجم عنه من عملية اقتلاع كامل لبنى السلطة السابقة وهيمنة القوى الشيعية والكردية على النظام السياسي الجديد.</a:t>
            </a:r>
          </a:p>
          <a:p>
            <a:pPr indent="731838" algn="just"/>
            <a:r>
              <a:rPr lang="ar-IQ" sz="3200" dirty="0"/>
              <a:t>ورغم الانطباع العام السائد بأن الدستور العراقي من الدساتير الجامدة التي يتعذر تعديلها لاعتبارات عديدة، أبرزها شرط موافقة ثلثي المصوّتين في ثلاث محافظات الذي وُضع بضغط الأحزاب لصيانة مكتسبات إقليم كردستان، إلا أن فرص التعديل عليه ممكنة، من خلال طريقتين، هما:</a:t>
            </a:r>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3649581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sz="3200" b="1" dirty="0" smtClean="0">
                <a:solidFill>
                  <a:srgbClr val="00B050"/>
                </a:solidFill>
              </a:rPr>
              <a:t>أولاً. الطريقة </a:t>
            </a:r>
            <a:r>
              <a:rPr lang="ar-IQ" sz="3200" b="1" dirty="0">
                <a:solidFill>
                  <a:srgbClr val="00B050"/>
                </a:solidFill>
              </a:rPr>
              <a:t>الاستثنائية "المادة 142"</a:t>
            </a:r>
            <a:r>
              <a:rPr lang="ar-IQ" sz="3200" dirty="0">
                <a:solidFill>
                  <a:srgbClr val="00B050"/>
                </a:solidFill>
              </a:rPr>
              <a:t>: </a:t>
            </a:r>
            <a:endParaRPr lang="ar-IQ" sz="3200" dirty="0" smtClean="0">
              <a:solidFill>
                <a:srgbClr val="00B050"/>
              </a:solidFill>
            </a:endParaRPr>
          </a:p>
          <a:p>
            <a:pPr algn="just"/>
            <a:r>
              <a:rPr lang="ar-IQ" sz="3200" dirty="0"/>
              <a:t> </a:t>
            </a:r>
            <a:r>
              <a:rPr lang="ar-IQ" sz="3200" dirty="0" smtClean="0"/>
              <a:t>        فقد </a:t>
            </a:r>
            <a:r>
              <a:rPr lang="ar-IQ" sz="3200" dirty="0"/>
              <a:t>نصت هذه المادة على تشكيل مجلس النواب لجنة من أعضائه تكون ممثِّلة للمكونات الرئيسة في المجتمع العراقي، مهمتها تقديم تقرير </a:t>
            </a:r>
            <a:r>
              <a:rPr lang="ar-IQ" sz="3200" b="1" dirty="0"/>
              <a:t>إ</a:t>
            </a:r>
            <a:r>
              <a:rPr lang="ar-IQ" sz="3200" dirty="0"/>
              <a:t>لى مجلس النواب خلال مدة لا تتجاوز أربعة شهور يتضمن توصية بالتعديلات الضرورية التي يمكن إجراؤها على الدستور، كما نصت المادة على أن التعديلات المقترحة من قبل اللجنة تُعرض على مجلس النواب للتصويت عليها، وتعد مُقرة بموافقة الأغلبية المطلقة لأعضاء المجلس، ويكون الاستفتاء على المواد المعدلة ناجحاً بموافقة أغلبية المصوتين وإذا لم يرفضه ثلثا المصوتين في ثلاث محافظات أو أكثر. وكان البرلمان العراقي الأول شكّل </a:t>
            </a:r>
            <a:r>
              <a:rPr lang="ar-IQ" sz="3200"/>
              <a:t>في </a:t>
            </a:r>
            <a:r>
              <a:rPr lang="ar-IQ" sz="3200" smtClean="0"/>
              <a:t>15 أيلول </a:t>
            </a:r>
            <a:r>
              <a:rPr lang="ar-IQ" sz="3200" dirty="0"/>
              <a:t>2006 لجنةً خاصة بهذا الشأن حملت عنوان "لجنة التعديلات الدستورية" إلا أن هذه اللجنة لم تتمكن من إنجاز عملها في الموعد المقرر دستورياً.</a:t>
            </a:r>
            <a:endParaRPr lang="en-US" sz="2400" dirty="0"/>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82382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sz="3600" b="1" dirty="0" smtClean="0">
                <a:solidFill>
                  <a:srgbClr val="00B050"/>
                </a:solidFill>
              </a:rPr>
              <a:t>ثانياً. الطريقة </a:t>
            </a:r>
            <a:r>
              <a:rPr lang="ar-IQ" sz="3600" b="1" dirty="0">
                <a:solidFill>
                  <a:srgbClr val="00B050"/>
                </a:solidFill>
              </a:rPr>
              <a:t>الاعتيادية "المادة 126"</a:t>
            </a:r>
            <a:r>
              <a:rPr lang="ar-IQ" sz="3600" dirty="0">
                <a:solidFill>
                  <a:srgbClr val="00B050"/>
                </a:solidFill>
              </a:rPr>
              <a:t>: </a:t>
            </a:r>
            <a:endParaRPr lang="ar-IQ" sz="3600" dirty="0" smtClean="0">
              <a:solidFill>
                <a:srgbClr val="00B050"/>
              </a:solidFill>
            </a:endParaRPr>
          </a:p>
          <a:p>
            <a:pPr algn="just"/>
            <a:r>
              <a:rPr lang="ar-IQ" sz="3600" dirty="0"/>
              <a:t> </a:t>
            </a:r>
            <a:r>
              <a:rPr lang="ar-IQ" sz="3600" dirty="0" smtClean="0"/>
              <a:t>     فقد </a:t>
            </a:r>
            <a:r>
              <a:rPr lang="ar-IQ" sz="3600" dirty="0"/>
              <a:t>نصت هذه المادة على أنه يحق "لرئيس الجمهورية ومجلس الوزراء مجتمعين أو خُمس أعضاء مجلس النواب اقتراح تعديل الدستور"، وبشكل عام يجب موافقة ثلثي أعضاء مجلس النواب وموافقة الشعب بالاستفتاء العام ومصادقة رئيس الجمهورية، حتى يكون التعديل ناجزاً. وبخصوص المواد الخاصة بصلاحيات الأقاليم، فقد اشترطت المادة موافقة السلطة التشريعية في الإقليم المعني وموافقة أغلبية سكانه باستفتاء عام، على التعديل.</a:t>
            </a:r>
            <a:endParaRPr lang="en-US" sz="3600" dirty="0"/>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228600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3200" b="1" dirty="0">
                <a:solidFill>
                  <a:srgbClr val="FF0000"/>
                </a:solidFill>
              </a:rPr>
              <a:t>لجنة تعديل الدستور الجديدة</a:t>
            </a:r>
            <a:endParaRPr lang="ar-IQ" sz="3200" dirty="0">
              <a:solidFill>
                <a:srgbClr val="FF0000"/>
              </a:solidFill>
            </a:endParaRPr>
          </a:p>
          <a:p>
            <a:pPr algn="just"/>
            <a:r>
              <a:rPr lang="ar-IQ" sz="2400" dirty="0" smtClean="0"/>
              <a:t>       بالعودة </a:t>
            </a:r>
            <a:r>
              <a:rPr lang="ar-IQ" sz="2400" dirty="0"/>
              <a:t>إلى نص المادة (142) من الدستور العراقي، قرّر مجلس النواب تشكيل لجنة من 18 نائباً، يترأسها عضو تيار "الحكمة الوطني" فالح الساري تتولى مهمة تعديل الدستور، ووضع اقتراحات لعدد من القضايا العالقة. ويأتي تشكيل هذه اللجنة في ظل ضغط الاحتجاجات الشعبية التي عمت بغداد والمحافظات الجنوبية، غير أن اختيار أعضاء اللجنة المذكورة من قبل الطبقة السياسية الحاكمة أثار سخط الجماهير المنتفضة، نتيجة عودة مجلس النواب إلى اعتماد منهج المحاصصة في تشكيلها، بدفع العضو البارز في تيار "الحكمة" لرئاستها رغم عدم امتلاكه أي خلفية قانونية تؤهله لإدارة مهمة حساسة مثل هذه، عدا ما اعتُبر جزءاً من عملية إرضاء عمار الحكيم الذي سبق أن أعلن التحول إلى معارضة داخل البرلمان. والملاحظة نفسها تنطبق على الأعضاء الآخرين، في الوقت الذي تأتي فيه مطالبة العراقيين بتعديل الدستور لسد الثغرات التي استخدمتها القوى السياسية في تقاسم السلطة والنفوذ وموارد الدولة طبقاً لعرف المحاصصة "الطائفية" تحت ذريعة الاستحقاق الانتخابي والتمثيل </a:t>
            </a:r>
            <a:r>
              <a:rPr lang="ar-IQ" sz="2400" dirty="0" err="1"/>
              <a:t>المكوناتي</a:t>
            </a:r>
            <a:r>
              <a:rPr lang="ar-IQ" sz="2400" dirty="0"/>
              <a:t>. وعليه رفض المتظاهرون وبشكل القاطع لجنةَ مجلس النواب، وتعبيراً عن هذا الرفض أقاموا داخل ساحة التحرير ببغداد خيمةً أطلقوا عليها اسم "خيمة تعديل الدستور"، وتمت دعوة كل المختصين لحضور جلسات لمناقشة التعديلات الدستورية المقترحة من طرفهم.</a:t>
            </a:r>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376577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622300" indent="-546100" algn="just"/>
            <a:r>
              <a:rPr lang="ar-IQ" sz="3200" dirty="0">
                <a:solidFill>
                  <a:srgbClr val="FF0000"/>
                </a:solidFill>
              </a:rPr>
              <a:t>وهناك مجموعة من الملاحظات الاضافية التي تؤكد احتمالية فشل هذه اللجنة، من بينها:</a:t>
            </a:r>
          </a:p>
          <a:p>
            <a:pPr marL="622300" indent="-546100" algn="just"/>
            <a:r>
              <a:rPr lang="ar-IQ" sz="3200" dirty="0" smtClean="0"/>
              <a:t>1- الشك </a:t>
            </a:r>
            <a:r>
              <a:rPr lang="ar-IQ" sz="3200" dirty="0"/>
              <a:t>في شرعية أعضاء مجلس النواب الحالي، لاسيما أن نسبة المشاركة في انتخابات مايو 2018 كانت ضعيفة جداً، فضلاً عن عمليات التزوير وحرق الصناديق وإلغاء المحكمة الاتحادية عضوية عدد من النواب لصالح مرشحين آخرين.</a:t>
            </a:r>
          </a:p>
          <a:p>
            <a:pPr marL="622300" indent="-546100" algn="just"/>
            <a:r>
              <a:rPr lang="ar-IQ" sz="3200" dirty="0" smtClean="0"/>
              <a:t>2- تركيبة </a:t>
            </a:r>
            <a:r>
              <a:rPr lang="ar-IQ" sz="3200" dirty="0"/>
              <a:t>اللجنة التي تضم أعضاء موزعين على الكتل والأحزاب، الأمر الذي يعطي القوى السياسية، التي قادت البلد إلى المأزق الذي يعيشه حالياً، الفرصةً لإعادة التموضع داخل مؤسسات الحكم بصورة أخرى.</a:t>
            </a:r>
          </a:p>
          <a:p>
            <a:pPr marL="622300" indent="-546100" algn="just"/>
            <a:r>
              <a:rPr lang="ar-IQ" sz="3200" dirty="0" smtClean="0"/>
              <a:t>3- المدة </a:t>
            </a:r>
            <a:r>
              <a:rPr lang="ar-IQ" sz="3200" dirty="0"/>
              <a:t>الزمنية المحددة بأربعة أشهر تعتبر نظرياً مدة كافية لإنجاز مسودة التعديل وعرضها على الاستفتاء، لكنْ عملياً لا يُعتقد ذلك بسبب الخلافات في وجهات النظر والانتماءات الحزبية للأعضاء المشكلين لها</a:t>
            </a:r>
            <a:r>
              <a:rPr lang="ar-IQ" sz="3200" dirty="0" smtClean="0"/>
              <a:t>.</a:t>
            </a:r>
            <a:endParaRPr lang="ar-IQ" sz="3200" dirty="0"/>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1569932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ctr"/>
            <a:r>
              <a:rPr lang="ar-IQ" sz="3600" b="1" dirty="0">
                <a:solidFill>
                  <a:srgbClr val="FF0000"/>
                </a:solidFill>
              </a:rPr>
              <a:t>السيناريوهات المحتملة بشأن تعديل الدستور العراقي</a:t>
            </a:r>
            <a:endParaRPr lang="ar-IQ" sz="3600" dirty="0">
              <a:solidFill>
                <a:srgbClr val="FF0000"/>
              </a:solidFill>
            </a:endParaRPr>
          </a:p>
          <a:p>
            <a:pPr algn="just"/>
            <a:r>
              <a:rPr lang="ar-IQ" b="1" dirty="0">
                <a:solidFill>
                  <a:srgbClr val="00B050"/>
                </a:solidFill>
              </a:rPr>
              <a:t>السيناريو الأول: تعديل الدستور في الدورة البرلمانية الحالية</a:t>
            </a:r>
            <a:endParaRPr lang="ar-IQ" dirty="0">
              <a:solidFill>
                <a:srgbClr val="00B050"/>
              </a:solidFill>
            </a:endParaRPr>
          </a:p>
          <a:p>
            <a:pPr algn="just"/>
            <a:r>
              <a:rPr lang="ar-IQ" dirty="0" smtClean="0"/>
              <a:t>    يفترض </a:t>
            </a:r>
            <a:r>
              <a:rPr lang="ar-IQ" dirty="0"/>
              <a:t>هذا السيناريو أن يتم تعديل الدستور في الدورة البرلمانية الحالية، بشكل يُرضي الأحزاب المهينة على المشهد السياسي الحالي دون التطرق إلى القضايا التي تمس حاجات العراقيين وكانت السبب في استمرار معاناتهم، وهو ما تجلى بانبثاق لجنة من داخل الأحزاب النافذة تتولى عملية التعديل، فضلاً عن المباحثات التي أجرتها الممثلة الخاصة للأمم المتحدة إلى العراق </a:t>
            </a:r>
            <a:r>
              <a:rPr lang="ar-IQ" dirty="0" err="1"/>
              <a:t>هينيس</a:t>
            </a:r>
            <a:r>
              <a:rPr lang="ar-IQ" dirty="0"/>
              <a:t> </a:t>
            </a:r>
            <a:r>
              <a:rPr lang="ar-IQ" dirty="0" err="1"/>
              <a:t>بلاسخارت</a:t>
            </a:r>
            <a:r>
              <a:rPr lang="ar-IQ" dirty="0"/>
              <a:t> مع القيادات السياسية، وعلى رأسهم رئيس الجمهورية برهم صالح الذي أعلن عن "عزمه عقد مؤتمر وطني من أجل إعادة النظر في الدستور وفقراته". فيما كشفت اللجنة المعنية بتعديل الدستور عن وصول خبراء أمميين إلى العراق لبحث إجراءات </a:t>
            </a:r>
            <a:r>
              <a:rPr lang="ar-IQ" dirty="0" smtClean="0"/>
              <a:t>التعديل</a:t>
            </a:r>
            <a:endParaRPr lang="ar-IQ" dirty="0"/>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20289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r>
              <a:rPr lang="ar-IQ" sz="3200" b="1" dirty="0">
                <a:solidFill>
                  <a:srgbClr val="00B050"/>
                </a:solidFill>
              </a:rPr>
              <a:t>السيناريو الثاني: تعديل الدستور في الدورة البرلمانية الآتية (مُرجَّح)</a:t>
            </a:r>
            <a:endParaRPr lang="ar-IQ" sz="3200" dirty="0">
              <a:solidFill>
                <a:srgbClr val="00B050"/>
              </a:solidFill>
            </a:endParaRPr>
          </a:p>
          <a:p>
            <a:pPr algn="just"/>
            <a:r>
              <a:rPr lang="ar-IQ" sz="3200" dirty="0" smtClean="0"/>
              <a:t>       يفترض </a:t>
            </a:r>
            <a:r>
              <a:rPr lang="ar-IQ" sz="3200" dirty="0"/>
              <a:t>هذا السيناريو إحالة مسألة تعديل الدستور إلى البرلمان المقبل، سواء ذلك الذي قد يتشكل إثر انتخابات مبكرة أو عادية؛ أخذاً في الاعتبار أن البرلمان الحالي فاقدٌ للشرعية من وجهة نظر الكثيرين بسبب نسبة المشاركة المتدنية وما رافقها من عمليات تزوير النتائج وحرق الصناديق، إضافة إلى أن حركة الاحتجاج ترى في الكتل السياسية الممثلة بالبرلمان سبب الخراب في البلد؛ ما يعني بروز رفض شعبي واسع لأي تعديل ينبثق من البرلمان الحالي</a:t>
            </a:r>
            <a:r>
              <a:rPr lang="ar-IQ" sz="3200" dirty="0" smtClean="0"/>
              <a:t>.</a:t>
            </a:r>
            <a:endParaRPr lang="ar-IQ" sz="3200" dirty="0"/>
          </a:p>
        </p:txBody>
      </p:sp>
      <p:sp>
        <p:nvSpPr>
          <p:cNvPr id="3" name="عنوان 2"/>
          <p:cNvSpPr>
            <a:spLocks noGrp="1"/>
          </p:cNvSpPr>
          <p:nvPr>
            <p:ph type="title"/>
          </p:nvPr>
        </p:nvSpPr>
        <p:spPr/>
        <p:txBody>
          <a:bodyPr/>
          <a:lstStyle/>
          <a:p>
            <a:r>
              <a:rPr lang="ar-SA" b="1" dirty="0"/>
              <a:t>التعديل الدستوري وأثره على العملية السياسية في العراق</a:t>
            </a:r>
            <a:endParaRPr lang="en-US"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1476786173"/>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638</Words>
  <Application>Microsoft Office PowerPoint</Application>
  <PresentationFormat>ملء الشاشة</PresentationFormat>
  <Paragraphs>58</Paragraphs>
  <Slides>10</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10</vt:i4>
      </vt:variant>
    </vt:vector>
  </HeadingPairs>
  <TitlesOfParts>
    <vt:vector size="14" baseType="lpstr">
      <vt:lpstr>Arial</vt:lpstr>
      <vt:lpstr>Calibri</vt:lpstr>
      <vt:lpstr>Segoe UI Black</vt:lpstr>
      <vt:lpstr>Office Theme</vt:lpstr>
      <vt:lpstr>عرض تقديمي في PowerPoint</vt:lpstr>
      <vt:lpstr>التعديل الدستوري وأثره على العملية السياسية في العراق</vt:lpstr>
      <vt:lpstr>التعديل الدستوري وأثره على العملية السياسية في العراق</vt:lpstr>
      <vt:lpstr>التعديل الدستوري وأثره على العملية السياسية في العراق</vt:lpstr>
      <vt:lpstr>التعديل الدستوري وأثره على العملية السياسية في العراق</vt:lpstr>
      <vt:lpstr>التعديل الدستوري وأثره على العملية السياسية في العراق</vt:lpstr>
      <vt:lpstr>التعديل الدستوري وأثره على العملية السياسية في العراق</vt:lpstr>
      <vt:lpstr>التعديل الدستوري وأثره على العملية السياسية في العراق</vt:lpstr>
      <vt:lpstr>التعديل الدستوري وأثره على العملية السياسية في العراق</vt:lpstr>
      <vt:lpstr>التعديل الدستوري وأثره على العملية السياسية في العراق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50</cp:revision>
  <dcterms:created xsi:type="dcterms:W3CDTF">2020-11-01T11:03:41Z</dcterms:created>
  <dcterms:modified xsi:type="dcterms:W3CDTF">2021-06-05T22:03:22Z</dcterms:modified>
</cp:coreProperties>
</file>