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0" r:id="rId3"/>
    <p:sldId id="326" r:id="rId4"/>
    <p:sldId id="313" r:id="rId5"/>
    <p:sldId id="334" r:id="rId6"/>
    <p:sldId id="335" r:id="rId7"/>
    <p:sldId id="271" r:id="rId8"/>
    <p:sldId id="336" r:id="rId9"/>
    <p:sldId id="343" r:id="rId10"/>
    <p:sldId id="344" r:id="rId11"/>
    <p:sldId id="345" r:id="rId12"/>
    <p:sldId id="346" r:id="rId13"/>
    <p:sldId id="347" r:id="rId14"/>
    <p:sldId id="348" r:id="rId15"/>
    <p:sldId id="337" r:id="rId16"/>
    <p:sldId id="338" r:id="rId17"/>
    <p:sldId id="339" r:id="rId18"/>
    <p:sldId id="341" r:id="rId19"/>
    <p:sldId id="340" r:id="rId20"/>
    <p:sldId id="349" r:id="rId21"/>
    <p:sldId id="327" r:id="rId22"/>
    <p:sldId id="342" r:id="rId23"/>
    <p:sldId id="315" r:id="rId24"/>
    <p:sldId id="316" r:id="rId25"/>
    <p:sldId id="350" r:id="rId26"/>
    <p:sldId id="351" r:id="rId27"/>
    <p:sldId id="317" r:id="rId28"/>
    <p:sldId id="352" r:id="rId29"/>
    <p:sldId id="277" r:id="rId30"/>
    <p:sldId id="278" r:id="rId31"/>
  </p:sldIdLst>
  <p:sldSz cx="9144000" cy="5143500" type="screen16x9"/>
  <p:notesSz cx="6858000" cy="9144000"/>
  <p:embeddedFontLst>
    <p:embeddedFont>
      <p:font typeface="Arv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66"/>
    <a:srgbClr val="3F5378"/>
    <a:srgbClr val="1996D4"/>
    <a:srgbClr val="38833F"/>
    <a:srgbClr val="28A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20D5EA-D480-4313-B029-828053BC24F2}">
  <a:tblStyle styleId="{E420D5EA-D480-4313-B029-828053BC24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291" autoAdjust="0"/>
  </p:normalViewPr>
  <p:slideViewPr>
    <p:cSldViewPr>
      <p:cViewPr varScale="1">
        <p:scale>
          <a:sx n="95" d="100"/>
          <a:sy n="95" d="100"/>
        </p:scale>
        <p:origin x="6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B6B512-AB72-48D1-9FE4-5344257B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B161A-EC86-4EC4-A52C-5CD408CB0B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3F13-411A-4013-B873-C1C16C9F208C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43BF6-68BA-4224-BBE4-6C863448B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8A9B1-25FD-49B8-BDC3-4C70CFA509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80C9-F922-4D1B-B86C-BB896C7C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686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/>
              <a:t>اعلنت  وزارة  الاتصالات  ،اليوم الثلاثاء، عن  بدء  المرحلة  الثانية  من المشروع  الوطني  للانترنت و المتضمن  نصب الكابينات  الخاصة  بالكيبل  الضوئي و التي  ستشمل  جميع  مناطق  العراق  التي امتد  فيها  الكيبل الضوئي على طول  4500 كم 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/>
              <a:t>اعلنت  وزارة  الاتصالات  ،اليوم الثلاثاء، عن  بدء  المرحلة  الثانية  من المشروع  الوطني  للانترنت و المتضمن  نصب الكابينات  الخاصة  بالكيبل  الضوئي و التي  ستشمل  جميع  مناطق  العراق  التي امتد  فيها  الكيبل الضوئي على طول  4500 كم 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6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/>
              <a:t>اعلنت  وزارة  الاتصالات  ،اليوم الثلاثاء، عن  بدء  المرحلة  الثانية  من المشروع  الوطني  للانترنت و المتضمن  نصب الكابينات  الخاصة  بالكيبل  الضوئي و التي  ستشمل  جميع  مناطق  العراق  التي امتد  فيها  الكيبل الضوئي على طول  4500 كم 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H="1" flipV="1">
            <a:off x="-12909" y="1"/>
            <a:ext cx="3792821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pic>
        <p:nvPicPr>
          <p:cNvPr id="40" name="صورة 1">
            <a:extLst>
              <a:ext uri="{FF2B5EF4-FFF2-40B4-BE49-F238E27FC236}">
                <a16:creationId xmlns:a16="http://schemas.microsoft.com/office/drawing/2014/main" id="{BFA98B1F-F31C-4B18-8151-051DDFAF5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9502"/>
            <a:ext cx="2075653" cy="2139702"/>
          </a:xfrm>
          <a:prstGeom prst="rect">
            <a:avLst/>
          </a:prstGeom>
        </p:spPr>
      </p:pic>
      <p:grpSp>
        <p:nvGrpSpPr>
          <p:cNvPr id="42" name="Google Shape;164;p10">
            <a:extLst>
              <a:ext uri="{FF2B5EF4-FFF2-40B4-BE49-F238E27FC236}">
                <a16:creationId xmlns:a16="http://schemas.microsoft.com/office/drawing/2014/main" id="{8EEDF958-4014-4F41-B4E9-363E8CE5B871}"/>
              </a:ext>
            </a:extLst>
          </p:cNvPr>
          <p:cNvGrpSpPr/>
          <p:nvPr userDrawn="1"/>
        </p:nvGrpSpPr>
        <p:grpSpPr>
          <a:xfrm>
            <a:off x="7518655" y="4659964"/>
            <a:ext cx="1625345" cy="483536"/>
            <a:chOff x="5575241" y="4472728"/>
            <a:chExt cx="2202831" cy="670796"/>
          </a:xfrm>
        </p:grpSpPr>
        <p:sp>
          <p:nvSpPr>
            <p:cNvPr id="44" name="Google Shape;165;p10">
              <a:extLst>
                <a:ext uri="{FF2B5EF4-FFF2-40B4-BE49-F238E27FC236}">
                  <a16:creationId xmlns:a16="http://schemas.microsoft.com/office/drawing/2014/main" id="{EBBDA75E-ADD8-481F-BD39-0D1CB16EA255}"/>
                </a:ext>
              </a:extLst>
            </p:cNvPr>
            <p:cNvSpPr/>
            <p:nvPr/>
          </p:nvSpPr>
          <p:spPr>
            <a:xfrm rot="10800000">
              <a:off x="5575241" y="4948342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166;p10">
              <a:extLst>
                <a:ext uri="{FF2B5EF4-FFF2-40B4-BE49-F238E27FC236}">
                  <a16:creationId xmlns:a16="http://schemas.microsoft.com/office/drawing/2014/main" id="{63C1522F-D531-4D81-B1D4-7473261EC2A6}"/>
                </a:ext>
              </a:extLst>
            </p:cNvPr>
            <p:cNvGrpSpPr/>
            <p:nvPr/>
          </p:nvGrpSpPr>
          <p:grpSpPr>
            <a:xfrm flipH="1">
              <a:off x="5734849" y="4472728"/>
              <a:ext cx="2040837" cy="670796"/>
              <a:chOff x="1297954" y="330075"/>
              <a:chExt cx="5169293" cy="1699506"/>
            </a:xfrm>
          </p:grpSpPr>
          <p:sp>
            <p:nvSpPr>
              <p:cNvPr id="49" name="Google Shape;167;p10">
                <a:extLst>
                  <a:ext uri="{FF2B5EF4-FFF2-40B4-BE49-F238E27FC236}">
                    <a16:creationId xmlns:a16="http://schemas.microsoft.com/office/drawing/2014/main" id="{E5F29296-7129-41DE-BA2E-00D86CC9C345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8;p10">
                <a:extLst>
                  <a:ext uri="{FF2B5EF4-FFF2-40B4-BE49-F238E27FC236}">
                    <a16:creationId xmlns:a16="http://schemas.microsoft.com/office/drawing/2014/main" id="{3608C188-5B7D-4F6B-9C67-1E2B455FB6A2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169;p10">
              <a:extLst>
                <a:ext uri="{FF2B5EF4-FFF2-40B4-BE49-F238E27FC236}">
                  <a16:creationId xmlns:a16="http://schemas.microsoft.com/office/drawing/2014/main" id="{01439178-16C1-417E-8222-4D74522E6725}"/>
                </a:ext>
              </a:extLst>
            </p:cNvPr>
            <p:cNvGrpSpPr/>
            <p:nvPr userDrawn="1"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7" name="Google Shape;170;p10">
                <a:extLst>
                  <a:ext uri="{FF2B5EF4-FFF2-40B4-BE49-F238E27FC236}">
                    <a16:creationId xmlns:a16="http://schemas.microsoft.com/office/drawing/2014/main" id="{79946A7A-1ED3-4370-BA88-54747FE1E656}"/>
                  </a:ext>
                </a:extLst>
              </p:cNvPr>
              <p:cNvSpPr/>
              <p:nvPr userDrawn="1"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1;p10">
                <a:extLst>
                  <a:ext uri="{FF2B5EF4-FFF2-40B4-BE49-F238E27FC236}">
                    <a16:creationId xmlns:a16="http://schemas.microsoft.com/office/drawing/2014/main" id="{243151BD-1AAD-4161-91C3-C497E8C003C5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726915" y="478138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3" name="Google Shape;79;p5">
            <a:extLst>
              <a:ext uri="{FF2B5EF4-FFF2-40B4-BE49-F238E27FC236}">
                <a16:creationId xmlns:a16="http://schemas.microsoft.com/office/drawing/2014/main" id="{85B9CEE3-C549-4F43-817B-CDAC3A298D0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70974" y="2416530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4400">
                <a:solidFill>
                  <a:srgbClr val="38833F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الرئيسي</a:t>
            </a:r>
            <a:endParaRPr dirty="0"/>
          </a:p>
        </p:txBody>
      </p:sp>
      <p:sp>
        <p:nvSpPr>
          <p:cNvPr id="22" name="Google Shape;79;p5">
            <a:extLst>
              <a:ext uri="{FF2B5EF4-FFF2-40B4-BE49-F238E27FC236}">
                <a16:creationId xmlns:a16="http://schemas.microsoft.com/office/drawing/2014/main" id="{D609DC27-84AD-46EB-B211-E6EC84D59593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70974" y="3538247"/>
            <a:ext cx="6593700" cy="109104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  <a:defRPr sz="2200">
                <a:solidFill>
                  <a:srgbClr val="3F5378"/>
                </a:solidFill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IQ" dirty="0"/>
              <a:t>العنوان الفرعي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5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 rot="10800000" flipV="1">
            <a:off x="3779912" y="1"/>
            <a:ext cx="5364088" cy="699541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 rot="10800000">
            <a:off x="-12908" y="4633082"/>
            <a:ext cx="1676222" cy="51043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8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4" y="330075"/>
              <a:chExt cx="12276020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4" y="330142"/>
                <a:ext cx="10612203" cy="1699502"/>
              </a:xfrm>
              <a:prstGeom prst="rect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A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 hasCustomPrompt="1"/>
          </p:nvPr>
        </p:nvSpPr>
        <p:spPr>
          <a:xfrm>
            <a:off x="4362793" y="200785"/>
            <a:ext cx="4313663" cy="40673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ar-SA" dirty="0"/>
              <a:t>العنوان يكتب هنا</a:t>
            </a:r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 hasCustomPrompt="1"/>
          </p:nvPr>
        </p:nvSpPr>
        <p:spPr>
          <a:xfrm>
            <a:off x="107505" y="781897"/>
            <a:ext cx="8950842" cy="385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76200" lvl="0" indent="0" algn="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r>
              <a:rPr lang="ar-SA" b="1" dirty="0"/>
              <a:t>التفاصيل</a:t>
            </a:r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6712" y="4779339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" y="50770"/>
            <a:ext cx="709243" cy="731128"/>
          </a:xfrm>
          <a:prstGeom prst="rect">
            <a:avLst/>
          </a:prstGeom>
        </p:spPr>
      </p:pic>
      <p:grpSp>
        <p:nvGrpSpPr>
          <p:cNvPr id="22" name="Google Shape;239;p16">
            <a:extLst>
              <a:ext uri="{FF2B5EF4-FFF2-40B4-BE49-F238E27FC236}">
                <a16:creationId xmlns:a16="http://schemas.microsoft.com/office/drawing/2014/main" id="{525BFA40-882A-4FC9-8C80-AE57310CCC67}"/>
              </a:ext>
            </a:extLst>
          </p:cNvPr>
          <p:cNvGrpSpPr/>
          <p:nvPr userDrawn="1"/>
        </p:nvGrpSpPr>
        <p:grpSpPr>
          <a:xfrm>
            <a:off x="8748464" y="267494"/>
            <a:ext cx="349203" cy="288032"/>
            <a:chOff x="2594050" y="1631825"/>
            <a:chExt cx="439625" cy="439625"/>
          </a:xfrm>
        </p:grpSpPr>
        <p:sp>
          <p:nvSpPr>
            <p:cNvPr id="23" name="Google Shape;240;p16">
              <a:extLst>
                <a:ext uri="{FF2B5EF4-FFF2-40B4-BE49-F238E27FC236}">
                  <a16:creationId xmlns:a16="http://schemas.microsoft.com/office/drawing/2014/main" id="{27946C0E-1776-46C5-B3C7-99EAD910977E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1;p16">
              <a:extLst>
                <a:ext uri="{FF2B5EF4-FFF2-40B4-BE49-F238E27FC236}">
                  <a16:creationId xmlns:a16="http://schemas.microsoft.com/office/drawing/2014/main" id="{7D1B093F-EC42-4F79-A7EC-EA86D2827345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2;p16">
              <a:extLst>
                <a:ext uri="{FF2B5EF4-FFF2-40B4-BE49-F238E27FC236}">
                  <a16:creationId xmlns:a16="http://schemas.microsoft.com/office/drawing/2014/main" id="{82D88AE8-A62D-4BCE-8350-7FE6C4F94A8A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;p16">
              <a:extLst>
                <a:ext uri="{FF2B5EF4-FFF2-40B4-BE49-F238E27FC236}">
                  <a16:creationId xmlns:a16="http://schemas.microsoft.com/office/drawing/2014/main" id="{EA83ABCC-E089-479A-9E6C-BA561E02503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6C3EC0E-39B6-45C9-98E8-56B97766D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1897" y="4697082"/>
            <a:ext cx="382432" cy="382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B9C2E-2E33-4A36-9CD6-D95FF0A6AE11}"/>
              </a:ext>
            </a:extLst>
          </p:cNvPr>
          <p:cNvSpPr txBox="1"/>
          <p:nvPr userDrawn="1"/>
        </p:nvSpPr>
        <p:spPr>
          <a:xfrm>
            <a:off x="6495710" y="4741323"/>
            <a:ext cx="1460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http://Alkafeel.edu.iq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C42266-86E8-40C4-96C4-6E020D663C47}"/>
              </a:ext>
            </a:extLst>
          </p:cNvPr>
          <p:cNvSpPr txBox="1"/>
          <p:nvPr userDrawn="1"/>
        </p:nvSpPr>
        <p:spPr>
          <a:xfrm>
            <a:off x="7780649" y="4741323"/>
            <a:ext cx="85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1100" dirty="0">
                <a:solidFill>
                  <a:srgbClr val="002060"/>
                </a:solidFill>
                <a:latin typeface="+mn-lt"/>
                <a:cs typeface="+mn-cs"/>
              </a:rPr>
              <a:t>الموقع الرسمي</a:t>
            </a:r>
            <a:r>
              <a:rPr lang="en-US" sz="11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CE29E6-FA10-4407-94FA-CD024609CAD4}"/>
              </a:ext>
            </a:extLst>
          </p:cNvPr>
          <p:cNvGrpSpPr/>
          <p:nvPr userDrawn="1"/>
        </p:nvGrpSpPr>
        <p:grpSpPr>
          <a:xfrm>
            <a:off x="3745454" y="4696229"/>
            <a:ext cx="2626746" cy="380661"/>
            <a:chOff x="3169390" y="4696229"/>
            <a:chExt cx="2626746" cy="3832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2C1D12-58E9-401D-BD64-6EFA41E79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412851" y="4696229"/>
              <a:ext cx="383285" cy="38328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7BEDD5-7E8C-4A76-A890-EB6D384F648A}"/>
                </a:ext>
              </a:extLst>
            </p:cNvPr>
            <p:cNvGrpSpPr/>
            <p:nvPr userDrawn="1"/>
          </p:nvGrpSpPr>
          <p:grpSpPr>
            <a:xfrm>
              <a:off x="3169390" y="4741323"/>
              <a:ext cx="2174907" cy="261610"/>
              <a:chOff x="6463382" y="4741323"/>
              <a:chExt cx="2174907" cy="26161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49212-450B-46B8-9799-A58F111B13CA}"/>
                  </a:ext>
                </a:extLst>
              </p:cNvPr>
              <p:cNvSpPr txBox="1"/>
              <p:nvPr userDrawn="1"/>
            </p:nvSpPr>
            <p:spPr>
              <a:xfrm>
                <a:off x="6463382" y="4741323"/>
                <a:ext cx="15466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2060"/>
                    </a:solidFill>
                  </a:rPr>
                  <a:t>info@alkafeel.edu.iq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9FDF5-CD23-41B8-BD0B-741816AC1045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r>
                  <a:rPr lang="ar-IQ" sz="1100" b="0" i="0" u="none" strike="noStrike" cap="none" dirty="0">
                    <a:solidFill>
                      <a:srgbClr val="002060"/>
                    </a:solidFill>
                    <a:latin typeface="+mn-lt"/>
                    <a:ea typeface="Segoe UI Black" panose="020B0A02040204020203" pitchFamily="34" charset="0"/>
                    <a:cs typeface="+mn-cs"/>
                    <a:sym typeface="Arial"/>
                  </a:rPr>
                  <a:t>البريد الرسمي</a:t>
                </a: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8F58D-B406-49EC-B0F7-EAFE0BF32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53161-B314-47D6-B788-50BF78986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2416531"/>
            <a:ext cx="8856984" cy="659276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Files on Local Network</a:t>
            </a:r>
            <a:endParaRPr lang="ar-IQ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1043608" y="3716992"/>
            <a:ext cx="6593700" cy="1296143"/>
          </a:xfrm>
        </p:spPr>
        <p:txBody>
          <a:bodyPr/>
          <a:lstStyle/>
          <a:p>
            <a:r>
              <a:rPr lang="ar-IQ" dirty="0"/>
              <a:t>المدرس المساعد محمد مهدي صالح</a:t>
            </a:r>
          </a:p>
          <a:p>
            <a:r>
              <a:rPr lang="ar-IQ" dirty="0"/>
              <a:t>قسم هندسة تقنيات الحاسوب</a:t>
            </a:r>
          </a:p>
          <a:p>
            <a:r>
              <a:rPr lang="ar-IQ" dirty="0"/>
              <a:t>كلية الهندسة التقنية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Twenty-Eighth of June-2021</a:t>
            </a:r>
            <a:endParaRPr lang="ar-IQ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9548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561650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BA689-EBA5-46AD-A9F1-8E35776813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33B67-510F-4541-B499-71B148D1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42" y="617588"/>
            <a:ext cx="7668344" cy="41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F67CFF-CB8E-447F-BB06-E979DCD7E39E}"/>
              </a:ext>
            </a:extLst>
          </p:cNvPr>
          <p:cNvSpPr/>
          <p:nvPr/>
        </p:nvSpPr>
        <p:spPr>
          <a:xfrm>
            <a:off x="827584" y="798219"/>
            <a:ext cx="2160240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File Sharing</a:t>
            </a:r>
            <a:endParaRPr lang="en-US" sz="2400" b="1" i="0" u="none" strike="noStrik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795D95-95A9-4B3E-87AE-5E2852008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imperative conditions, you may need to share a file of any size over local network, regardless of availability of Internet access or not.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to have access on local network for both devices.</a:t>
            </a:r>
          </a:p>
        </p:txBody>
      </p:sp>
    </p:spTree>
    <p:extLst>
      <p:ext uri="{BB962C8B-B14F-4D97-AF65-F5344CB8AC3E}">
        <p14:creationId xmlns:p14="http://schemas.microsoft.com/office/powerpoint/2010/main" val="9205833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715A7-90C6-46CB-97E2-175E286D28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6BAB7-3031-4E47-9A79-0F217B3DA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9542"/>
            <a:ext cx="6810375" cy="39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45C2-812E-45D7-9456-BB35DD12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48135-0E1E-41A2-81FB-11078B6287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1E125-89FB-4117-AC80-5EFF39CAAEDB}"/>
              </a:ext>
            </a:extLst>
          </p:cNvPr>
          <p:cNvSpPr txBox="1"/>
          <p:nvPr/>
        </p:nvSpPr>
        <p:spPr>
          <a:xfrm>
            <a:off x="474440" y="2050139"/>
            <a:ext cx="2945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click 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PC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Change settings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A1FCF6-875F-4121-94F6-9EDFCBC4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12" y="702181"/>
            <a:ext cx="5897760" cy="39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FB2E-1BF3-40B4-8261-BC38F8F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02B48-5E28-4460-A562-CF79B45EB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3B779-72DB-4049-90F2-02B004BD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33425"/>
            <a:ext cx="8101186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6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3AC5-378E-4608-92FE-66848A25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E7B8C-214E-474B-B54B-A92539790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7DE5-E512-4F7E-8DB8-3A12BE9E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54" y="699542"/>
            <a:ext cx="70567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47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9AE6-2337-4FC3-9769-73D9FEDC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160793"/>
            <a:ext cx="4313663" cy="406736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682B5-993E-46EA-B5E3-76D568ABA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7D589-3054-418E-961B-1ABB350C4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7723"/>
            <a:ext cx="8748464" cy="2988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DA3BE-F7FA-432D-BBFC-59389A5CED1F}"/>
              </a:ext>
            </a:extLst>
          </p:cNvPr>
          <p:cNvSpPr txBox="1"/>
          <p:nvPr/>
        </p:nvSpPr>
        <p:spPr>
          <a:xfrm>
            <a:off x="971600" y="301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                  Settings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3B1FA1-7065-4C7C-A5FF-8D3321A7496B}"/>
              </a:ext>
            </a:extLst>
          </p:cNvPr>
          <p:cNvCxnSpPr/>
          <p:nvPr/>
        </p:nvCxnSpPr>
        <p:spPr>
          <a:xfrm>
            <a:off x="1691680" y="48351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6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9517-1E92-4771-AF2B-C6B850CA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2368B-7278-4C50-81A0-7D6443EBB2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D61DA-2F0E-4EBC-918E-2F97281D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16940"/>
            <a:ext cx="6791201" cy="39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1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5DB6-461B-472C-AE28-C08F0A3F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0E0D0-CEE1-448B-9BB4-F72333113B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BF0F6-E89F-4207-A94F-C8B203DE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99542"/>
            <a:ext cx="4207029" cy="39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6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E0DB-E1EE-4858-904B-6E8B4444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8B4E9-D8A5-45B2-932E-7925674062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5FE5-5277-4581-89EE-D5C2AB3F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36" y="771550"/>
            <a:ext cx="667228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4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555526"/>
            <a:ext cx="6768752" cy="3851176"/>
          </a:xfrm>
        </p:spPr>
        <p:txBody>
          <a:bodyPr/>
          <a:lstStyle/>
          <a:p>
            <a:pPr algn="l" rtl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lecture aims:</a:t>
            </a:r>
          </a:p>
          <a:p>
            <a:pPr algn="l" rtl="0"/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Overview of Local Network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Structure of University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Alkafeel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  <a:p>
            <a:pPr marL="419100" indent="-342900" algn="l" rtl="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Sharing</a:t>
            </a:r>
          </a:p>
          <a:p>
            <a:pPr marL="419100" indent="-342900" algn="l" rtl="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Drive Sharing , Printer Sharing</a:t>
            </a:r>
          </a:p>
          <a:p>
            <a:pPr marL="419100" indent="-342900" algn="l" rtl="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Hotspot Setting , Ad Hoc Network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664" y="352158"/>
            <a:ext cx="4313663" cy="406736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014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CB43-132B-4E27-991A-285D027F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share a 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43C6-7D1E-4E14-9ED5-E197E4C1E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3C48F-B0CF-4972-B69D-4F1CDAB6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25382"/>
            <a:ext cx="7319981" cy="40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F67CFF-CB8E-447F-BB06-E979DCD7E39E}"/>
              </a:ext>
            </a:extLst>
          </p:cNvPr>
          <p:cNvSpPr/>
          <p:nvPr/>
        </p:nvSpPr>
        <p:spPr>
          <a:xfrm>
            <a:off x="827584" y="798219"/>
            <a:ext cx="1584176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3.Hotspot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6FE4B-991B-4B85-B111-5A40889DE514}"/>
              </a:ext>
            </a:extLst>
          </p:cNvPr>
          <p:cNvSpPr txBox="1"/>
          <p:nvPr/>
        </p:nvSpPr>
        <p:spPr>
          <a:xfrm>
            <a:off x="827584" y="1851670"/>
            <a:ext cx="799288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need to let internet shared among several computers from a PC which already has an access to internet, you can activate hotspot.</a:t>
            </a:r>
          </a:p>
        </p:txBody>
      </p:sp>
    </p:spTree>
    <p:extLst>
      <p:ext uri="{BB962C8B-B14F-4D97-AF65-F5344CB8AC3E}">
        <p14:creationId xmlns:p14="http://schemas.microsoft.com/office/powerpoint/2010/main" val="14593492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F7A0E-48D4-47A6-B541-11FC4733D5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F24F6-8F7F-4826-A58B-BCC3ABF1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699542"/>
            <a:ext cx="53625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1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9832-3673-49F4-8E68-C5C76BE0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Hotspot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CD147-9173-4A34-94DD-D015E3692E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0A335-E7A6-4E06-8B40-533AB49A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723"/>
            <a:ext cx="9144000" cy="29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148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C86E-B0DC-4AF3-B98D-E1990FEF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Hotspot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4706F-BF32-4F32-A9C8-5B03CC8EE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5450C-3730-47FC-A962-21395BD5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771550"/>
            <a:ext cx="5365178" cy="38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6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861E3-3131-4651-920F-05BE6FF45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4A2D57-0F9D-48B3-9DA5-ADCED393C64C}"/>
              </a:ext>
            </a:extLst>
          </p:cNvPr>
          <p:cNvSpPr/>
          <p:nvPr/>
        </p:nvSpPr>
        <p:spPr>
          <a:xfrm>
            <a:off x="749390" y="771550"/>
            <a:ext cx="2886506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 CD drive Sharing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11B5C-D73B-4F6D-ADF4-650F081CB7A5}"/>
              </a:ext>
            </a:extLst>
          </p:cNvPr>
          <p:cNvSpPr txBox="1"/>
          <p:nvPr/>
        </p:nvSpPr>
        <p:spPr>
          <a:xfrm>
            <a:off x="899592" y="1851670"/>
            <a:ext cx="784887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Occasionally, the CD drive of your computer does not work properly, so you can insert the compact disk in any other computer and install or copy files for your computer.  </a:t>
            </a:r>
          </a:p>
        </p:txBody>
      </p:sp>
    </p:spTree>
    <p:extLst>
      <p:ext uri="{BB962C8B-B14F-4D97-AF65-F5344CB8AC3E}">
        <p14:creationId xmlns:p14="http://schemas.microsoft.com/office/powerpoint/2010/main" val="138423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20CF-9523-4036-A985-FA31CC77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CD Drive Sharing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6491E-DD05-4CAC-B6F5-035B6A228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DD78A-6B0C-4BFE-8C2A-1FF92A88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54" y="699542"/>
            <a:ext cx="6984776" cy="38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7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2D306-B3CB-4D5D-A20E-3E2257F9C6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CACFD4-9A60-4686-8434-4B82F40B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195486"/>
            <a:ext cx="4313663" cy="406736"/>
          </a:xfrm>
        </p:spPr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CD drive sharing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47D97-999B-4942-86CC-36696D54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65" y="843558"/>
            <a:ext cx="5752306" cy="3813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DE3DB3-15D7-4C8D-8C89-7C9F8A1B22BA}"/>
              </a:ext>
            </a:extLst>
          </p:cNvPr>
          <p:cNvSpPr txBox="1"/>
          <p:nvPr/>
        </p:nvSpPr>
        <p:spPr>
          <a:xfrm>
            <a:off x="611560" y="1059582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click on CD drive</a:t>
            </a:r>
          </a:p>
          <a:p>
            <a:pPr marL="342900" indent="-342900"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sharing</a:t>
            </a:r>
          </a:p>
          <a:p>
            <a:pPr marL="342900" indent="-342900"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this drive</a:t>
            </a:r>
          </a:p>
        </p:txBody>
      </p:sp>
    </p:spTree>
    <p:extLst>
      <p:ext uri="{BB962C8B-B14F-4D97-AF65-F5344CB8AC3E}">
        <p14:creationId xmlns:p14="http://schemas.microsoft.com/office/powerpoint/2010/main" val="26987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5695-35BC-4446-9214-165BFB39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steps to CD drive sharing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6EFFE-F2CD-4CAC-8861-2CD761A130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91423-7395-49D6-B77B-2106CDF2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85628"/>
            <a:ext cx="6840760" cy="40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9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88" y="771550"/>
            <a:ext cx="8525687" cy="3851176"/>
          </a:xfrm>
        </p:spPr>
        <p:txBody>
          <a:bodyPr/>
          <a:lstStyle/>
          <a:p>
            <a:pPr marL="419100" indent="-342900" algn="l" rtl="0">
              <a:lnSpc>
                <a:spcPct val="2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for personnel to deal with computer networks doabely . </a:t>
            </a:r>
          </a:p>
          <a:p>
            <a:pPr marL="419100" indent="-342900" algn="l" rtl="0">
              <a:lnSpc>
                <a:spcPct val="2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prepared for any inconveniences, such as CD drive, internet disconnect or sharing internet.</a:t>
            </a:r>
          </a:p>
          <a:p>
            <a:pPr marL="419100" indent="-342900" algn="l" rtl="0">
              <a:lnSpc>
                <a:spcPct val="20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10 and further facilitates access locally without assistive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4860032" y="195486"/>
            <a:ext cx="22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ar-IQ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3925-B176-40E3-B24B-F30F4267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95486"/>
            <a:ext cx="4313663" cy="406736"/>
          </a:xfrm>
        </p:spPr>
        <p:txBody>
          <a:bodyPr/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Local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DC81-DC9C-4A09-AFE9-140984787B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DD753-D145-456E-9287-60FFBD4FB540}"/>
              </a:ext>
            </a:extLst>
          </p:cNvPr>
          <p:cNvSpPr txBox="1"/>
          <p:nvPr/>
        </p:nvSpPr>
        <p:spPr>
          <a:xfrm>
            <a:off x="815711" y="860673"/>
            <a:ext cx="8130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Area Network (LAN)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collection of devices connected together in one physical location, such as a building, office, or home.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EF0C1-7BE9-48EE-9485-5A3B45D3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54" y="1996036"/>
            <a:ext cx="6019179" cy="26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5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I appreciate your attendance </a:t>
            </a:r>
          </a:p>
          <a:p>
            <a:pPr algn="ctr" rtl="0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Any questionnaires ? </a:t>
            </a:r>
            <a:endParaRPr lang="ar-IQ" sz="2800" b="1" dirty="0">
              <a:solidFill>
                <a:schemeClr val="tx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144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33C4-CEF0-48DA-B91D-A18ED64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854" y="183455"/>
            <a:ext cx="4313663" cy="406736"/>
          </a:xfrm>
        </p:spPr>
        <p:txBody>
          <a:bodyPr/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Intranet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0B90-D75C-4BA9-9CA0-EE924478E1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38783-34EB-4D74-9AF9-1A0F266B7CE8}"/>
              </a:ext>
            </a:extLst>
          </p:cNvPr>
          <p:cNvSpPr txBox="1"/>
          <p:nvPr/>
        </p:nvSpPr>
        <p:spPr>
          <a:xfrm>
            <a:off x="971600" y="1002090"/>
            <a:ext cx="777390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intranet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computer network for sharing information, collaboration tools, operational systems, and other computing services within an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usually to the exclusion of access by outsiders.</a:t>
            </a:r>
          </a:p>
        </p:txBody>
      </p:sp>
    </p:spTree>
    <p:extLst>
      <p:ext uri="{BB962C8B-B14F-4D97-AF65-F5344CB8AC3E}">
        <p14:creationId xmlns:p14="http://schemas.microsoft.com/office/powerpoint/2010/main" val="234297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C0D8-2BD9-4C4F-B998-4D62ABAE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Intranet of University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Alkafeel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9B3F1-1025-41B5-9B96-DD72148484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D5129-32EB-4E2B-BC53-9B68C2E1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57" y="654833"/>
            <a:ext cx="6070486" cy="38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A3FE-D4F4-4D98-9F3C-380F8AFD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Intranet of University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Alkafeel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F78BA-8936-4897-972D-E3A5954F8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1CEE7-7246-4D4E-A8E1-74480F42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F67CFF-CB8E-447F-BB06-E979DCD7E39E}"/>
              </a:ext>
            </a:extLst>
          </p:cNvPr>
          <p:cNvSpPr/>
          <p:nvPr/>
        </p:nvSpPr>
        <p:spPr>
          <a:xfrm>
            <a:off x="827584" y="798219"/>
            <a:ext cx="3312368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i="0" u="none" strike="noStrike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USB Printer Sharing</a:t>
            </a:r>
            <a:endParaRPr lang="en-US" sz="2400" b="1" i="0" u="none" strike="noStrike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795D95-95A9-4B3E-87AE-5E2852008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sometimes, it is essential to share a USB printer in a computer, in order to have paper printed from another computer.</a:t>
            </a:r>
          </a:p>
        </p:txBody>
      </p:sp>
    </p:spTree>
    <p:extLst>
      <p:ext uri="{BB962C8B-B14F-4D97-AF65-F5344CB8AC3E}">
        <p14:creationId xmlns:p14="http://schemas.microsoft.com/office/powerpoint/2010/main" val="16492960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B4DC-64BC-4BDB-AD7D-FE988AD2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200785"/>
            <a:ext cx="3888432" cy="406736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Printer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0CFC-CBB6-4ED7-84F8-9C2070351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A5C5D-85EC-4721-91E3-BEBB0EA0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54" y="672903"/>
            <a:ext cx="7308304" cy="39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6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D5BE-E137-4315-98B4-CF094F803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3" y="635493"/>
            <a:ext cx="7776863" cy="3851176"/>
          </a:xfrm>
        </p:spPr>
        <p:txBody>
          <a:bodyPr/>
          <a:lstStyle/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and printers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click on the printer, and then printer properties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Sharing, and then Share this printer</a:t>
            </a:r>
          </a:p>
          <a:p>
            <a:pPr marL="419100" indent="-342900" algn="l" rtl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Apply, OK.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5F89D-5106-41EE-8E73-810976809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2643-C8EA-46DE-8DD0-72FAF4AE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200785"/>
            <a:ext cx="3888432" cy="406736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to Share a printer on Windows 10</a:t>
            </a:r>
          </a:p>
        </p:txBody>
      </p:sp>
    </p:spTree>
    <p:extLst>
      <p:ext uri="{BB962C8B-B14F-4D97-AF65-F5344CB8AC3E}">
        <p14:creationId xmlns:p14="http://schemas.microsoft.com/office/powerpoint/2010/main" val="387225161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599</Words>
  <Application>Microsoft Office PowerPoint</Application>
  <PresentationFormat>On-screen Show (16:9)</PresentationFormat>
  <Paragraphs>102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Arvo</vt:lpstr>
      <vt:lpstr>Arial</vt:lpstr>
      <vt:lpstr>Times New Roman</vt:lpstr>
      <vt:lpstr>Salerio template</vt:lpstr>
      <vt:lpstr>PowerPoint Presentation</vt:lpstr>
      <vt:lpstr>Aims </vt:lpstr>
      <vt:lpstr>What is Local Network</vt:lpstr>
      <vt:lpstr>What is Intranet</vt:lpstr>
      <vt:lpstr>Typical Intranet of University of Alkafeel</vt:lpstr>
      <vt:lpstr>Intranet of University of Alkafeel</vt:lpstr>
      <vt:lpstr>PowerPoint Presentation</vt:lpstr>
      <vt:lpstr>Shared Printer </vt:lpstr>
      <vt:lpstr>Steps to Share a printer on Windows 10</vt:lpstr>
      <vt:lpstr>PowerPoint Presentation</vt:lpstr>
      <vt:lpstr>PowerPoint Presentation</vt:lpstr>
      <vt:lpstr>PowerPoint Presentation</vt:lpstr>
      <vt:lpstr>Several steps to share a file</vt:lpstr>
      <vt:lpstr>Several steps to share a file</vt:lpstr>
      <vt:lpstr>Several steps to share a file</vt:lpstr>
      <vt:lpstr>Several steps to share a file</vt:lpstr>
      <vt:lpstr>Several steps to share a file</vt:lpstr>
      <vt:lpstr>Several steps to share a file</vt:lpstr>
      <vt:lpstr>Several steps to share a file</vt:lpstr>
      <vt:lpstr>Several steps to share a file</vt:lpstr>
      <vt:lpstr>PowerPoint Presentation</vt:lpstr>
      <vt:lpstr>PowerPoint Presentation</vt:lpstr>
      <vt:lpstr>Several steps to Hotspot</vt:lpstr>
      <vt:lpstr>Several steps to Hotspot</vt:lpstr>
      <vt:lpstr>PowerPoint Presentation</vt:lpstr>
      <vt:lpstr>CD Drive Sharing</vt:lpstr>
      <vt:lpstr>Several steps to CD drive sharing</vt:lpstr>
      <vt:lpstr>Several steps to CD drive sharing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Lenovo</dc:creator>
  <cp:lastModifiedBy>Mohammed Mahdi</cp:lastModifiedBy>
  <cp:revision>209</cp:revision>
  <dcterms:modified xsi:type="dcterms:W3CDTF">2021-06-28T09:08:38Z</dcterms:modified>
</cp:coreProperties>
</file>