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3" d="100"/>
          <a:sy n="93" d="100"/>
        </p:scale>
        <p:origin x="-15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8493E-A416-4559-81A9-A6AB6E209C4B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818F3-DC47-42C9-8282-D3CFF72BE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BD37006-8F66-46A5-B35B-07BFFEC4D01C}"/>
              </a:ext>
            </a:extLst>
          </p:cNvPr>
          <p:cNvSpPr/>
          <p:nvPr userDrawn="1"/>
        </p:nvSpPr>
        <p:spPr>
          <a:xfrm>
            <a:off x="0" y="101491"/>
            <a:ext cx="12192000" cy="657665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F9E5346-3695-4602-97A3-0B8A9C80BF09}"/>
              </a:ext>
            </a:extLst>
          </p:cNvPr>
          <p:cNvSpPr/>
          <p:nvPr userDrawn="1"/>
        </p:nvSpPr>
        <p:spPr>
          <a:xfrm>
            <a:off x="7050" y="862555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xmlns="" id="{5DC1B17A-42E5-4827-B5BE-2670B557C295}"/>
              </a:ext>
            </a:extLst>
          </p:cNvPr>
          <p:cNvSpPr/>
          <p:nvPr userDrawn="1"/>
        </p:nvSpPr>
        <p:spPr>
          <a:xfrm flipH="1">
            <a:off x="10801882" y="6210228"/>
            <a:ext cx="1390115" cy="467921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xmlns="" id="{8244B392-AC48-4B2D-BF49-8459840DE26F}"/>
              </a:ext>
            </a:extLst>
          </p:cNvPr>
          <p:cNvSpPr/>
          <p:nvPr userDrawn="1"/>
        </p:nvSpPr>
        <p:spPr>
          <a:xfrm rot="10800000" flipH="1">
            <a:off x="0" y="6210228"/>
            <a:ext cx="1095375" cy="46792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xmlns="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91399" y="6272195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CF235D-501E-4D8C-B0C7-A7FBEFFEF1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9838" y="1873615"/>
            <a:ext cx="7739385" cy="119485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72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الرئيسي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3431DDF7-EDFA-4A9B-A10A-40DC5103B7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9838" y="3233563"/>
            <a:ext cx="7739385" cy="1844291"/>
          </a:xfrm>
          <a:prstGeom prst="rect">
            <a:avLst/>
          </a:prstGeom>
        </p:spPr>
        <p:txBody>
          <a:bodyPr anchor="ctr"/>
          <a:lstStyle>
            <a:lvl1pPr marL="0" indent="0" algn="ctr" rtl="0">
              <a:buNone/>
              <a:defRPr sz="48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ar-IQ" dirty="0"/>
              <a:t>العنوان الفرعي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0CBB9745-F03D-416B-AFDB-7292F58346FF}"/>
              </a:ext>
            </a:extLst>
          </p:cNvPr>
          <p:cNvSpPr/>
          <p:nvPr userDrawn="1"/>
        </p:nvSpPr>
        <p:spPr>
          <a:xfrm rot="5400000">
            <a:off x="6233673" y="2299509"/>
            <a:ext cx="6583760" cy="21877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9550" y="6272195"/>
            <a:ext cx="5048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7" name="صورة 1">
            <a:extLst>
              <a:ext uri="{FF2B5EF4-FFF2-40B4-BE49-F238E27FC236}">
                <a16:creationId xmlns:a16="http://schemas.microsoft.com/office/drawing/2014/main" xmlns="" id="{B6D230B2-C001-416D-90D0-15E8322FCF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26" y="2050130"/>
            <a:ext cx="2075653" cy="21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0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9BD37006-8F66-46A5-B35B-07BFFEC4D01C}"/>
              </a:ext>
            </a:extLst>
          </p:cNvPr>
          <p:cNvSpPr/>
          <p:nvPr userDrawn="1"/>
        </p:nvSpPr>
        <p:spPr>
          <a:xfrm>
            <a:off x="0" y="94391"/>
            <a:ext cx="12192000" cy="65837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854FF55-0AFA-4BB2-884C-4B009B46DE62}"/>
              </a:ext>
            </a:extLst>
          </p:cNvPr>
          <p:cNvSpPr/>
          <p:nvPr userDrawn="1"/>
        </p:nvSpPr>
        <p:spPr>
          <a:xfrm>
            <a:off x="0" y="6678151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2F9E5346-3695-4602-97A3-0B8A9C80BF09}"/>
              </a:ext>
            </a:extLst>
          </p:cNvPr>
          <p:cNvSpPr/>
          <p:nvPr userDrawn="1"/>
        </p:nvSpPr>
        <p:spPr>
          <a:xfrm>
            <a:off x="0" y="873483"/>
            <a:ext cx="12192000" cy="53476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AD2BD3CA-D5FA-4EEE-91F0-759E0773F6EE}"/>
              </a:ext>
            </a:extLst>
          </p:cNvPr>
          <p:cNvSpPr/>
          <p:nvPr userDrawn="1"/>
        </p:nvSpPr>
        <p:spPr>
          <a:xfrm>
            <a:off x="0" y="-70703"/>
            <a:ext cx="12192000" cy="1798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Pentagon 39">
            <a:extLst>
              <a:ext uri="{FF2B5EF4-FFF2-40B4-BE49-F238E27FC236}">
                <a16:creationId xmlns:a16="http://schemas.microsoft.com/office/drawing/2014/main" xmlns="" id="{5DC1B17A-42E5-4827-B5BE-2670B557C295}"/>
              </a:ext>
            </a:extLst>
          </p:cNvPr>
          <p:cNvSpPr/>
          <p:nvPr userDrawn="1"/>
        </p:nvSpPr>
        <p:spPr>
          <a:xfrm flipH="1">
            <a:off x="10545806" y="6221161"/>
            <a:ext cx="1646192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Pentagon 45">
            <a:extLst>
              <a:ext uri="{FF2B5EF4-FFF2-40B4-BE49-F238E27FC236}">
                <a16:creationId xmlns:a16="http://schemas.microsoft.com/office/drawing/2014/main" xmlns="" id="{8244B392-AC48-4B2D-BF49-8459840DE26F}"/>
              </a:ext>
            </a:extLst>
          </p:cNvPr>
          <p:cNvSpPr/>
          <p:nvPr userDrawn="1"/>
        </p:nvSpPr>
        <p:spPr>
          <a:xfrm rot="10800000" flipH="1">
            <a:off x="-5019" y="6221603"/>
            <a:ext cx="1052769" cy="456988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oogle Shape;79;p5">
            <a:extLst>
              <a:ext uri="{FF2B5EF4-FFF2-40B4-BE49-F238E27FC236}">
                <a16:creationId xmlns:a16="http://schemas.microsoft.com/office/drawing/2014/main" xmlns="" id="{5668860F-19A7-4440-A20F-147FDD68D328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186305" y="1006453"/>
            <a:ext cx="11487217" cy="5080789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76200" lvl="0" indent="0" algn="r" rtl="1">
              <a:spcBef>
                <a:spcPts val="600"/>
              </a:spcBef>
              <a:spcAft>
                <a:spcPts val="0"/>
              </a:spcAft>
              <a:buSzPts val="2400"/>
              <a:buNone/>
              <a:defRPr>
                <a:solidFill>
                  <a:srgbClr val="3F5378"/>
                </a:solidFill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r>
              <a:rPr lang="ar-IQ" b="1" dirty="0"/>
              <a:t>التفاصيل</a:t>
            </a:r>
            <a:endParaRPr lang="ar-SA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66B8A655-DD86-4892-BF52-16BCF5CF8635}"/>
              </a:ext>
            </a:extLst>
          </p:cNvPr>
          <p:cNvGrpSpPr/>
          <p:nvPr userDrawn="1"/>
        </p:nvGrpSpPr>
        <p:grpSpPr>
          <a:xfrm>
            <a:off x="5706933" y="6265210"/>
            <a:ext cx="2174908" cy="380661"/>
            <a:chOff x="3169389" y="4680483"/>
            <a:chExt cx="2174908" cy="38328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487DF495-839D-4469-A05A-62B06DF5E6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943870" y="4680483"/>
              <a:ext cx="383285" cy="383285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FFAC5E4D-8A74-4B7A-BC54-8C3B3FDC97E6}"/>
                </a:ext>
              </a:extLst>
            </p:cNvPr>
            <p:cNvGrpSpPr/>
            <p:nvPr userDrawn="1"/>
          </p:nvGrpSpPr>
          <p:grpSpPr>
            <a:xfrm>
              <a:off x="3169389" y="4741323"/>
              <a:ext cx="2174908" cy="263413"/>
              <a:chOff x="6463381" y="4741323"/>
              <a:chExt cx="2174908" cy="263413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8400AE3C-6492-4126-84CA-9B14F862593C}"/>
                  </a:ext>
                </a:extLst>
              </p:cNvPr>
              <p:cNvSpPr txBox="1"/>
              <p:nvPr userDrawn="1"/>
            </p:nvSpPr>
            <p:spPr>
              <a:xfrm>
                <a:off x="6463381" y="4741323"/>
                <a:ext cx="2174908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Email :</a:t>
                </a:r>
                <a:r>
                  <a:rPr lang="en-US" sz="1100" dirty="0">
                    <a:solidFill>
                      <a:schemeClr val="bg1"/>
                    </a:solidFill>
                  </a:rPr>
                  <a:t>info@alkafeel.edu.iq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B158153-F695-4B33-8642-1A0EAFE058EB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09B456AB-22B2-4FA9-809A-639D9B5FCF70}"/>
              </a:ext>
            </a:extLst>
          </p:cNvPr>
          <p:cNvGrpSpPr/>
          <p:nvPr userDrawn="1"/>
        </p:nvGrpSpPr>
        <p:grpSpPr>
          <a:xfrm>
            <a:off x="7952325" y="6183529"/>
            <a:ext cx="2593481" cy="527788"/>
            <a:chOff x="2845992" y="3408302"/>
            <a:chExt cx="2593481" cy="527788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xmlns="" id="{80EAE3E0-44D0-46B2-937B-EAEE4C7E46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703514" y="3408302"/>
              <a:ext cx="735959" cy="527788"/>
            </a:xfrm>
            <a:prstGeom prst="rect">
              <a:avLst/>
            </a:prstGeom>
          </p:spPr>
        </p:pic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xmlns="" id="{354112FD-5A25-4014-B4FD-C7F661F6110A}"/>
                </a:ext>
              </a:extLst>
            </p:cNvPr>
            <p:cNvGrpSpPr/>
            <p:nvPr userDrawn="1"/>
          </p:nvGrpSpPr>
          <p:grpSpPr>
            <a:xfrm>
              <a:off x="2845992" y="3568276"/>
              <a:ext cx="2234843" cy="261610"/>
              <a:chOff x="6538000" y="4741322"/>
              <a:chExt cx="2234843" cy="263413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38EB65AC-D5FB-4AB4-8C39-80DBEDDEF7A8}"/>
                  </a:ext>
                </a:extLst>
              </p:cNvPr>
              <p:cNvSpPr txBox="1"/>
              <p:nvPr userDrawn="1"/>
            </p:nvSpPr>
            <p:spPr>
              <a:xfrm>
                <a:off x="6538000" y="4741322"/>
                <a:ext cx="2234843" cy="263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r>
                  <a:rPr lang="en-US" sz="1100" b="0" i="0" u="none" strike="noStrike" cap="none" dirty="0">
                    <a:solidFill>
                      <a:schemeClr val="bg1"/>
                    </a:solidFill>
                    <a:latin typeface="Arial"/>
                    <a:ea typeface="Segoe UI Black" panose="020B0A02040204020203" pitchFamily="34" charset="0"/>
                    <a:cs typeface="Arial"/>
                    <a:sym typeface="Arial"/>
                  </a:rPr>
                  <a:t>Website :</a:t>
                </a:r>
                <a:r>
                  <a:rPr lang="en-US" sz="1100" dirty="0">
                    <a:solidFill>
                      <a:schemeClr val="bg1"/>
                    </a:solidFill>
                  </a:rPr>
                  <a:t>http://Alkafeel.edu.iq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3677BC36-AB45-4868-BDB7-56C8683913A3}"/>
                  </a:ext>
                </a:extLst>
              </p:cNvPr>
              <p:cNvSpPr txBox="1"/>
              <p:nvPr userDrawn="1"/>
            </p:nvSpPr>
            <p:spPr>
              <a:xfrm>
                <a:off x="7770810" y="4741323"/>
                <a:ext cx="86747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R="0" algn="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</a:pPr>
                <a:endParaRPr lang="en-US" sz="1100" b="0" i="0" u="none" strike="noStrike" cap="none" dirty="0">
                  <a:solidFill>
                    <a:srgbClr val="002060"/>
                  </a:solidFill>
                  <a:latin typeface="+mn-lt"/>
                  <a:ea typeface="Segoe UI Black" panose="020B0A02040204020203" pitchFamily="34" charset="0"/>
                  <a:cs typeface="+mn-cs"/>
                  <a:sym typeface="Arial"/>
                </a:endParaRPr>
              </a:p>
            </p:txBody>
          </p:sp>
        </p:grpSp>
      </p:grpSp>
      <p:sp>
        <p:nvSpPr>
          <p:cNvPr id="27" name="Arrow: Pentagon 26">
            <a:extLst>
              <a:ext uri="{FF2B5EF4-FFF2-40B4-BE49-F238E27FC236}">
                <a16:creationId xmlns:a16="http://schemas.microsoft.com/office/drawing/2014/main" xmlns="" id="{DB1419E4-4C95-4933-9088-533031767AEC}"/>
              </a:ext>
            </a:extLst>
          </p:cNvPr>
          <p:cNvSpPr/>
          <p:nvPr userDrawn="1"/>
        </p:nvSpPr>
        <p:spPr>
          <a:xfrm flipH="1">
            <a:off x="11020425" y="94392"/>
            <a:ext cx="1171574" cy="77909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Google Shape;78;p5">
            <a:extLst>
              <a:ext uri="{FF2B5EF4-FFF2-40B4-BE49-F238E27FC236}">
                <a16:creationId xmlns:a16="http://schemas.microsoft.com/office/drawing/2014/main" xmlns="" id="{D42B2945-53BD-4C9A-802F-AC330CBF3A7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315947" y="305901"/>
            <a:ext cx="9479505" cy="406736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2000"/>
              <a:buNone/>
              <a:defRPr sz="1800" b="0" i="0" u="none" strike="noStrike" cap="none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+mn-cs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ar-IQ" dirty="0"/>
              <a:t>العنوان</a:t>
            </a:r>
            <a:endParaRPr dirty="0"/>
          </a:p>
        </p:txBody>
      </p:sp>
      <p:sp>
        <p:nvSpPr>
          <p:cNvPr id="31" name="Arrow: Pentagon 30">
            <a:extLst>
              <a:ext uri="{FF2B5EF4-FFF2-40B4-BE49-F238E27FC236}">
                <a16:creationId xmlns:a16="http://schemas.microsoft.com/office/drawing/2014/main" xmlns="" id="{CF8ACE1E-B011-4A84-8C6B-EC5A84BCC96C}"/>
              </a:ext>
            </a:extLst>
          </p:cNvPr>
          <p:cNvSpPr/>
          <p:nvPr userDrawn="1"/>
        </p:nvSpPr>
        <p:spPr>
          <a:xfrm rot="10800000" flipH="1">
            <a:off x="-896" y="108551"/>
            <a:ext cx="1258196" cy="764932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48B2958-B7A7-489A-B909-03A008329EB1}"/>
              </a:ext>
            </a:extLst>
          </p:cNvPr>
          <p:cNvSpPr/>
          <p:nvPr userDrawn="1"/>
        </p:nvSpPr>
        <p:spPr>
          <a:xfrm rot="5400000">
            <a:off x="8644259" y="3305240"/>
            <a:ext cx="6928704" cy="1768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6C16464-CFF8-4E34-B354-25BDA408DB5C}"/>
              </a:ext>
            </a:extLst>
          </p:cNvPr>
          <p:cNvSpPr/>
          <p:nvPr userDrawn="1"/>
        </p:nvSpPr>
        <p:spPr>
          <a:xfrm rot="5400000">
            <a:off x="8517082" y="3308147"/>
            <a:ext cx="6928704" cy="17100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Date Placeholder 3">
            <a:extLst>
              <a:ext uri="{FF2B5EF4-FFF2-40B4-BE49-F238E27FC236}">
                <a16:creationId xmlns:a16="http://schemas.microsoft.com/office/drawing/2014/main" xmlns="" id="{D801F2CC-04D6-48E5-9020-23F53EF728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69737" y="6267091"/>
            <a:ext cx="1200599" cy="365125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r>
              <a:rPr lang="en-US" dirty="0"/>
              <a:t>2020-2021</a:t>
            </a:r>
          </a:p>
        </p:txBody>
      </p:sp>
      <p:sp>
        <p:nvSpPr>
          <p:cNvPr id="41" name="Slide Number Placeholder 5">
            <a:extLst>
              <a:ext uri="{FF2B5EF4-FFF2-40B4-BE49-F238E27FC236}">
                <a16:creationId xmlns:a16="http://schemas.microsoft.com/office/drawing/2014/main" xmlns="" id="{41CCE111-59C4-4620-A682-7B71FC50D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6305" y="6267091"/>
            <a:ext cx="57569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F5378"/>
                </a:solidFill>
              </a:defRPr>
            </a:lvl1pPr>
          </a:lstStyle>
          <a:p>
            <a:fld id="{A0EDFBC5-9E83-48A9-A20F-CEAD086DBFA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صورة 1">
            <a:extLst>
              <a:ext uri="{FF2B5EF4-FFF2-40B4-BE49-F238E27FC236}">
                <a16:creationId xmlns:a16="http://schemas.microsoft.com/office/drawing/2014/main" xmlns="" id="{BF5E8E17-3DFA-41DB-B46D-F4A5C3C3DB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22" y="98779"/>
            <a:ext cx="719257" cy="741451"/>
          </a:xfrm>
          <a:prstGeom prst="rect">
            <a:avLst/>
          </a:prstGeom>
        </p:spPr>
      </p:pic>
      <p:grpSp>
        <p:nvGrpSpPr>
          <p:cNvPr id="32" name="Google Shape;239;p16">
            <a:extLst>
              <a:ext uri="{FF2B5EF4-FFF2-40B4-BE49-F238E27FC236}">
                <a16:creationId xmlns:a16="http://schemas.microsoft.com/office/drawing/2014/main" xmlns="" id="{51093C29-0B93-4657-AED3-FDF929FB8F78}"/>
              </a:ext>
            </a:extLst>
          </p:cNvPr>
          <p:cNvGrpSpPr/>
          <p:nvPr userDrawn="1"/>
        </p:nvGrpSpPr>
        <p:grpSpPr>
          <a:xfrm>
            <a:off x="11356372" y="330672"/>
            <a:ext cx="374752" cy="288032"/>
            <a:chOff x="2594050" y="1631825"/>
            <a:chExt cx="439625" cy="43962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3" name="Google Shape;240;p16">
              <a:extLst>
                <a:ext uri="{FF2B5EF4-FFF2-40B4-BE49-F238E27FC236}">
                  <a16:creationId xmlns:a16="http://schemas.microsoft.com/office/drawing/2014/main" xmlns="" id="{D741DFC4-3093-494D-888D-CB021DB886F6}"/>
                </a:ext>
              </a:extLst>
            </p:cNvPr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34" name="Google Shape;241;p16">
              <a:extLst>
                <a:ext uri="{FF2B5EF4-FFF2-40B4-BE49-F238E27FC236}">
                  <a16:creationId xmlns:a16="http://schemas.microsoft.com/office/drawing/2014/main" xmlns="" id="{67B83C70-8ECE-4716-943D-2F22333E5466}"/>
                </a:ext>
              </a:extLst>
            </p:cNvPr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2" name="Google Shape;242;p16">
              <a:extLst>
                <a:ext uri="{FF2B5EF4-FFF2-40B4-BE49-F238E27FC236}">
                  <a16:creationId xmlns:a16="http://schemas.microsoft.com/office/drawing/2014/main" xmlns="" id="{78DD374C-E66A-42D5-A2FE-A69BE7181EC7}"/>
                </a:ext>
              </a:extLst>
            </p:cNvPr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  <p:sp>
          <p:nvSpPr>
            <p:cNvPr id="43" name="Google Shape;243;p16">
              <a:extLst>
                <a:ext uri="{FF2B5EF4-FFF2-40B4-BE49-F238E27FC236}">
                  <a16:creationId xmlns:a16="http://schemas.microsoft.com/office/drawing/2014/main" xmlns="" id="{C9117AA7-AA5F-4621-A3D9-FA22B13E47E5}"/>
                </a:ext>
              </a:extLst>
            </p:cNvPr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grp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3F537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998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8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2D4DD-26D1-4343-BA14-3802C0A15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5EAECC2-482F-4411-B5C6-261217649A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الاختبارات الالكترونية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DD65D1-82BE-4F0E-AF8A-B96ED9B60C3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ar-IQ" dirty="0" err="1" smtClean="0"/>
              <a:t>ا.م.د</a:t>
            </a:r>
            <a:r>
              <a:rPr lang="ar-IQ" dirty="0" smtClean="0"/>
              <a:t> اياد صاحب حمادي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C68182F-74E9-42E9-A732-944323B2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5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0550" indent="-514350">
              <a:buClr>
                <a:srgbClr val="FF0000"/>
              </a:buClr>
              <a:buFont typeface="+mj-lt"/>
              <a:buAutoNum type="arabicPeriod" startAt="2"/>
            </a:pPr>
            <a:r>
              <a:rPr lang="ar-IQ" dirty="0" smtClean="0">
                <a:solidFill>
                  <a:srgbClr val="0070C0"/>
                </a:solidFill>
              </a:rPr>
              <a:t>مرحله </a:t>
            </a:r>
            <a:r>
              <a:rPr lang="ar-IQ" dirty="0">
                <a:solidFill>
                  <a:srgbClr val="0070C0"/>
                </a:solidFill>
              </a:rPr>
              <a:t>التصميم </a:t>
            </a:r>
            <a:r>
              <a:rPr lang="ar-IQ" dirty="0" smtClean="0">
                <a:solidFill>
                  <a:srgbClr val="0070C0"/>
                </a:solidFill>
              </a:rPr>
              <a:t>وتشمل:</a:t>
            </a:r>
            <a:endParaRPr lang="ar-IQ" dirty="0">
              <a:solidFill>
                <a:srgbClr val="0070C0"/>
              </a:solidFill>
            </a:endParaRP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/>
              <a:t>كتابه اسئلة </a:t>
            </a:r>
            <a:r>
              <a:rPr lang="ar-IQ" dirty="0" smtClean="0"/>
              <a:t>الاختبار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تحديد </a:t>
            </a:r>
            <a:r>
              <a:rPr lang="ar-IQ" dirty="0"/>
              <a:t>تعليمات الاختبار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تحديد </a:t>
            </a:r>
            <a:r>
              <a:rPr lang="ar-IQ" dirty="0"/>
              <a:t>زمن الاختبار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اختيار </a:t>
            </a:r>
            <a:r>
              <a:rPr lang="ar-IQ" dirty="0"/>
              <a:t>اشكال </a:t>
            </a:r>
            <a:r>
              <a:rPr lang="ar-IQ" dirty="0" smtClean="0"/>
              <a:t>الأسئلة </a:t>
            </a:r>
            <a:r>
              <a:rPr lang="ar-IQ" dirty="0"/>
              <a:t>وانماط </a:t>
            </a:r>
            <a:r>
              <a:rPr lang="ar-IQ" dirty="0" smtClean="0"/>
              <a:t>الاستجابة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اختيار </a:t>
            </a:r>
            <a:r>
              <a:rPr lang="ar-IQ" dirty="0"/>
              <a:t>الوسائط </a:t>
            </a:r>
            <a:r>
              <a:rPr lang="ar-IQ" dirty="0" smtClean="0"/>
              <a:t>المتعددة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تحديد </a:t>
            </a:r>
            <a:r>
              <a:rPr lang="ar-IQ" dirty="0"/>
              <a:t>اساليب التغذية </a:t>
            </a:r>
            <a:r>
              <a:rPr lang="ar-IQ" dirty="0" smtClean="0"/>
              <a:t>الراجعة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تحديد </a:t>
            </a:r>
            <a:r>
              <a:rPr lang="ar-IQ" dirty="0"/>
              <a:t>اساليب التصحيح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4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0550" indent="-514350">
              <a:buClr>
                <a:srgbClr val="FF0000"/>
              </a:buClr>
              <a:buFont typeface="+mj-lt"/>
              <a:buAutoNum type="arabicPeriod" startAt="3"/>
            </a:pPr>
            <a:r>
              <a:rPr lang="ar-IQ" dirty="0">
                <a:solidFill>
                  <a:srgbClr val="0070C0"/>
                </a:solidFill>
              </a:rPr>
              <a:t>مرحله التطبيق </a:t>
            </a:r>
            <a:r>
              <a:rPr lang="ar-IQ" dirty="0" smtClean="0">
                <a:solidFill>
                  <a:srgbClr val="0070C0"/>
                </a:solidFill>
              </a:rPr>
              <a:t>وتشمل :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/>
              <a:t>اختيار برامج تأليف برمجيه </a:t>
            </a:r>
            <a:r>
              <a:rPr lang="ar-IQ" dirty="0" smtClean="0"/>
              <a:t>الاختبار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التجريب  </a:t>
            </a:r>
            <a:r>
              <a:rPr lang="ar-IQ" dirty="0"/>
              <a:t>الاولي لبرمجية الاختبار وتحكيمها ثم </a:t>
            </a:r>
            <a:r>
              <a:rPr lang="ar-IQ" dirty="0" smtClean="0"/>
              <a:t>تطويرها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نشر </a:t>
            </a:r>
            <a:r>
              <a:rPr lang="ar-IQ" dirty="0"/>
              <a:t>الاختبار على الانترنت او الاقراص والاسطوانات </a:t>
            </a:r>
            <a:r>
              <a:rPr lang="ar-IQ" dirty="0" smtClean="0"/>
              <a:t>الرقمية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تجريب </a:t>
            </a:r>
            <a:r>
              <a:rPr lang="ar-IQ" dirty="0"/>
              <a:t>الاختبار على عينة من </a:t>
            </a:r>
            <a:r>
              <a:rPr lang="ar-IQ" dirty="0" smtClean="0"/>
              <a:t>الطلاب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تجميع </a:t>
            </a:r>
            <a:r>
              <a:rPr lang="ar-IQ" dirty="0"/>
              <a:t>بيانات تطبيق </a:t>
            </a:r>
            <a:r>
              <a:rPr lang="ar-IQ" dirty="0" smtClean="0"/>
              <a:t>الاختبار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اعلان </a:t>
            </a:r>
            <a:r>
              <a:rPr lang="ar-IQ" dirty="0"/>
              <a:t>نتائج الاختبار إلكترونيا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2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0550" indent="-514350">
              <a:buClr>
                <a:srgbClr val="FF0000"/>
              </a:buClr>
              <a:buFont typeface="+mj-lt"/>
              <a:buAutoNum type="arabicPeriod" startAt="4"/>
            </a:pPr>
            <a:r>
              <a:rPr lang="ar-IQ" dirty="0"/>
              <a:t> </a:t>
            </a:r>
            <a:r>
              <a:rPr lang="ar-IQ" dirty="0">
                <a:solidFill>
                  <a:srgbClr val="0070C0"/>
                </a:solidFill>
              </a:rPr>
              <a:t>مرحلة </a:t>
            </a:r>
            <a:r>
              <a:rPr lang="ar-IQ" dirty="0" smtClean="0">
                <a:solidFill>
                  <a:srgbClr val="0070C0"/>
                </a:solidFill>
              </a:rPr>
              <a:t>التقويم وتشمل :</a:t>
            </a:r>
            <a:endParaRPr lang="ar-IQ" dirty="0">
              <a:solidFill>
                <a:srgbClr val="0070C0"/>
              </a:solidFill>
            </a:endParaRP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/>
              <a:t>معرفة مدى صلاحية البيئة الالكترونية وصلاحية نقله </a:t>
            </a:r>
            <a:r>
              <a:rPr lang="ar-IQ" dirty="0" smtClean="0"/>
              <a:t>وتوصيله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/>
              <a:t>ومدى </a:t>
            </a:r>
            <a:r>
              <a:rPr lang="ar-IQ" dirty="0"/>
              <a:t>تامين سرية الاختبار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6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>
                <a:solidFill>
                  <a:srgbClr val="0070C0"/>
                </a:solidFill>
              </a:rPr>
              <a:t>العوامل </a:t>
            </a:r>
            <a:r>
              <a:rPr lang="ar-IQ" dirty="0" smtClean="0">
                <a:solidFill>
                  <a:srgbClr val="0070C0"/>
                </a:solidFill>
              </a:rPr>
              <a:t>المؤثرة </a:t>
            </a:r>
            <a:r>
              <a:rPr lang="ar-IQ" dirty="0">
                <a:solidFill>
                  <a:srgbClr val="0070C0"/>
                </a:solidFill>
              </a:rPr>
              <a:t>في تصميم الاختبارات </a:t>
            </a:r>
            <a:r>
              <a:rPr lang="ar-IQ" dirty="0" smtClean="0">
                <a:solidFill>
                  <a:srgbClr val="0070C0"/>
                </a:solidFill>
              </a:rPr>
              <a:t>الإلكترونية </a:t>
            </a:r>
            <a:r>
              <a:rPr lang="ar-IQ" dirty="0">
                <a:solidFill>
                  <a:srgbClr val="0070C0"/>
                </a:solidFill>
              </a:rPr>
              <a:t>وبنائها</a:t>
            </a:r>
            <a:r>
              <a:rPr lang="ar-IQ" dirty="0" smtClean="0">
                <a:solidFill>
                  <a:srgbClr val="0070C0"/>
                </a:solidFill>
              </a:rPr>
              <a:t>:</a:t>
            </a:r>
            <a:endParaRPr lang="ar-IQ" dirty="0">
              <a:solidFill>
                <a:srgbClr val="0070C0"/>
              </a:solidFill>
            </a:endParaRP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الاهداف </a:t>
            </a:r>
            <a:r>
              <a:rPr lang="ar-IQ" dirty="0"/>
              <a:t>التربوية للمرحلة </a:t>
            </a:r>
            <a:r>
              <a:rPr lang="ar-IQ" dirty="0" smtClean="0"/>
              <a:t>التعليمية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خصائص المتعلمين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مهارات المتعلمين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الغرض </a:t>
            </a:r>
            <a:r>
              <a:rPr lang="ar-IQ" dirty="0"/>
              <a:t>من </a:t>
            </a:r>
            <a:r>
              <a:rPr lang="ar-IQ" dirty="0" smtClean="0"/>
              <a:t>الاختبار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اشكال </a:t>
            </a:r>
            <a:r>
              <a:rPr lang="ar-IQ" dirty="0"/>
              <a:t>التقييم </a:t>
            </a:r>
            <a:r>
              <a:rPr lang="ar-IQ" dirty="0" smtClean="0"/>
              <a:t>الالكتروني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التوافق </a:t>
            </a:r>
            <a:r>
              <a:rPr lang="ar-IQ" dirty="0"/>
              <a:t>في قدرات التشغيل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7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مستطيل 6"/>
          <p:cNvSpPr/>
          <p:nvPr/>
        </p:nvSpPr>
        <p:spPr>
          <a:xfrm rot="20169244">
            <a:off x="2890206" y="3130687"/>
            <a:ext cx="64087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ctr">
              <a:buClr>
                <a:srgbClr val="F14124">
                  <a:lumMod val="75000"/>
                </a:srgbClr>
              </a:buClr>
              <a:buFont typeface="Arial"/>
              <a:buNone/>
            </a:pPr>
            <a:r>
              <a:rPr lang="ar-IQ" sz="6000" kern="0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  <a:sym typeface="Arial"/>
              </a:rPr>
              <a:t>شكرا لحسن إصغائكم</a:t>
            </a:r>
          </a:p>
        </p:txBody>
      </p:sp>
    </p:spTree>
    <p:extLst>
      <p:ext uri="{BB962C8B-B14F-4D97-AF65-F5344CB8AC3E}">
        <p14:creationId xmlns:p14="http://schemas.microsoft.com/office/powerpoint/2010/main" val="354349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14C25C56-7963-4ABB-A3A3-10B0F72489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الاختبارات</a:t>
            </a:r>
          </a:p>
          <a:p>
            <a:r>
              <a:rPr lang="ar-IQ" dirty="0" smtClean="0"/>
              <a:t>وهو </a:t>
            </a:r>
            <a:r>
              <a:rPr lang="ar-IQ" dirty="0"/>
              <a:t>مجموعة من الاسئلة او المواقف التي </a:t>
            </a:r>
            <a:r>
              <a:rPr lang="ar-IQ" dirty="0" smtClean="0"/>
              <a:t>يراد </a:t>
            </a:r>
            <a:r>
              <a:rPr lang="ar-IQ" dirty="0"/>
              <a:t>من الطلبة الاستجابة لها , وقد تتطلب الاجابة عليها اعطاء معنى الكلمات او حل مشكلات ( حسابية ) او التعرف على أجزاء متعددة من رسم او صورة  معينة وتسمى هذه الاسئلة او المواقف </a:t>
            </a:r>
            <a:r>
              <a:rPr lang="ar-IQ" dirty="0">
                <a:solidFill>
                  <a:srgbClr val="0070C0"/>
                </a:solidFill>
              </a:rPr>
              <a:t>فقرات او بنود الاختبار </a:t>
            </a:r>
            <a:r>
              <a:rPr lang="ar-IQ" dirty="0" smtClean="0"/>
              <a:t>.</a:t>
            </a:r>
          </a:p>
          <a:p>
            <a:r>
              <a:rPr lang="ar-IQ" dirty="0" smtClean="0">
                <a:solidFill>
                  <a:srgbClr val="0070C0"/>
                </a:solidFill>
              </a:rPr>
              <a:t>الاختبارات الالكترونية </a:t>
            </a:r>
          </a:p>
          <a:p>
            <a:pPr marL="5334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ar-SA" dirty="0" smtClean="0"/>
              <a:t>هو </a:t>
            </a:r>
            <a:r>
              <a:rPr lang="ar-SA" dirty="0"/>
              <a:t>أداة أو وسيلة من وسائل التقويم التي يتم تصميمها وبنائها وتطبيقها وإدارتها وتصحيحها إلكترونياً بهدف قياس تحصيل الجانب المعرفي للمتعلم 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C5AAC652-CA92-4B39-BA46-09E3A3C9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 smtClean="0">
                <a:solidFill>
                  <a:srgbClr val="FFFF00"/>
                </a:solidFill>
              </a:rPr>
              <a:t>الاختبارات الالكترونية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086101-70EF-4D25-BB97-D08DB4A4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2020-2021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05F4A2-9029-4BFA-B85A-57A6893DD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6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أهمية الاختبارات الالكترونية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بالنسبة </a:t>
            </a:r>
            <a:r>
              <a:rPr lang="ar-IQ" dirty="0"/>
              <a:t>للطالب </a:t>
            </a:r>
            <a:r>
              <a:rPr lang="ar-IQ" dirty="0" smtClean="0"/>
              <a:t>تكمن في </a:t>
            </a:r>
            <a:r>
              <a:rPr lang="ar-IQ" dirty="0"/>
              <a:t>سهوله اجراء </a:t>
            </a:r>
            <a:r>
              <a:rPr lang="ar-IQ" dirty="0" smtClean="0"/>
              <a:t>الاختبار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بالنسبة </a:t>
            </a:r>
            <a:r>
              <a:rPr lang="ar-IQ" dirty="0"/>
              <a:t>للمدرس تكمن </a:t>
            </a:r>
            <a:r>
              <a:rPr lang="ar-IQ" dirty="0" smtClean="0"/>
              <a:t>في </a:t>
            </a:r>
            <a:r>
              <a:rPr lang="ar-IQ" dirty="0"/>
              <a:t>تكوين بنك من الاسئلة خاص بالمقرر </a:t>
            </a:r>
            <a:r>
              <a:rPr lang="ar-IQ" dirty="0" smtClean="0"/>
              <a:t>مما يساعد </a:t>
            </a:r>
            <a:r>
              <a:rPr lang="ar-IQ" dirty="0"/>
              <a:t>على تطوير وسهوله تصميم الاختبار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57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أهداف الاختبارات الالكترونية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 قياس ما وضع الاختبار من اجله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كشف جوانب القوه والضعف لدى الطالب في نواح مختلفة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تطوير وتحسين نوعيه التعليم والتعلم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معرفه مستوى الطلاب وتصنيفهم الى مجموعات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 تسهيل عمليه اجراء التحليلات الإحصائية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تحقيق المساواة بين الطلاب مع مراعاة </a:t>
            </a:r>
            <a:r>
              <a:rPr lang="ar-IQ" dirty="0" smtClean="0"/>
              <a:t>الفروق </a:t>
            </a:r>
            <a:r>
              <a:rPr lang="ar-IQ" dirty="0"/>
              <a:t>الفردية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توفير الوقت والجهد والمال لدى المعلم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تنشيط الدافعية للتعلم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/>
              <a:t> تحقيق السرعة والدقة في النتائج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مميزات الاختبارات الالكترونية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سهولة  </a:t>
            </a:r>
            <a:r>
              <a:rPr lang="ar-IQ" dirty="0"/>
              <a:t>اعدادها وتطبيقها ومراجعه النتائج       </a:t>
            </a:r>
            <a:endParaRPr lang="ar-IQ" dirty="0" smtClean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التنوع في الأسئلة الموضوعية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امكانيه ارفاق ملف صوتي او مقطع فديو  او صوره مع كل سؤال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امكانيه تحديد وقت زمني تنازلي للاختبار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الموضوعية فلا تتأثر بذاتيه المصحح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المرونة حيث يمكن تطبيقها قبل الشرح وبعده او في اثنائه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امكانيه مراقبه الطلاب من جهاز المعلم اثناء الاختبار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السرعة والدقة في طباعه وحفظ معلومات الطالب ونتيجته عند نهاية الاختبار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تقدم تغذية راجعة للطالب</a:t>
            </a:r>
          </a:p>
          <a:p>
            <a:pPr marL="590550" indent="-514350" algn="r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اقتصادية حيث انها توفر الجهد والوقت والمال 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متطلبات الاختبارات الالكترونية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تدريب </a:t>
            </a:r>
            <a:r>
              <a:rPr lang="ar-IQ" dirty="0"/>
              <a:t>على مهارات تكنولوجيا </a:t>
            </a:r>
            <a:r>
              <a:rPr lang="ar-IQ" dirty="0" smtClean="0"/>
              <a:t>المعلومات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مهارات </a:t>
            </a:r>
            <a:r>
              <a:rPr lang="ar-IQ" dirty="0"/>
              <a:t>اخرى في دلالة درجه الطالب مثل مهارات استخدام الأجهزة والبرمجيات الإلكترونية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أجهزة  </a:t>
            </a:r>
            <a:r>
              <a:rPr lang="ar-IQ" dirty="0"/>
              <a:t>الحاسب تحتاج الى صيانة  من وقت </a:t>
            </a:r>
            <a:r>
              <a:rPr lang="ar-IQ" dirty="0" smtClean="0"/>
              <a:t>لآخر  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مهارات </a:t>
            </a:r>
            <a:r>
              <a:rPr lang="ar-IQ" dirty="0"/>
              <a:t>قياس القدرات </a:t>
            </a:r>
            <a:r>
              <a:rPr lang="ar-IQ" dirty="0" smtClean="0"/>
              <a:t>العقلية </a:t>
            </a:r>
            <a:r>
              <a:rPr lang="ar-IQ" dirty="0"/>
              <a:t>العليا في الاختبارات الموضوعية الالكترونية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التدريب </a:t>
            </a:r>
            <a:r>
              <a:rPr lang="ar-IQ" dirty="0"/>
              <a:t>على التقييم ومهارات تكنولوجيا المعلومات وإدارة الامتحانات 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90550" indent="-514350">
              <a:buClr>
                <a:srgbClr val="FF0000"/>
              </a:buClr>
              <a:buFont typeface="+mj-lt"/>
              <a:buAutoNum type="arabicPeriod" startAt="6"/>
            </a:pPr>
            <a:r>
              <a:rPr lang="ar-IQ" dirty="0" smtClean="0"/>
              <a:t>توفير </a:t>
            </a:r>
            <a:r>
              <a:rPr lang="ar-IQ" dirty="0"/>
              <a:t>البنيه التحتية من </a:t>
            </a:r>
            <a:r>
              <a:rPr lang="ar-IQ" dirty="0" smtClean="0"/>
              <a:t>مختبرات الحاسوب </a:t>
            </a:r>
            <a:r>
              <a:rPr lang="ar-IQ" dirty="0"/>
              <a:t>الالي وخطوط الانترنت والبرامج المتخصصة </a:t>
            </a:r>
            <a:r>
              <a:rPr lang="ar-IQ" dirty="0" smtClean="0"/>
              <a:t>واساتذة المتخصصين .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 startAt="6"/>
            </a:pPr>
            <a:r>
              <a:rPr lang="ar-IQ" dirty="0" smtClean="0"/>
              <a:t>تدريب المتعلمين </a:t>
            </a:r>
            <a:r>
              <a:rPr lang="ar-IQ" dirty="0"/>
              <a:t>على </a:t>
            </a:r>
            <a:r>
              <a:rPr lang="ar-IQ" dirty="0" smtClean="0"/>
              <a:t>مهارات </a:t>
            </a:r>
            <a:r>
              <a:rPr lang="ar-IQ" dirty="0"/>
              <a:t>الاختبار </a:t>
            </a:r>
            <a:r>
              <a:rPr lang="ar-IQ" dirty="0" smtClean="0"/>
              <a:t>الإلكترونية واستخدامها. </a:t>
            </a:r>
            <a:endParaRPr lang="ar-IQ" dirty="0"/>
          </a:p>
          <a:p>
            <a:pPr marL="590550" indent="-514350">
              <a:buClr>
                <a:srgbClr val="FF0000"/>
              </a:buClr>
              <a:buFont typeface="+mj-lt"/>
              <a:buAutoNum type="arabicPeriod" startAt="6"/>
            </a:pPr>
            <a:r>
              <a:rPr lang="ar-IQ" dirty="0" smtClean="0"/>
              <a:t>نشر </a:t>
            </a:r>
            <a:r>
              <a:rPr lang="ar-IQ" dirty="0"/>
              <a:t>الوعى بين العاملين في المؤسسات حول  جدوى استخدام التكنلوجيا في اعداد وتطبيق وادارة الاختبارات الالكترونية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93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عناصر الاختبارات الالكترونية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الاسئلة </a:t>
            </a:r>
            <a:r>
              <a:rPr lang="ar-IQ" dirty="0"/>
              <a:t>ونوعها  وعددها والزمن الذي تستغرقه. 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الوسائط </a:t>
            </a:r>
            <a:r>
              <a:rPr lang="ar-IQ" dirty="0"/>
              <a:t>المتعددة المستخدمة </a:t>
            </a:r>
            <a:r>
              <a:rPr lang="ar-IQ" dirty="0" smtClean="0"/>
              <a:t>وأنوعها</a:t>
            </a:r>
            <a:r>
              <a:rPr lang="ar-IQ" dirty="0"/>
              <a:t>. 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التغذية </a:t>
            </a:r>
            <a:r>
              <a:rPr lang="ar-IQ" dirty="0"/>
              <a:t>الراجعة المقدمة للمتعلم . 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تعليمات </a:t>
            </a:r>
            <a:r>
              <a:rPr lang="ar-IQ" dirty="0"/>
              <a:t>الاختبار. 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أدوات </a:t>
            </a:r>
            <a:r>
              <a:rPr lang="ar-IQ" dirty="0"/>
              <a:t>التفاعل المتاحة. 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 smtClean="0"/>
              <a:t>أنماط </a:t>
            </a:r>
            <a:r>
              <a:rPr lang="ar-IQ" dirty="0"/>
              <a:t>الاستجابة المطلوبة من </a:t>
            </a:r>
            <a:r>
              <a:rPr lang="ar-IQ" dirty="0" smtClean="0"/>
              <a:t>المتعلم .</a:t>
            </a:r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4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>
              <a:solidFill>
                <a:srgbClr val="0070C0"/>
              </a:solidFill>
            </a:endParaRPr>
          </a:p>
          <a:p>
            <a:endParaRPr lang="ar-IQ" dirty="0">
              <a:solidFill>
                <a:srgbClr val="0070C0"/>
              </a:solidFill>
            </a:endParaRPr>
          </a:p>
          <a:p>
            <a:endParaRPr lang="ar-IQ" dirty="0" smtClean="0">
              <a:solidFill>
                <a:srgbClr val="0070C0"/>
              </a:solidFill>
            </a:endParaRPr>
          </a:p>
          <a:p>
            <a:r>
              <a:rPr lang="ar-IQ" dirty="0" smtClean="0">
                <a:solidFill>
                  <a:srgbClr val="0070C0"/>
                </a:solidFill>
              </a:rPr>
              <a:t>مراحل </a:t>
            </a:r>
            <a:r>
              <a:rPr lang="ar-IQ" dirty="0">
                <a:solidFill>
                  <a:srgbClr val="0070C0"/>
                </a:solidFill>
              </a:rPr>
              <a:t>تصميم وانتاج الاختبارات </a:t>
            </a:r>
            <a:r>
              <a:rPr lang="ar-IQ" dirty="0" smtClean="0">
                <a:solidFill>
                  <a:srgbClr val="0070C0"/>
                </a:solidFill>
              </a:rPr>
              <a:t>الإلكترونية</a:t>
            </a:r>
          </a:p>
          <a:p>
            <a:r>
              <a:rPr lang="ar-IQ" dirty="0">
                <a:solidFill>
                  <a:schemeClr val="tx1"/>
                </a:solidFill>
              </a:rPr>
              <a:t>تمر عمليه تصميم وانتاج الاختبارات الإلكترونية </a:t>
            </a:r>
            <a:r>
              <a:rPr lang="ar-IQ" dirty="0" smtClean="0">
                <a:solidFill>
                  <a:schemeClr val="tx1"/>
                </a:solidFill>
              </a:rPr>
              <a:t>بأربع </a:t>
            </a:r>
            <a:r>
              <a:rPr lang="ar-IQ" dirty="0">
                <a:solidFill>
                  <a:schemeClr val="tx1"/>
                </a:solidFill>
              </a:rPr>
              <a:t>مراحل</a:t>
            </a:r>
            <a:r>
              <a:rPr lang="ar-IQ" dirty="0" smtClean="0">
                <a:solidFill>
                  <a:schemeClr val="tx1"/>
                </a:solidFill>
              </a:rPr>
              <a:t>:</a:t>
            </a:r>
          </a:p>
          <a:p>
            <a:pPr marL="590550" indent="-514350">
              <a:buClr>
                <a:srgbClr val="FF0000"/>
              </a:buClr>
              <a:buFont typeface="+mj-lt"/>
              <a:buAutoNum type="arabicPeriod"/>
            </a:pPr>
            <a:r>
              <a:rPr lang="ar-IQ" dirty="0">
                <a:solidFill>
                  <a:srgbClr val="0070C0"/>
                </a:solidFill>
              </a:rPr>
              <a:t>مرحله التحليل  </a:t>
            </a:r>
            <a:r>
              <a:rPr lang="ar-IQ" dirty="0" smtClean="0">
                <a:solidFill>
                  <a:srgbClr val="0070C0"/>
                </a:solidFill>
              </a:rPr>
              <a:t>وتشمل: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>
                <a:solidFill>
                  <a:schemeClr val="tx1"/>
                </a:solidFill>
              </a:rPr>
              <a:t>تحديد الهدف العام للاختبار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 smtClean="0">
                <a:solidFill>
                  <a:schemeClr val="tx1"/>
                </a:solidFill>
              </a:rPr>
              <a:t>تحديد </a:t>
            </a:r>
            <a:r>
              <a:rPr lang="ar-IQ" dirty="0">
                <a:solidFill>
                  <a:schemeClr val="tx1"/>
                </a:solidFill>
              </a:rPr>
              <a:t>خصائص المتقدمين للاختبار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>
                <a:solidFill>
                  <a:schemeClr val="tx1"/>
                </a:solidFill>
              </a:rPr>
              <a:t>تحليل المادة التعلمية لصياغه محتوى الاختبار</a:t>
            </a:r>
          </a:p>
          <a:p>
            <a:pPr marL="590550" indent="-514350">
              <a:buClr>
                <a:srgbClr val="FF0000"/>
              </a:buClr>
              <a:buFont typeface="+mj-cs"/>
              <a:buAutoNum type="arabic2Minus"/>
            </a:pPr>
            <a:r>
              <a:rPr lang="ar-IQ" dirty="0">
                <a:solidFill>
                  <a:schemeClr val="tx1"/>
                </a:solidFill>
              </a:rPr>
              <a:t>تحليل الواقع</a:t>
            </a:r>
          </a:p>
          <a:p>
            <a:endParaRPr lang="ar-IQ" dirty="0">
              <a:solidFill>
                <a:schemeClr val="tx1"/>
              </a:solidFill>
            </a:endParaRPr>
          </a:p>
          <a:p>
            <a:endParaRPr lang="ar-IQ" dirty="0" smtClean="0">
              <a:solidFill>
                <a:schemeClr val="tx1"/>
              </a:solidFill>
            </a:endParaRPr>
          </a:p>
          <a:p>
            <a:endParaRPr lang="ar-IQ" dirty="0">
              <a:solidFill>
                <a:schemeClr val="tx1"/>
              </a:solidFill>
            </a:endParaRPr>
          </a:p>
          <a:p>
            <a:endParaRPr lang="ar-IQ" dirty="0" smtClean="0">
              <a:solidFill>
                <a:schemeClr val="tx1"/>
              </a:solidFill>
            </a:endParaRPr>
          </a:p>
          <a:p>
            <a:endParaRPr lang="ar-IQ" dirty="0" smtClean="0">
              <a:solidFill>
                <a:schemeClr val="tx1"/>
              </a:solidFill>
            </a:endParaRPr>
          </a:p>
          <a:p>
            <a:pPr algn="ctr"/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sz="2000" dirty="0">
                <a:solidFill>
                  <a:srgbClr val="FFFF00"/>
                </a:solidFill>
              </a:rPr>
              <a:t>الاختبارات الالكترونية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2020-2021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DFBC5-9E83-48A9-A20F-CEAD086DBFA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0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499</Words>
  <Application>Microsoft Office PowerPoint</Application>
  <PresentationFormat>مخصص</PresentationFormat>
  <Paragraphs>127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عرض تقديمي في PowerPoint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  <vt:lpstr>الاختبارات الالكترونية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zahraa alkhawaja</dc:creator>
  <cp:lastModifiedBy>ayad</cp:lastModifiedBy>
  <cp:revision>41</cp:revision>
  <dcterms:created xsi:type="dcterms:W3CDTF">2020-11-01T11:03:41Z</dcterms:created>
  <dcterms:modified xsi:type="dcterms:W3CDTF">2021-06-06T09:47:05Z</dcterms:modified>
</cp:coreProperties>
</file>