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804" r:id="rId3"/>
    <p:sldId id="257" r:id="rId4"/>
    <p:sldId id="805" r:id="rId5"/>
    <p:sldId id="806" r:id="rId6"/>
    <p:sldId id="807" r:id="rId7"/>
    <p:sldId id="808" r:id="rId8"/>
    <p:sldId id="809" r:id="rId9"/>
    <p:sldId id="810" r:id="rId10"/>
    <p:sldId id="811" r:id="rId11"/>
    <p:sldId id="813" r:id="rId12"/>
    <p:sldId id="814" r:id="rId13"/>
    <p:sldId id="815" r:id="rId14"/>
    <p:sldId id="816" r:id="rId15"/>
    <p:sldId id="812" r:id="rId16"/>
    <p:sldId id="817" r:id="rId17"/>
    <p:sldId id="818" r:id="rId18"/>
    <p:sldId id="82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DC1FA9-4FE2-4D44-92C4-742DEDDDBA38}" type="doc">
      <dgm:prSet loTypeId="urn:microsoft.com/office/officeart/2005/8/layout/arrow2" loCatId="process" qsTypeId="urn:microsoft.com/office/officeart/2005/8/quickstyle/3d1" qsCatId="3D" csTypeId="urn:microsoft.com/office/officeart/2005/8/colors/accent0_2" csCatId="mainScheme" phldr="1"/>
      <dgm:spPr/>
      <dgm:t>
        <a:bodyPr/>
        <a:lstStyle/>
        <a:p>
          <a:endParaRPr lang="en-GB"/>
        </a:p>
      </dgm:t>
    </dgm:pt>
    <dgm:pt modelId="{8968D021-BCFB-4BD5-BFFB-95885A4CA659}">
      <dgm:prSet custT="1"/>
      <dgm:spPr/>
      <dgm:t>
        <a:bodyPr/>
        <a:lstStyle/>
        <a:p>
          <a:pPr algn="l" rtl="0"/>
          <a:r>
            <a:rPr lang="en-US" sz="1700" b="1" dirty="0"/>
            <a:t>Lower-limb prosthesis components</a:t>
          </a:r>
          <a:endParaRPr lang="en-GB" sz="1700" b="1" dirty="0"/>
        </a:p>
      </dgm:t>
    </dgm:pt>
    <dgm:pt modelId="{20BE91F4-AE1A-45DB-8C84-E0FE50F80965}" type="parTrans" cxnId="{DB84E4FF-2706-4480-A653-D7DC12C8B759}">
      <dgm:prSet/>
      <dgm:spPr/>
      <dgm:t>
        <a:bodyPr/>
        <a:lstStyle/>
        <a:p>
          <a:endParaRPr lang="en-GB"/>
        </a:p>
      </dgm:t>
    </dgm:pt>
    <dgm:pt modelId="{E2BA7FB9-0ADD-47AF-BDDF-60A63E057A9E}" type="sibTrans" cxnId="{DB84E4FF-2706-4480-A653-D7DC12C8B759}">
      <dgm:prSet/>
      <dgm:spPr/>
      <dgm:t>
        <a:bodyPr/>
        <a:lstStyle/>
        <a:p>
          <a:endParaRPr lang="en-GB"/>
        </a:p>
      </dgm:t>
    </dgm:pt>
    <dgm:pt modelId="{8DD638AE-C03A-42D7-8EE9-6EA882419C45}">
      <dgm:prSet custT="1"/>
      <dgm:spPr/>
      <dgm:t>
        <a:bodyPr/>
        <a:lstStyle/>
        <a:p>
          <a:pPr algn="l" rtl="0"/>
          <a:r>
            <a:rPr lang="en-US" sz="1700" b="1">
              <a:solidFill>
                <a:schemeClr val="tx1"/>
              </a:solidFill>
              <a:cs typeface="+mj-cs"/>
            </a:rPr>
            <a:t>Materials &amp; Equipment's</a:t>
          </a:r>
          <a:endParaRPr lang="en-GB" sz="1700" b="1" dirty="0"/>
        </a:p>
      </dgm:t>
    </dgm:pt>
    <dgm:pt modelId="{0F93469A-163B-479A-A8B2-CD23C61AAF2A}" type="parTrans" cxnId="{1C6DE7CA-2725-4C73-8700-C9F16D409741}">
      <dgm:prSet/>
      <dgm:spPr/>
      <dgm:t>
        <a:bodyPr/>
        <a:lstStyle/>
        <a:p>
          <a:endParaRPr lang="en-GB"/>
        </a:p>
      </dgm:t>
    </dgm:pt>
    <dgm:pt modelId="{A9039363-6021-4DA1-9EC2-65E8C638B534}" type="sibTrans" cxnId="{1C6DE7CA-2725-4C73-8700-C9F16D409741}">
      <dgm:prSet/>
      <dgm:spPr/>
      <dgm:t>
        <a:bodyPr/>
        <a:lstStyle/>
        <a:p>
          <a:endParaRPr lang="en-GB"/>
        </a:p>
      </dgm:t>
    </dgm:pt>
    <dgm:pt modelId="{A6B8BD9F-2B0B-402E-ACDE-547B689C6718}">
      <dgm:prSet custT="1"/>
      <dgm:spPr/>
      <dgm:t>
        <a:bodyPr/>
        <a:lstStyle/>
        <a:p>
          <a:pPr algn="l" rtl="0"/>
          <a:r>
            <a:rPr lang="en-GB" sz="1700" b="1" dirty="0"/>
            <a:t>Prosthetic Knee Products </a:t>
          </a:r>
        </a:p>
      </dgm:t>
    </dgm:pt>
    <dgm:pt modelId="{9E54CC50-4385-4532-8815-E45FF8FAC0D9}" type="parTrans" cxnId="{69FB36B3-1BD1-4701-9F26-519E48451E54}">
      <dgm:prSet/>
      <dgm:spPr/>
      <dgm:t>
        <a:bodyPr/>
        <a:lstStyle/>
        <a:p>
          <a:pPr rtl="1"/>
          <a:endParaRPr lang="ar-SA"/>
        </a:p>
      </dgm:t>
    </dgm:pt>
    <dgm:pt modelId="{C7B3EF39-63A5-430D-8EB2-B0684D3E71DA}" type="sibTrans" cxnId="{69FB36B3-1BD1-4701-9F26-519E48451E54}">
      <dgm:prSet/>
      <dgm:spPr/>
      <dgm:t>
        <a:bodyPr/>
        <a:lstStyle/>
        <a:p>
          <a:pPr rtl="1"/>
          <a:endParaRPr lang="ar-SA"/>
        </a:p>
      </dgm:t>
    </dgm:pt>
    <dgm:pt modelId="{C83DFBB0-D1E4-4F8B-BA2C-010DEF49A24B}">
      <dgm:prSet custT="1"/>
      <dgm:spPr/>
      <dgm:t>
        <a:bodyPr/>
        <a:lstStyle/>
        <a:p>
          <a:pPr algn="ctr"/>
          <a:endParaRPr lang="en-GB" sz="1700" b="1" dirty="0"/>
        </a:p>
      </dgm:t>
    </dgm:pt>
    <dgm:pt modelId="{9F2DDE3D-031D-4A6F-A922-68CA40496980}" type="parTrans" cxnId="{E48742FE-4D77-44E4-90CA-238DB63F3697}">
      <dgm:prSet/>
      <dgm:spPr/>
      <dgm:t>
        <a:bodyPr/>
        <a:lstStyle/>
        <a:p>
          <a:pPr rtl="1"/>
          <a:endParaRPr lang="ar-IQ"/>
        </a:p>
      </dgm:t>
    </dgm:pt>
    <dgm:pt modelId="{C54F7CDC-5D50-4EDE-82C9-4241CECD31DB}" type="sibTrans" cxnId="{E48742FE-4D77-44E4-90CA-238DB63F3697}">
      <dgm:prSet/>
      <dgm:spPr/>
      <dgm:t>
        <a:bodyPr/>
        <a:lstStyle/>
        <a:p>
          <a:pPr rtl="1"/>
          <a:endParaRPr lang="ar-IQ"/>
        </a:p>
      </dgm:t>
    </dgm:pt>
    <dgm:pt modelId="{4C137F10-D24E-41C6-9E7D-01444C3137BF}">
      <dgm:prSet custT="1"/>
      <dgm:spPr/>
      <dgm:t>
        <a:bodyPr/>
        <a:lstStyle/>
        <a:p>
          <a:pPr algn="ctr" rtl="0"/>
          <a:r>
            <a:rPr lang="en-US" sz="1700" b="1" dirty="0"/>
            <a:t>Cause of amputation</a:t>
          </a:r>
          <a:endParaRPr lang="en-GB" sz="1700" b="1" dirty="0"/>
        </a:p>
      </dgm:t>
    </dgm:pt>
    <dgm:pt modelId="{7597FAE9-348F-460B-949F-BC3FED46E457}" type="sibTrans" cxnId="{85804C68-DFE2-4BFA-9BB5-F1894CF093C8}">
      <dgm:prSet/>
      <dgm:spPr/>
      <dgm:t>
        <a:bodyPr/>
        <a:lstStyle/>
        <a:p>
          <a:endParaRPr lang="en-GB"/>
        </a:p>
      </dgm:t>
    </dgm:pt>
    <dgm:pt modelId="{832DACBD-5FE9-4D0D-B0FE-CA6A61E90896}" type="parTrans" cxnId="{85804C68-DFE2-4BFA-9BB5-F1894CF093C8}">
      <dgm:prSet/>
      <dgm:spPr/>
      <dgm:t>
        <a:bodyPr/>
        <a:lstStyle/>
        <a:p>
          <a:endParaRPr lang="en-GB"/>
        </a:p>
      </dgm:t>
    </dgm:pt>
    <dgm:pt modelId="{659BAFBC-5899-4669-80ED-8727C17ED30A}" type="pres">
      <dgm:prSet presAssocID="{07DC1FA9-4FE2-4D44-92C4-742DEDDDBA38}" presName="arrowDiagram" presStyleCnt="0">
        <dgm:presLayoutVars>
          <dgm:chMax val="5"/>
          <dgm:dir/>
          <dgm:resizeHandles val="exact"/>
        </dgm:presLayoutVars>
      </dgm:prSet>
      <dgm:spPr/>
    </dgm:pt>
    <dgm:pt modelId="{AA801C5B-3587-4DBE-B791-42B351025F67}" type="pres">
      <dgm:prSet presAssocID="{07DC1FA9-4FE2-4D44-92C4-742DEDDDBA38}" presName="arrow" presStyleLbl="bgShp" presStyleIdx="0" presStyleCnt="1" custLinFactNeighborX="-1293" custLinFactNeighborY="-1921"/>
      <dgm:spPr/>
    </dgm:pt>
    <dgm:pt modelId="{49204084-42AA-4F45-8C81-75D9DA6708AD}" type="pres">
      <dgm:prSet presAssocID="{07DC1FA9-4FE2-4D44-92C4-742DEDDDBA38}" presName="arrowDiagram5" presStyleCnt="0"/>
      <dgm:spPr/>
    </dgm:pt>
    <dgm:pt modelId="{EDFFEE95-76B8-4F51-BD56-32336C44C689}" type="pres">
      <dgm:prSet presAssocID="{4C137F10-D24E-41C6-9E7D-01444C3137BF}" presName="bullet5a" presStyleLbl="node1" presStyleIdx="0" presStyleCnt="5" custLinFactNeighborX="-63847" custLinFactNeighborY="15066"/>
      <dgm:spPr/>
    </dgm:pt>
    <dgm:pt modelId="{BA1CFFF5-9D32-48AC-AB98-55DD26C56CBC}" type="pres">
      <dgm:prSet presAssocID="{4C137F10-D24E-41C6-9E7D-01444C3137BF}" presName="textBox5a" presStyleLbl="revTx" presStyleIdx="0" presStyleCnt="5" custScaleX="232190" custScaleY="43548" custLinFactNeighborX="18874" custLinFactNeighborY="1876">
        <dgm:presLayoutVars>
          <dgm:bulletEnabled val="1"/>
        </dgm:presLayoutVars>
      </dgm:prSet>
      <dgm:spPr/>
    </dgm:pt>
    <dgm:pt modelId="{9B5205A0-4468-4842-8F17-C9D14E726222}" type="pres">
      <dgm:prSet presAssocID="{8968D021-BCFB-4BD5-BFFB-95885A4CA659}" presName="bullet5b" presStyleLbl="node1" presStyleIdx="1" presStyleCnt="5"/>
      <dgm:spPr/>
    </dgm:pt>
    <dgm:pt modelId="{5DC44535-7043-43FD-8C90-59196D876215}" type="pres">
      <dgm:prSet presAssocID="{8968D021-BCFB-4BD5-BFFB-95885A4CA659}" presName="textBox5b" presStyleLbl="revTx" presStyleIdx="1" presStyleCnt="5">
        <dgm:presLayoutVars>
          <dgm:bulletEnabled val="1"/>
        </dgm:presLayoutVars>
      </dgm:prSet>
      <dgm:spPr/>
    </dgm:pt>
    <dgm:pt modelId="{BB849A69-C58B-4B21-9515-DF48E74C7ABD}" type="pres">
      <dgm:prSet presAssocID="{8DD638AE-C03A-42D7-8EE9-6EA882419C45}" presName="bullet5c" presStyleLbl="node1" presStyleIdx="2" presStyleCnt="5"/>
      <dgm:spPr/>
    </dgm:pt>
    <dgm:pt modelId="{3B84FFD9-017F-4597-806A-35331F5BE8E2}" type="pres">
      <dgm:prSet presAssocID="{8DD638AE-C03A-42D7-8EE9-6EA882419C45}" presName="textBox5c" presStyleLbl="revTx" presStyleIdx="2" presStyleCnt="5">
        <dgm:presLayoutVars>
          <dgm:bulletEnabled val="1"/>
        </dgm:presLayoutVars>
      </dgm:prSet>
      <dgm:spPr/>
    </dgm:pt>
    <dgm:pt modelId="{E248F4CC-18F9-4614-A47F-C21C16858328}" type="pres">
      <dgm:prSet presAssocID="{A6B8BD9F-2B0B-402E-ACDE-547B689C6718}" presName="bullet5d" presStyleLbl="node1" presStyleIdx="3" presStyleCnt="5"/>
      <dgm:spPr/>
    </dgm:pt>
    <dgm:pt modelId="{60E881F6-8029-4C2B-B201-6210B3C53982}" type="pres">
      <dgm:prSet presAssocID="{A6B8BD9F-2B0B-402E-ACDE-547B689C6718}" presName="textBox5d" presStyleLbl="revTx" presStyleIdx="3" presStyleCnt="5">
        <dgm:presLayoutVars>
          <dgm:bulletEnabled val="1"/>
        </dgm:presLayoutVars>
      </dgm:prSet>
      <dgm:spPr/>
    </dgm:pt>
    <dgm:pt modelId="{7388E61A-2982-4D89-8D98-9869DCF16B56}" type="pres">
      <dgm:prSet presAssocID="{C83DFBB0-D1E4-4F8B-BA2C-010DEF49A24B}" presName="bullet5e" presStyleLbl="node1" presStyleIdx="4" presStyleCnt="5"/>
      <dgm:spPr/>
    </dgm:pt>
    <dgm:pt modelId="{0C71A2B0-B086-4604-84CB-8B027042142D}" type="pres">
      <dgm:prSet presAssocID="{C83DFBB0-D1E4-4F8B-BA2C-010DEF49A24B}" presName="textBox5e" presStyleLbl="revTx" presStyleIdx="4" presStyleCnt="5">
        <dgm:presLayoutVars>
          <dgm:bulletEnabled val="1"/>
        </dgm:presLayoutVars>
      </dgm:prSet>
      <dgm:spPr/>
    </dgm:pt>
  </dgm:ptLst>
  <dgm:cxnLst>
    <dgm:cxn modelId="{BB34B726-6F7A-4658-8CB8-2419B8CB0E4E}" type="presOf" srcId="{C83DFBB0-D1E4-4F8B-BA2C-010DEF49A24B}" destId="{0C71A2B0-B086-4604-84CB-8B027042142D}" srcOrd="0" destOrd="0" presId="urn:microsoft.com/office/officeart/2005/8/layout/arrow2"/>
    <dgm:cxn modelId="{B128DE26-F96E-4ECA-B599-F2AA925DB6D8}" type="presOf" srcId="{07DC1FA9-4FE2-4D44-92C4-742DEDDDBA38}" destId="{659BAFBC-5899-4669-80ED-8727C17ED30A}" srcOrd="0" destOrd="0" presId="urn:microsoft.com/office/officeart/2005/8/layout/arrow2"/>
    <dgm:cxn modelId="{D28D732B-73A7-4119-9CB3-864BA2683471}" type="presOf" srcId="{A6B8BD9F-2B0B-402E-ACDE-547B689C6718}" destId="{60E881F6-8029-4C2B-B201-6210B3C53982}" srcOrd="0" destOrd="0" presId="urn:microsoft.com/office/officeart/2005/8/layout/arrow2"/>
    <dgm:cxn modelId="{85804C68-DFE2-4BFA-9BB5-F1894CF093C8}" srcId="{07DC1FA9-4FE2-4D44-92C4-742DEDDDBA38}" destId="{4C137F10-D24E-41C6-9E7D-01444C3137BF}" srcOrd="0" destOrd="0" parTransId="{832DACBD-5FE9-4D0D-B0FE-CA6A61E90896}" sibTransId="{7597FAE9-348F-460B-949F-BC3FED46E457}"/>
    <dgm:cxn modelId="{3581B1AC-E2B9-46D1-9629-5E94795A275C}" type="presOf" srcId="{4C137F10-D24E-41C6-9E7D-01444C3137BF}" destId="{BA1CFFF5-9D32-48AC-AB98-55DD26C56CBC}" srcOrd="0" destOrd="0" presId="urn:microsoft.com/office/officeart/2005/8/layout/arrow2"/>
    <dgm:cxn modelId="{D0FBCBAF-6594-47D2-86CA-5604857D4AEC}" type="presOf" srcId="{8DD638AE-C03A-42D7-8EE9-6EA882419C45}" destId="{3B84FFD9-017F-4597-806A-35331F5BE8E2}" srcOrd="0" destOrd="0" presId="urn:microsoft.com/office/officeart/2005/8/layout/arrow2"/>
    <dgm:cxn modelId="{69FB36B3-1BD1-4701-9F26-519E48451E54}" srcId="{07DC1FA9-4FE2-4D44-92C4-742DEDDDBA38}" destId="{A6B8BD9F-2B0B-402E-ACDE-547B689C6718}" srcOrd="3" destOrd="0" parTransId="{9E54CC50-4385-4532-8815-E45FF8FAC0D9}" sibTransId="{C7B3EF39-63A5-430D-8EB2-B0684D3E71DA}"/>
    <dgm:cxn modelId="{1C6DE7CA-2725-4C73-8700-C9F16D409741}" srcId="{07DC1FA9-4FE2-4D44-92C4-742DEDDDBA38}" destId="{8DD638AE-C03A-42D7-8EE9-6EA882419C45}" srcOrd="2" destOrd="0" parTransId="{0F93469A-163B-479A-A8B2-CD23C61AAF2A}" sibTransId="{A9039363-6021-4DA1-9EC2-65E8C638B534}"/>
    <dgm:cxn modelId="{CF064EE5-07EF-471A-95D3-F2485EA5F61D}" type="presOf" srcId="{8968D021-BCFB-4BD5-BFFB-95885A4CA659}" destId="{5DC44535-7043-43FD-8C90-59196D876215}" srcOrd="0" destOrd="0" presId="urn:microsoft.com/office/officeart/2005/8/layout/arrow2"/>
    <dgm:cxn modelId="{E48742FE-4D77-44E4-90CA-238DB63F3697}" srcId="{07DC1FA9-4FE2-4D44-92C4-742DEDDDBA38}" destId="{C83DFBB0-D1E4-4F8B-BA2C-010DEF49A24B}" srcOrd="4" destOrd="0" parTransId="{9F2DDE3D-031D-4A6F-A922-68CA40496980}" sibTransId="{C54F7CDC-5D50-4EDE-82C9-4241CECD31DB}"/>
    <dgm:cxn modelId="{DB84E4FF-2706-4480-A653-D7DC12C8B759}" srcId="{07DC1FA9-4FE2-4D44-92C4-742DEDDDBA38}" destId="{8968D021-BCFB-4BD5-BFFB-95885A4CA659}" srcOrd="1" destOrd="0" parTransId="{20BE91F4-AE1A-45DB-8C84-E0FE50F80965}" sibTransId="{E2BA7FB9-0ADD-47AF-BDDF-60A63E057A9E}"/>
    <dgm:cxn modelId="{E7B47D3E-C352-41BE-B3E8-9D478A09CB9B}" type="presParOf" srcId="{659BAFBC-5899-4669-80ED-8727C17ED30A}" destId="{AA801C5B-3587-4DBE-B791-42B351025F67}" srcOrd="0" destOrd="0" presId="urn:microsoft.com/office/officeart/2005/8/layout/arrow2"/>
    <dgm:cxn modelId="{0A2E6B6F-D589-46A7-BC9E-BD42D4BFE292}" type="presParOf" srcId="{659BAFBC-5899-4669-80ED-8727C17ED30A}" destId="{49204084-42AA-4F45-8C81-75D9DA6708AD}" srcOrd="1" destOrd="0" presId="urn:microsoft.com/office/officeart/2005/8/layout/arrow2"/>
    <dgm:cxn modelId="{5B9BA102-10D6-4345-AE2E-1C0084E74400}" type="presParOf" srcId="{49204084-42AA-4F45-8C81-75D9DA6708AD}" destId="{EDFFEE95-76B8-4F51-BD56-32336C44C689}" srcOrd="0" destOrd="0" presId="urn:microsoft.com/office/officeart/2005/8/layout/arrow2"/>
    <dgm:cxn modelId="{B256508A-9047-4730-B87B-38F1D92672AB}" type="presParOf" srcId="{49204084-42AA-4F45-8C81-75D9DA6708AD}" destId="{BA1CFFF5-9D32-48AC-AB98-55DD26C56CBC}" srcOrd="1" destOrd="0" presId="urn:microsoft.com/office/officeart/2005/8/layout/arrow2"/>
    <dgm:cxn modelId="{D75123CA-5DE8-49B5-92D8-02A781EA2AAA}" type="presParOf" srcId="{49204084-42AA-4F45-8C81-75D9DA6708AD}" destId="{9B5205A0-4468-4842-8F17-C9D14E726222}" srcOrd="2" destOrd="0" presId="urn:microsoft.com/office/officeart/2005/8/layout/arrow2"/>
    <dgm:cxn modelId="{1BF8BDDE-1ECC-41D3-9CCE-3179AC1F0616}" type="presParOf" srcId="{49204084-42AA-4F45-8C81-75D9DA6708AD}" destId="{5DC44535-7043-43FD-8C90-59196D876215}" srcOrd="3" destOrd="0" presId="urn:microsoft.com/office/officeart/2005/8/layout/arrow2"/>
    <dgm:cxn modelId="{07EB607E-B1DF-4E14-8923-0FBD92D2D843}" type="presParOf" srcId="{49204084-42AA-4F45-8C81-75D9DA6708AD}" destId="{BB849A69-C58B-4B21-9515-DF48E74C7ABD}" srcOrd="4" destOrd="0" presId="urn:microsoft.com/office/officeart/2005/8/layout/arrow2"/>
    <dgm:cxn modelId="{A2032C91-7CCB-4CBE-A619-B04E5F2340D4}" type="presParOf" srcId="{49204084-42AA-4F45-8C81-75D9DA6708AD}" destId="{3B84FFD9-017F-4597-806A-35331F5BE8E2}" srcOrd="5" destOrd="0" presId="urn:microsoft.com/office/officeart/2005/8/layout/arrow2"/>
    <dgm:cxn modelId="{60FDA70D-8B95-4B27-9244-D5A0A843D536}" type="presParOf" srcId="{49204084-42AA-4F45-8C81-75D9DA6708AD}" destId="{E248F4CC-18F9-4614-A47F-C21C16858328}" srcOrd="6" destOrd="0" presId="urn:microsoft.com/office/officeart/2005/8/layout/arrow2"/>
    <dgm:cxn modelId="{EEFF957B-96A2-4DC7-B2D6-80EF4DAE8E80}" type="presParOf" srcId="{49204084-42AA-4F45-8C81-75D9DA6708AD}" destId="{60E881F6-8029-4C2B-B201-6210B3C53982}" srcOrd="7" destOrd="0" presId="urn:microsoft.com/office/officeart/2005/8/layout/arrow2"/>
    <dgm:cxn modelId="{B32E33E9-5E9D-494C-820E-6465D1C689D0}" type="presParOf" srcId="{49204084-42AA-4F45-8C81-75D9DA6708AD}" destId="{7388E61A-2982-4D89-8D98-9869DCF16B56}" srcOrd="8" destOrd="0" presId="urn:microsoft.com/office/officeart/2005/8/layout/arrow2"/>
    <dgm:cxn modelId="{4414E555-D784-4D45-A847-73CEA546FD4F}" type="presParOf" srcId="{49204084-42AA-4F45-8C81-75D9DA6708AD}" destId="{0C71A2B0-B086-4604-84CB-8B027042142D}"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801C5B-3587-4DBE-B791-42B351025F67}">
      <dsp:nvSpPr>
        <dsp:cNvPr id="0" name=""/>
        <dsp:cNvSpPr/>
      </dsp:nvSpPr>
      <dsp:spPr>
        <a:xfrm>
          <a:off x="419933" y="0"/>
          <a:ext cx="7776244" cy="4860153"/>
        </a:xfrm>
        <a:prstGeom prst="swooshArrow">
          <a:avLst>
            <a:gd name="adj1" fmla="val 25000"/>
            <a:gd name="adj2" fmla="val 25000"/>
          </a:avLst>
        </a:prstGeom>
        <a:gradFill rotWithShape="0">
          <a:gsLst>
            <a:gs pos="0">
              <a:schemeClr val="dk2">
                <a:tint val="40000"/>
                <a:hueOff val="0"/>
                <a:satOff val="0"/>
                <a:lumOff val="0"/>
                <a:alphaOff val="0"/>
                <a:satMod val="103000"/>
                <a:lumMod val="102000"/>
                <a:tint val="94000"/>
              </a:schemeClr>
            </a:gs>
            <a:gs pos="50000">
              <a:schemeClr val="dk2">
                <a:tint val="40000"/>
                <a:hueOff val="0"/>
                <a:satOff val="0"/>
                <a:lumOff val="0"/>
                <a:alphaOff val="0"/>
                <a:satMod val="110000"/>
                <a:lumMod val="100000"/>
                <a:shade val="100000"/>
              </a:schemeClr>
            </a:gs>
            <a:gs pos="100000">
              <a:schemeClr val="dk2">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EDFFEE95-76B8-4F51-BD56-32336C44C689}">
      <dsp:nvSpPr>
        <dsp:cNvPr id="0" name=""/>
        <dsp:cNvSpPr/>
      </dsp:nvSpPr>
      <dsp:spPr>
        <a:xfrm>
          <a:off x="1172248" y="3640955"/>
          <a:ext cx="178853" cy="17885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A1CFFF5-9D32-48AC-AB98-55DD26C56CBC}">
      <dsp:nvSpPr>
        <dsp:cNvPr id="0" name=""/>
        <dsp:cNvSpPr/>
      </dsp:nvSpPr>
      <dsp:spPr>
        <a:xfrm>
          <a:off x="894832" y="4051631"/>
          <a:ext cx="2365291" cy="503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71" tIns="0" rIns="0" bIns="0" numCol="1" spcCol="1270" anchor="t" anchorCtr="0">
          <a:noAutofit/>
        </a:bodyPr>
        <a:lstStyle/>
        <a:p>
          <a:pPr marL="0" lvl="0" indent="0" algn="ctr" defTabSz="755650" rtl="0">
            <a:lnSpc>
              <a:spcPct val="90000"/>
            </a:lnSpc>
            <a:spcBef>
              <a:spcPct val="0"/>
            </a:spcBef>
            <a:spcAft>
              <a:spcPct val="35000"/>
            </a:spcAft>
            <a:buNone/>
          </a:pPr>
          <a:r>
            <a:rPr lang="en-US" sz="1700" b="1" kern="1200" dirty="0"/>
            <a:t>Cause of amputation</a:t>
          </a:r>
          <a:endParaRPr lang="en-GB" sz="1700" b="1" kern="1200" dirty="0"/>
        </a:p>
      </dsp:txBody>
      <dsp:txXfrm>
        <a:off x="894832" y="4051631"/>
        <a:ext cx="2365291" cy="503726"/>
      </dsp:txXfrm>
    </dsp:sp>
    <dsp:sp modelId="{9B5205A0-4468-4842-8F17-C9D14E726222}">
      <dsp:nvSpPr>
        <dsp:cNvPr id="0" name=""/>
        <dsp:cNvSpPr/>
      </dsp:nvSpPr>
      <dsp:spPr>
        <a:xfrm>
          <a:off x="2254583" y="2683776"/>
          <a:ext cx="279944" cy="27994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DC44535-7043-43FD-8C90-59196D876215}">
      <dsp:nvSpPr>
        <dsp:cNvPr id="0" name=""/>
        <dsp:cNvSpPr/>
      </dsp:nvSpPr>
      <dsp:spPr>
        <a:xfrm>
          <a:off x="2394555" y="2823748"/>
          <a:ext cx="1290856" cy="20364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337" tIns="0" rIns="0" bIns="0" numCol="1" spcCol="1270" anchor="t" anchorCtr="0">
          <a:noAutofit/>
        </a:bodyPr>
        <a:lstStyle/>
        <a:p>
          <a:pPr marL="0" lvl="0" indent="0" algn="l" defTabSz="755650" rtl="0">
            <a:lnSpc>
              <a:spcPct val="90000"/>
            </a:lnSpc>
            <a:spcBef>
              <a:spcPct val="0"/>
            </a:spcBef>
            <a:spcAft>
              <a:spcPct val="35000"/>
            </a:spcAft>
            <a:buNone/>
          </a:pPr>
          <a:r>
            <a:rPr lang="en-US" sz="1700" b="1" kern="1200" dirty="0"/>
            <a:t>Lower-limb prosthesis components</a:t>
          </a:r>
          <a:endParaRPr lang="en-GB" sz="1700" b="1" kern="1200" dirty="0"/>
        </a:p>
      </dsp:txBody>
      <dsp:txXfrm>
        <a:off x="2394555" y="2823748"/>
        <a:ext cx="1290856" cy="2036404"/>
      </dsp:txXfrm>
    </dsp:sp>
    <dsp:sp modelId="{BB849A69-C58B-4B21-9515-DF48E74C7ABD}">
      <dsp:nvSpPr>
        <dsp:cNvPr id="0" name=""/>
        <dsp:cNvSpPr/>
      </dsp:nvSpPr>
      <dsp:spPr>
        <a:xfrm>
          <a:off x="3498782" y="1942117"/>
          <a:ext cx="373259" cy="37325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B84FFD9-017F-4597-806A-35331F5BE8E2}">
      <dsp:nvSpPr>
        <dsp:cNvPr id="0" name=""/>
        <dsp:cNvSpPr/>
      </dsp:nvSpPr>
      <dsp:spPr>
        <a:xfrm>
          <a:off x="3685412" y="2128747"/>
          <a:ext cx="1500815" cy="2731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7783" tIns="0" rIns="0" bIns="0" numCol="1" spcCol="1270" anchor="t" anchorCtr="0">
          <a:noAutofit/>
        </a:bodyPr>
        <a:lstStyle/>
        <a:p>
          <a:pPr marL="0" lvl="0" indent="0" algn="l" defTabSz="755650" rtl="0">
            <a:lnSpc>
              <a:spcPct val="90000"/>
            </a:lnSpc>
            <a:spcBef>
              <a:spcPct val="0"/>
            </a:spcBef>
            <a:spcAft>
              <a:spcPct val="35000"/>
            </a:spcAft>
            <a:buNone/>
          </a:pPr>
          <a:r>
            <a:rPr lang="en-US" sz="1700" b="1" kern="1200">
              <a:solidFill>
                <a:schemeClr val="tx1"/>
              </a:solidFill>
              <a:cs typeface="+mj-cs"/>
            </a:rPr>
            <a:t>Materials &amp; Equipment's</a:t>
          </a:r>
          <a:endParaRPr lang="en-GB" sz="1700" b="1" kern="1200" dirty="0"/>
        </a:p>
      </dsp:txBody>
      <dsp:txXfrm>
        <a:off x="3685412" y="2128747"/>
        <a:ext cx="1500815" cy="2731405"/>
      </dsp:txXfrm>
    </dsp:sp>
    <dsp:sp modelId="{E248F4CC-18F9-4614-A47F-C21C16858328}">
      <dsp:nvSpPr>
        <dsp:cNvPr id="0" name=""/>
        <dsp:cNvSpPr/>
      </dsp:nvSpPr>
      <dsp:spPr>
        <a:xfrm>
          <a:off x="4945163" y="1362786"/>
          <a:ext cx="482127" cy="48212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0E881F6-8029-4C2B-B201-6210B3C53982}">
      <dsp:nvSpPr>
        <dsp:cNvPr id="0" name=""/>
        <dsp:cNvSpPr/>
      </dsp:nvSpPr>
      <dsp:spPr>
        <a:xfrm>
          <a:off x="5186227" y="1603850"/>
          <a:ext cx="1555248" cy="3256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5469" tIns="0" rIns="0" bIns="0" numCol="1" spcCol="1270" anchor="t" anchorCtr="0">
          <a:noAutofit/>
        </a:bodyPr>
        <a:lstStyle/>
        <a:p>
          <a:pPr marL="0" lvl="0" indent="0" algn="l" defTabSz="755650" rtl="0">
            <a:lnSpc>
              <a:spcPct val="90000"/>
            </a:lnSpc>
            <a:spcBef>
              <a:spcPct val="0"/>
            </a:spcBef>
            <a:spcAft>
              <a:spcPct val="35000"/>
            </a:spcAft>
            <a:buNone/>
          </a:pPr>
          <a:r>
            <a:rPr lang="en-GB" sz="1700" b="1" kern="1200" dirty="0"/>
            <a:t>Prosthetic Knee Products </a:t>
          </a:r>
        </a:p>
      </dsp:txBody>
      <dsp:txXfrm>
        <a:off x="5186227" y="1603850"/>
        <a:ext cx="1555248" cy="3256302"/>
      </dsp:txXfrm>
    </dsp:sp>
    <dsp:sp modelId="{7388E61A-2982-4D89-8D98-9869DCF16B56}">
      <dsp:nvSpPr>
        <dsp:cNvPr id="0" name=""/>
        <dsp:cNvSpPr/>
      </dsp:nvSpPr>
      <dsp:spPr>
        <a:xfrm>
          <a:off x="6434314" y="975918"/>
          <a:ext cx="614323" cy="61432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C71A2B0-B086-4604-84CB-8B027042142D}">
      <dsp:nvSpPr>
        <dsp:cNvPr id="0" name=""/>
        <dsp:cNvSpPr/>
      </dsp:nvSpPr>
      <dsp:spPr>
        <a:xfrm>
          <a:off x="6741476" y="1283080"/>
          <a:ext cx="1555248" cy="3577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5517" tIns="0" rIns="0" bIns="0" numCol="1" spcCol="1270" anchor="t" anchorCtr="0">
          <a:noAutofit/>
        </a:bodyPr>
        <a:lstStyle/>
        <a:p>
          <a:pPr marL="0" lvl="0" indent="0" algn="ctr" defTabSz="755650">
            <a:lnSpc>
              <a:spcPct val="90000"/>
            </a:lnSpc>
            <a:spcBef>
              <a:spcPct val="0"/>
            </a:spcBef>
            <a:spcAft>
              <a:spcPct val="35000"/>
            </a:spcAft>
            <a:buNone/>
          </a:pPr>
          <a:endParaRPr lang="en-GB" sz="1700" b="1" kern="1200" dirty="0"/>
        </a:p>
      </dsp:txBody>
      <dsp:txXfrm>
        <a:off x="6741476" y="1283080"/>
        <a:ext cx="1555248" cy="357707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id="{B6D230B2-C001-416D-90D0-15E8322FCF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id="{80EAE3E0-44D0-46B2-937B-EAEE4C7E467C}"/>
                </a:ext>
              </a:extLst>
            </p:cNvPr>
            <p:cNvPicPr>
              <a:picLocks noChangeAspect="1"/>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id="{BF5E8E17-3DFA-41DB-B46D-F4A5C3C3DB5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CE3E717-E119-B54C-A82F-43F20EC3885A}" type="datetimeFigureOut">
              <a:rPr lang="en-GB"/>
              <a:pPr>
                <a:defRPr/>
              </a:pPr>
              <a:t>26/01/2021</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327E9006-88E0-BD4F-9259-76DB439C6EFC}" type="slidenum">
              <a:rPr lang="en-GB"/>
              <a:pPr>
                <a:defRPr/>
              </a:pPr>
              <a:t>‹#›</a:t>
            </a:fld>
            <a:endParaRPr lang="en-GB" dirty="0"/>
          </a:p>
        </p:txBody>
      </p:sp>
    </p:spTree>
    <p:extLst>
      <p:ext uri="{BB962C8B-B14F-4D97-AF65-F5344CB8AC3E}">
        <p14:creationId xmlns:p14="http://schemas.microsoft.com/office/powerpoint/2010/main" val="23265300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kistler.com/?id=1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id="{35EAECC2-482F-4411-B5C6-261217649AB7}"/>
              </a:ext>
            </a:extLst>
          </p:cNvPr>
          <p:cNvSpPr>
            <a:spLocks noGrp="1"/>
          </p:cNvSpPr>
          <p:nvPr>
            <p:ph type="body" sz="quarter" idx="13"/>
          </p:nvPr>
        </p:nvSpPr>
        <p:spPr/>
        <p:txBody>
          <a:bodyPr/>
          <a:lstStyle/>
          <a:p>
            <a:r>
              <a:rPr lang="ar-IQ" sz="5400" dirty="0"/>
              <a:t>انواع مفاصل الركب الصناعية</a:t>
            </a:r>
            <a:endParaRPr lang="en-US" sz="5400" dirty="0"/>
          </a:p>
        </p:txBody>
      </p:sp>
      <p:sp>
        <p:nvSpPr>
          <p:cNvPr id="4" name="Text Placeholder 3">
            <a:extLst>
              <a:ext uri="{FF2B5EF4-FFF2-40B4-BE49-F238E27FC236}">
                <a16:creationId xmlns:a16="http://schemas.microsoft.com/office/drawing/2014/main" id="{D2DD65D1-82BE-4F0E-AF8A-B96ED9B60C37}"/>
              </a:ext>
            </a:extLst>
          </p:cNvPr>
          <p:cNvSpPr>
            <a:spLocks noGrp="1"/>
          </p:cNvSpPr>
          <p:nvPr>
            <p:ph type="body" sz="quarter" idx="14"/>
          </p:nvPr>
        </p:nvSpPr>
        <p:spPr/>
        <p:txBody>
          <a:bodyPr/>
          <a:lstStyle/>
          <a:p>
            <a:r>
              <a:rPr lang="ar-IQ" dirty="0"/>
              <a:t>م. فراس ثائر المالكي</a:t>
            </a:r>
            <a:endParaRPr lang="en-US" dirty="0"/>
          </a:p>
        </p:txBody>
      </p:sp>
      <p:sp>
        <p:nvSpPr>
          <p:cNvPr id="5" name="Slide Number Placeholder 4">
            <a:extLst>
              <a:ext uri="{FF2B5EF4-FFF2-40B4-BE49-F238E27FC236}">
                <a16:creationId xmlns:a16="http://schemas.microsoft.com/office/drawing/2014/main"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10</a:t>
            </a:fld>
            <a:endParaRPr lang="en-US" dirty="0"/>
          </a:p>
        </p:txBody>
      </p:sp>
      <p:sp>
        <p:nvSpPr>
          <p:cNvPr id="6" name="مستطيل 1">
            <a:extLst>
              <a:ext uri="{FF2B5EF4-FFF2-40B4-BE49-F238E27FC236}">
                <a16:creationId xmlns:a16="http://schemas.microsoft.com/office/drawing/2014/main" id="{78097A1F-1ED8-44D4-B147-FFE780E2954B}"/>
              </a:ext>
            </a:extLst>
          </p:cNvPr>
          <p:cNvSpPr/>
          <p:nvPr/>
        </p:nvSpPr>
        <p:spPr>
          <a:xfrm>
            <a:off x="263525" y="1095328"/>
            <a:ext cx="8077200" cy="2487861"/>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Ground Reaction Force (GRF)</a:t>
            </a:r>
          </a:p>
          <a:p>
            <a:pPr algn="just">
              <a:lnSpc>
                <a:spcPct val="150000"/>
              </a:lnSpc>
            </a:pPr>
            <a:r>
              <a:rPr lang="en-US" dirty="0"/>
              <a:t>Measuring GRFs plays an important role in the areas of:</a:t>
            </a:r>
          </a:p>
          <a:p>
            <a:pPr marL="285750" indent="-285750" algn="just">
              <a:lnSpc>
                <a:spcPct val="150000"/>
              </a:lnSpc>
              <a:buFont typeface="Arial" panose="020B0604020202020204" pitchFamily="34" charset="0"/>
              <a:buChar char="•"/>
            </a:pPr>
            <a:r>
              <a:rPr lang="en-US" dirty="0"/>
              <a:t>sports performance analysis</a:t>
            </a:r>
          </a:p>
          <a:p>
            <a:pPr marL="285750" indent="-285750" algn="just">
              <a:lnSpc>
                <a:spcPct val="150000"/>
              </a:lnSpc>
              <a:buFont typeface="Arial" panose="020B0604020202020204" pitchFamily="34" charset="0"/>
              <a:buChar char="•"/>
            </a:pPr>
            <a:r>
              <a:rPr lang="en-US" dirty="0"/>
              <a:t>rehabilitation</a:t>
            </a:r>
          </a:p>
          <a:p>
            <a:pPr marL="285750" indent="-285750" algn="just">
              <a:lnSpc>
                <a:spcPct val="150000"/>
              </a:lnSpc>
              <a:buFont typeface="Arial" panose="020B0604020202020204" pitchFamily="34" charset="0"/>
              <a:buChar char="•"/>
            </a:pPr>
            <a:r>
              <a:rPr lang="en-US" dirty="0"/>
              <a:t>products ergonomics</a:t>
            </a:r>
          </a:p>
          <a:p>
            <a:pPr marL="285750" indent="-285750" algn="just">
              <a:lnSpc>
                <a:spcPct val="150000"/>
              </a:lnSpc>
              <a:buFont typeface="Arial" panose="020B0604020202020204" pitchFamily="34" charset="0"/>
              <a:buChar char="•"/>
            </a:pPr>
            <a:r>
              <a:rPr lang="en-US" dirty="0"/>
              <a:t>clinical research [6].</a:t>
            </a:r>
          </a:p>
        </p:txBody>
      </p:sp>
      <p:sp>
        <p:nvSpPr>
          <p:cNvPr id="7" name="Rectangle 6">
            <a:extLst>
              <a:ext uri="{FF2B5EF4-FFF2-40B4-BE49-F238E27FC236}">
                <a16:creationId xmlns:a16="http://schemas.microsoft.com/office/drawing/2014/main" id="{B266D1CF-8A9F-45AA-B156-6C8C03E4B4F5}"/>
              </a:ext>
            </a:extLst>
          </p:cNvPr>
          <p:cNvSpPr/>
          <p:nvPr/>
        </p:nvSpPr>
        <p:spPr>
          <a:xfrm>
            <a:off x="526498" y="3583188"/>
            <a:ext cx="7814227" cy="2487857"/>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212485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11</a:t>
            </a:fld>
            <a:endParaRPr lang="en-US" dirty="0"/>
          </a:p>
        </p:txBody>
      </p:sp>
      <p:sp>
        <p:nvSpPr>
          <p:cNvPr id="6" name="مستطيل 1">
            <a:extLst>
              <a:ext uri="{FF2B5EF4-FFF2-40B4-BE49-F238E27FC236}">
                <a16:creationId xmlns:a16="http://schemas.microsoft.com/office/drawing/2014/main" id="{BEB08889-0DBE-48BC-B961-F1289F0F28AD}"/>
              </a:ext>
            </a:extLst>
          </p:cNvPr>
          <p:cNvSpPr/>
          <p:nvPr/>
        </p:nvSpPr>
        <p:spPr>
          <a:xfrm>
            <a:off x="263525" y="1125141"/>
            <a:ext cx="8077200" cy="2123658"/>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Prosthetic Alignment Analysis</a:t>
            </a:r>
          </a:p>
          <a:p>
            <a:pPr algn="just"/>
            <a:r>
              <a:rPr lang="en-US" dirty="0"/>
              <a:t>The L.A.S.A.R. Posture (both </a:t>
            </a:r>
            <a:r>
              <a:rPr lang="en-US" dirty="0" err="1"/>
              <a:t>Ottobock</a:t>
            </a:r>
            <a:r>
              <a:rPr lang="en-US" dirty="0"/>
              <a:t> SE &amp; Co. </a:t>
            </a:r>
            <a:r>
              <a:rPr lang="en-US" dirty="0" err="1"/>
              <a:t>KGaA</a:t>
            </a:r>
            <a:r>
              <a:rPr lang="en-US" dirty="0"/>
              <a:t>, </a:t>
            </a:r>
            <a:r>
              <a:rPr lang="en-US" dirty="0" err="1"/>
              <a:t>Duderstadt</a:t>
            </a:r>
            <a:r>
              <a:rPr lang="en-US" dirty="0"/>
              <a:t>, Germany) was used to check and optimize the static alignment in accordance with established recommendations .</a:t>
            </a:r>
          </a:p>
          <a:p>
            <a:pPr algn="just"/>
            <a:r>
              <a:rPr lang="en-US" dirty="0"/>
              <a:t>Devices with correct static alignment have a positive effect on users’ posture and mobility: </a:t>
            </a:r>
            <a:r>
              <a:rPr lang="en-US" dirty="0" err="1"/>
              <a:t>Malpositions</a:t>
            </a:r>
            <a:r>
              <a:rPr lang="en-US" dirty="0"/>
              <a:t> are </a:t>
            </a:r>
            <a:r>
              <a:rPr lang="en-US" dirty="0" err="1"/>
              <a:t>minimised</a:t>
            </a:r>
            <a:r>
              <a:rPr lang="en-US" dirty="0"/>
              <a:t>, the body is relieved and users find it easier to maintain their balance [7].</a:t>
            </a:r>
            <a:endParaRPr lang="ar-IQ" dirty="0"/>
          </a:p>
        </p:txBody>
      </p:sp>
      <p:sp>
        <p:nvSpPr>
          <p:cNvPr id="7" name="Rectangle 6">
            <a:extLst>
              <a:ext uri="{FF2B5EF4-FFF2-40B4-BE49-F238E27FC236}">
                <a16:creationId xmlns:a16="http://schemas.microsoft.com/office/drawing/2014/main" id="{AF9B18AA-5393-4DA3-8983-97CAD8D4D3D5}"/>
              </a:ext>
            </a:extLst>
          </p:cNvPr>
          <p:cNvSpPr/>
          <p:nvPr/>
        </p:nvSpPr>
        <p:spPr>
          <a:xfrm>
            <a:off x="526498" y="3996187"/>
            <a:ext cx="3470275" cy="1871210"/>
          </a:xfrm>
          <a:prstGeom prst="rect">
            <a:avLst/>
          </a:prstGeom>
          <a:blipFill dpi="0" rotWithShape="1">
            <a:blip r:embed="rId2" cstate="email">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8" name="Rectangle 7">
            <a:extLst>
              <a:ext uri="{FF2B5EF4-FFF2-40B4-BE49-F238E27FC236}">
                <a16:creationId xmlns:a16="http://schemas.microsoft.com/office/drawing/2014/main" id="{E15707AE-0802-4F95-8E19-67A02E912DA1}"/>
              </a:ext>
            </a:extLst>
          </p:cNvPr>
          <p:cNvSpPr/>
          <p:nvPr/>
        </p:nvSpPr>
        <p:spPr>
          <a:xfrm>
            <a:off x="4572000" y="3996187"/>
            <a:ext cx="3470275" cy="1871210"/>
          </a:xfrm>
          <a:prstGeom prst="rect">
            <a:avLst/>
          </a:prstGeom>
          <a:blipFill dpi="0" rotWithShape="1">
            <a:blip r:embed="rId3" cstate="email">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3605596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12</a:t>
            </a:fld>
            <a:endParaRPr lang="en-US" dirty="0"/>
          </a:p>
        </p:txBody>
      </p:sp>
      <p:sp>
        <p:nvSpPr>
          <p:cNvPr id="6" name="مستطيل 1">
            <a:extLst>
              <a:ext uri="{FF2B5EF4-FFF2-40B4-BE49-F238E27FC236}">
                <a16:creationId xmlns:a16="http://schemas.microsoft.com/office/drawing/2014/main" id="{5D66935D-2CE8-4EB2-868E-AE952BA0BA8B}"/>
              </a:ext>
            </a:extLst>
          </p:cNvPr>
          <p:cNvSpPr/>
          <p:nvPr/>
        </p:nvSpPr>
        <p:spPr>
          <a:xfrm>
            <a:off x="263525" y="952947"/>
            <a:ext cx="8077200" cy="3231654"/>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Interface Pressure Analysis</a:t>
            </a:r>
          </a:p>
          <a:p>
            <a:pPr algn="just"/>
            <a:r>
              <a:rPr lang="en-US" dirty="0"/>
              <a:t>Interface stresses are an important consideration in stump and socket for a prosthetic limb to a person with transtibial amputation. During stance phase of the gait cycle, the prosthetic socket is expected to support and distribute the entire body weight of the patient. </a:t>
            </a:r>
          </a:p>
          <a:p>
            <a:pPr algn="just"/>
            <a:r>
              <a:rPr lang="en-US" dirty="0"/>
              <a:t>Interface pressure analysis used to measure the maximum forces and pressures between stump and socket during different walking speed and contribute </a:t>
            </a:r>
          </a:p>
          <a:p>
            <a:pPr marL="285750" indent="-285750" algn="just">
              <a:buFont typeface="Arial" panose="020B0604020202020204" pitchFamily="34" charset="0"/>
              <a:buChar char="•"/>
            </a:pPr>
            <a:r>
              <a:rPr lang="en-US" dirty="0"/>
              <a:t>Improve design and fit of sockets and prosthetics </a:t>
            </a:r>
          </a:p>
          <a:p>
            <a:pPr marL="285750" indent="-285750" algn="just">
              <a:buFont typeface="Arial" panose="020B0604020202020204" pitchFamily="34" charset="0"/>
              <a:buChar char="•"/>
            </a:pPr>
            <a:r>
              <a:rPr lang="en-US" dirty="0"/>
              <a:t>Increase longevity for wear of socket and use of prosthesis [8]</a:t>
            </a:r>
          </a:p>
          <a:p>
            <a:pPr algn="just"/>
            <a:endParaRPr lang="ar-IQ" dirty="0"/>
          </a:p>
        </p:txBody>
      </p:sp>
      <p:sp>
        <p:nvSpPr>
          <p:cNvPr id="7" name="Rectangle 6">
            <a:extLst>
              <a:ext uri="{FF2B5EF4-FFF2-40B4-BE49-F238E27FC236}">
                <a16:creationId xmlns:a16="http://schemas.microsoft.com/office/drawing/2014/main" id="{A0C94F03-A455-437D-8EF2-AEA3B3EAE7D5}"/>
              </a:ext>
            </a:extLst>
          </p:cNvPr>
          <p:cNvSpPr/>
          <p:nvPr/>
        </p:nvSpPr>
        <p:spPr>
          <a:xfrm>
            <a:off x="1828189" y="4483502"/>
            <a:ext cx="5070475" cy="1632753"/>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3582501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13</a:t>
            </a:fld>
            <a:endParaRPr lang="en-US" dirty="0"/>
          </a:p>
        </p:txBody>
      </p:sp>
      <p:sp>
        <p:nvSpPr>
          <p:cNvPr id="6" name="مستطيل 1">
            <a:extLst>
              <a:ext uri="{FF2B5EF4-FFF2-40B4-BE49-F238E27FC236}">
                <a16:creationId xmlns:a16="http://schemas.microsoft.com/office/drawing/2014/main" id="{E8D5E751-742A-4481-84C9-34632BF74187}"/>
              </a:ext>
            </a:extLst>
          </p:cNvPr>
          <p:cNvSpPr/>
          <p:nvPr/>
        </p:nvSpPr>
        <p:spPr>
          <a:xfrm>
            <a:off x="263525" y="1095328"/>
            <a:ext cx="8077200" cy="2400657"/>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Photo-elasticity Analysis</a:t>
            </a:r>
          </a:p>
          <a:p>
            <a:pPr algn="just"/>
            <a:endParaRPr lang="en-US" dirty="0"/>
          </a:p>
          <a:p>
            <a:pPr algn="just"/>
            <a:r>
              <a:rPr lang="en-US" dirty="0"/>
              <a:t>The Photo-elastic method is used to analyses stresses experimentally by taking advantage of the birefringence effect that appear on the experimented materials. The very name of this method reflects its nature, where it makes use of the light rays by optical methods. Elasticity not only does it depict the study of deformation and stresses in elastic bodies, but is also able to present solutions to two and three dimensional problems [9].</a:t>
            </a:r>
            <a:endParaRPr lang="ar-IQ" dirty="0"/>
          </a:p>
        </p:txBody>
      </p:sp>
      <p:sp>
        <p:nvSpPr>
          <p:cNvPr id="7" name="Rectangle 6">
            <a:extLst>
              <a:ext uri="{FF2B5EF4-FFF2-40B4-BE49-F238E27FC236}">
                <a16:creationId xmlns:a16="http://schemas.microsoft.com/office/drawing/2014/main" id="{8E93C514-06FF-40BC-9EAB-C48437BA2F21}"/>
              </a:ext>
            </a:extLst>
          </p:cNvPr>
          <p:cNvSpPr/>
          <p:nvPr/>
        </p:nvSpPr>
        <p:spPr>
          <a:xfrm>
            <a:off x="1828189" y="3731348"/>
            <a:ext cx="5070475" cy="2228387"/>
          </a:xfrm>
          <a:prstGeom prst="rect">
            <a:avLst/>
          </a:prstGeom>
          <a:blipFill dpi="0" rotWithShape="1">
            <a:blip r:embed="rId2" cstate="email">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4033128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14</a:t>
            </a:fld>
            <a:endParaRPr lang="en-US" dirty="0"/>
          </a:p>
        </p:txBody>
      </p:sp>
      <p:sp>
        <p:nvSpPr>
          <p:cNvPr id="6" name="مستطيل 1">
            <a:extLst>
              <a:ext uri="{FF2B5EF4-FFF2-40B4-BE49-F238E27FC236}">
                <a16:creationId xmlns:a16="http://schemas.microsoft.com/office/drawing/2014/main" id="{42109BB9-6B9B-4A30-BDDA-FE944EF8742D}"/>
              </a:ext>
            </a:extLst>
          </p:cNvPr>
          <p:cNvSpPr/>
          <p:nvPr/>
        </p:nvSpPr>
        <p:spPr>
          <a:xfrm>
            <a:off x="263525" y="1526208"/>
            <a:ext cx="8077200" cy="1569660"/>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Ultrasound (US) Analysis</a:t>
            </a:r>
          </a:p>
          <a:p>
            <a:pPr algn="just"/>
            <a:r>
              <a:rPr lang="en-US" dirty="0"/>
              <a:t>Ultrasound (US) has the advantage over radiographs, fluoroscopy, and scintigraphy of being able to directly evaluate structures.</a:t>
            </a:r>
          </a:p>
          <a:p>
            <a:pPr algn="just"/>
            <a:r>
              <a:rPr lang="en-US" dirty="0"/>
              <a:t>US is also advantageous in that it allows real-time dynamic evaluation  of moving structures such as prosthetic knee joint [10]</a:t>
            </a:r>
            <a:endParaRPr lang="ar-IQ" dirty="0"/>
          </a:p>
        </p:txBody>
      </p:sp>
      <p:sp>
        <p:nvSpPr>
          <p:cNvPr id="7" name="Rectangle 6">
            <a:extLst>
              <a:ext uri="{FF2B5EF4-FFF2-40B4-BE49-F238E27FC236}">
                <a16:creationId xmlns:a16="http://schemas.microsoft.com/office/drawing/2014/main" id="{3D17F4D8-547A-4913-BA3B-0FF62F8535E4}"/>
              </a:ext>
            </a:extLst>
          </p:cNvPr>
          <p:cNvSpPr/>
          <p:nvPr/>
        </p:nvSpPr>
        <p:spPr>
          <a:xfrm>
            <a:off x="1828189" y="3581400"/>
            <a:ext cx="5070475" cy="2378335"/>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342345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15</a:t>
            </a:fld>
            <a:endParaRPr lang="en-US" dirty="0"/>
          </a:p>
        </p:txBody>
      </p:sp>
      <p:sp>
        <p:nvSpPr>
          <p:cNvPr id="6" name="مستطيل 1">
            <a:extLst>
              <a:ext uri="{FF2B5EF4-FFF2-40B4-BE49-F238E27FC236}">
                <a16:creationId xmlns:a16="http://schemas.microsoft.com/office/drawing/2014/main" id="{B9B86D4C-FC95-493B-8925-EF4A3D386C9A}"/>
              </a:ext>
            </a:extLst>
          </p:cNvPr>
          <p:cNvSpPr/>
          <p:nvPr/>
        </p:nvSpPr>
        <p:spPr>
          <a:xfrm>
            <a:off x="263525" y="1095328"/>
            <a:ext cx="5984875" cy="3539430"/>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3R60</a:t>
            </a:r>
          </a:p>
          <a:p>
            <a:r>
              <a:rPr lang="en-US" dirty="0"/>
              <a:t>polycentric knee joint with hydraulic swing phase control.</a:t>
            </a:r>
          </a:p>
          <a:p>
            <a:endParaRPr lang="en-US" dirty="0"/>
          </a:p>
          <a:p>
            <a:pPr algn="just"/>
            <a:r>
              <a:rPr lang="en-US" sz="2000" b="1" dirty="0"/>
              <a:t>Features</a:t>
            </a:r>
          </a:p>
          <a:p>
            <a:pPr marL="285750" indent="-285750" algn="just">
              <a:buFont typeface="Arial" panose="020B0604020202020204" pitchFamily="34" charset="0"/>
              <a:buChar char="•"/>
            </a:pPr>
            <a:r>
              <a:rPr lang="en-US" dirty="0"/>
              <a:t>Controlled stance phase flexion of up to 15°</a:t>
            </a:r>
          </a:p>
          <a:p>
            <a:pPr marL="285750" indent="-285750" algn="just">
              <a:buFont typeface="Arial" panose="020B0604020202020204" pitchFamily="34" charset="0"/>
              <a:buChar char="•"/>
            </a:pPr>
            <a:r>
              <a:rPr lang="en-US" dirty="0"/>
              <a:t>Progressive damping of stance phase flexion as well as stance phase extension</a:t>
            </a:r>
          </a:p>
          <a:p>
            <a:pPr marL="285750" indent="-285750" algn="just">
              <a:buFont typeface="Arial" panose="020B0604020202020204" pitchFamily="34" charset="0"/>
              <a:buChar char="•"/>
            </a:pPr>
            <a:r>
              <a:rPr lang="en-US" dirty="0"/>
              <a:t>The 5-axis design provides greater protection in high-risk situations</a:t>
            </a:r>
          </a:p>
          <a:p>
            <a:pPr marL="285750" indent="-285750" algn="just">
              <a:buFont typeface="Arial" panose="020B0604020202020204" pitchFamily="34" charset="0"/>
              <a:buChar char="•"/>
            </a:pPr>
            <a:r>
              <a:rPr lang="en-US" dirty="0"/>
              <a:t>Large knee flexion angle of 175</a:t>
            </a:r>
            <a:r>
              <a:rPr lang="ar-IQ" dirty="0"/>
              <a:t>°</a:t>
            </a:r>
            <a:r>
              <a:rPr lang="en-US" dirty="0"/>
              <a:t> for greater freedom of movement.</a:t>
            </a:r>
          </a:p>
          <a:p>
            <a:pPr marL="285750" indent="-285750" algn="just">
              <a:buFont typeface="Arial" panose="020B0604020202020204" pitchFamily="34" charset="0"/>
              <a:buChar char="•"/>
            </a:pPr>
            <a:r>
              <a:rPr lang="en-US" dirty="0"/>
              <a:t>Max body weight 125 kg</a:t>
            </a:r>
            <a:endParaRPr lang="ar-IQ" dirty="0"/>
          </a:p>
        </p:txBody>
      </p:sp>
      <p:sp>
        <p:nvSpPr>
          <p:cNvPr id="7" name="Rectangle 6">
            <a:extLst>
              <a:ext uri="{FF2B5EF4-FFF2-40B4-BE49-F238E27FC236}">
                <a16:creationId xmlns:a16="http://schemas.microsoft.com/office/drawing/2014/main" id="{4D391909-8631-45A7-994B-84F4857577A9}"/>
              </a:ext>
            </a:extLst>
          </p:cNvPr>
          <p:cNvSpPr/>
          <p:nvPr/>
        </p:nvSpPr>
        <p:spPr>
          <a:xfrm>
            <a:off x="6248400" y="1101767"/>
            <a:ext cx="2339285" cy="476563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1627734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16</a:t>
            </a:fld>
            <a:endParaRPr lang="en-US" dirty="0"/>
          </a:p>
        </p:txBody>
      </p:sp>
      <p:sp>
        <p:nvSpPr>
          <p:cNvPr id="8" name="مستطيل 1">
            <a:extLst>
              <a:ext uri="{FF2B5EF4-FFF2-40B4-BE49-F238E27FC236}">
                <a16:creationId xmlns:a16="http://schemas.microsoft.com/office/drawing/2014/main" id="{CC5BF61E-E8E8-4173-B9DC-D9954A5E8996}"/>
              </a:ext>
            </a:extLst>
          </p:cNvPr>
          <p:cNvSpPr/>
          <p:nvPr/>
        </p:nvSpPr>
        <p:spPr>
          <a:xfrm>
            <a:off x="518478" y="1199316"/>
            <a:ext cx="5984875" cy="3570208"/>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3R78</a:t>
            </a:r>
          </a:p>
          <a:p>
            <a:r>
              <a:rPr lang="en-US" dirty="0"/>
              <a:t>Polycentric knee joint with pneumatic swing phase control</a:t>
            </a:r>
          </a:p>
          <a:p>
            <a:endParaRPr lang="en-US" sz="2000" b="1" dirty="0"/>
          </a:p>
          <a:p>
            <a:r>
              <a:rPr lang="en-US" sz="2000" b="1" dirty="0"/>
              <a:t>Features</a:t>
            </a:r>
          </a:p>
          <a:p>
            <a:pPr marL="285750" indent="-285750" algn="just">
              <a:buFont typeface="Arial" panose="020B0604020202020204" pitchFamily="34" charset="0"/>
              <a:buChar char="•"/>
            </a:pPr>
            <a:r>
              <a:rPr lang="en-US" dirty="0"/>
              <a:t>Dust-resistant design that is durable and resistant against environmental impacts</a:t>
            </a:r>
          </a:p>
          <a:p>
            <a:pPr marL="285750" indent="-285750" algn="just">
              <a:buFont typeface="Arial" panose="020B0604020202020204" pitchFamily="34" charset="0"/>
              <a:buChar char="•"/>
            </a:pPr>
            <a:r>
              <a:rPr lang="en-US" dirty="0"/>
              <a:t>pneumatic swing phase control offers reliable stance phase security for users</a:t>
            </a:r>
          </a:p>
          <a:p>
            <a:pPr marL="285750" indent="-285750" algn="just">
              <a:buFont typeface="Arial" panose="020B0604020202020204" pitchFamily="34" charset="0"/>
              <a:buChar char="•"/>
            </a:pPr>
            <a:r>
              <a:rPr lang="en-US" dirty="0"/>
              <a:t>Knee flexion angle of 150</a:t>
            </a:r>
            <a:r>
              <a:rPr lang="ar-IQ" dirty="0"/>
              <a:t>°</a:t>
            </a:r>
            <a:r>
              <a:rPr lang="en-US" dirty="0"/>
              <a:t> for greater freedom of movement.</a:t>
            </a:r>
          </a:p>
          <a:p>
            <a:pPr marL="285750" indent="-285750" algn="just">
              <a:buFont typeface="Arial" panose="020B0604020202020204" pitchFamily="34" charset="0"/>
              <a:buChar char="•"/>
            </a:pPr>
            <a:r>
              <a:rPr lang="en-US" dirty="0"/>
              <a:t>Max body weight 100 kg</a:t>
            </a:r>
            <a:endParaRPr lang="ar-IQ" dirty="0"/>
          </a:p>
        </p:txBody>
      </p:sp>
      <p:sp>
        <p:nvSpPr>
          <p:cNvPr id="9" name="Rectangle 8">
            <a:extLst>
              <a:ext uri="{FF2B5EF4-FFF2-40B4-BE49-F238E27FC236}">
                <a16:creationId xmlns:a16="http://schemas.microsoft.com/office/drawing/2014/main" id="{1D4D4E02-06E6-4862-8B8C-2DC38D9C72EE}"/>
              </a:ext>
            </a:extLst>
          </p:cNvPr>
          <p:cNvSpPr/>
          <p:nvPr/>
        </p:nvSpPr>
        <p:spPr>
          <a:xfrm>
            <a:off x="6668684" y="1085917"/>
            <a:ext cx="2339285" cy="476563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2925040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17</a:t>
            </a:fld>
            <a:endParaRPr lang="en-US" dirty="0"/>
          </a:p>
        </p:txBody>
      </p:sp>
      <p:sp>
        <p:nvSpPr>
          <p:cNvPr id="6" name="مستطيل 1">
            <a:extLst>
              <a:ext uri="{FF2B5EF4-FFF2-40B4-BE49-F238E27FC236}">
                <a16:creationId xmlns:a16="http://schemas.microsoft.com/office/drawing/2014/main" id="{D99A65E4-E911-4F24-B406-6C1E188627E2}"/>
              </a:ext>
            </a:extLst>
          </p:cNvPr>
          <p:cNvSpPr/>
          <p:nvPr/>
        </p:nvSpPr>
        <p:spPr>
          <a:xfrm>
            <a:off x="762000" y="1039746"/>
            <a:ext cx="6208920" cy="4647426"/>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C-Leg 4</a:t>
            </a:r>
          </a:p>
          <a:p>
            <a:pPr algn="just"/>
            <a:r>
              <a:rPr lang="en-US" dirty="0"/>
              <a:t>The C-Leg is the fully microprocessor-controlled hydraulic leg prosthesis system. The strain gauges in the tube adapter and a knee angle sensor record the anterior and posterior flexion moment and the angular velocity of the knee joint every 0.02 seconds. Based on these measurements, the microprocessors calculate the required movement resistance.</a:t>
            </a:r>
          </a:p>
          <a:p>
            <a:r>
              <a:rPr lang="en-US" sz="2000" b="1" dirty="0"/>
              <a:t>Features</a:t>
            </a:r>
          </a:p>
          <a:p>
            <a:pPr marL="285750" indent="-285750" algn="just">
              <a:buFont typeface="Arial" panose="020B0604020202020204" pitchFamily="34" charset="0"/>
              <a:buChar char="•"/>
            </a:pPr>
            <a:r>
              <a:rPr lang="en-US" dirty="0"/>
              <a:t>Mechanical and electronic adjustments have resulted in improved swing phase control</a:t>
            </a:r>
          </a:p>
          <a:p>
            <a:pPr marL="285750" indent="-285750" algn="just">
              <a:buFont typeface="Arial" panose="020B0604020202020204" pitchFamily="34" charset="0"/>
              <a:buChar char="•"/>
            </a:pPr>
            <a:r>
              <a:rPr lang="en-US" dirty="0"/>
              <a:t>Servomotors correspondingly open and close hydraulic valves to provide the required flexion and extension damping. </a:t>
            </a:r>
          </a:p>
          <a:p>
            <a:pPr marL="285750" indent="-285750">
              <a:buFont typeface="Arial" panose="020B0604020202020204" pitchFamily="34" charset="0"/>
              <a:buChar char="•"/>
            </a:pPr>
            <a:r>
              <a:rPr lang="en-US" dirty="0"/>
              <a:t>As Knee flexion angle of 125</a:t>
            </a:r>
            <a:r>
              <a:rPr lang="ar-IQ" dirty="0"/>
              <a:t>°</a:t>
            </a:r>
            <a:r>
              <a:rPr lang="en-US" dirty="0"/>
              <a:t> </a:t>
            </a:r>
          </a:p>
          <a:p>
            <a:pPr marL="285750" indent="-285750" algn="just">
              <a:buFont typeface="Arial" panose="020B0604020202020204" pitchFamily="34" charset="0"/>
              <a:buChar char="•"/>
            </a:pPr>
            <a:r>
              <a:rPr lang="en-US" dirty="0"/>
              <a:t>Max. body weight 136 kg</a:t>
            </a:r>
            <a:endParaRPr lang="ar-IQ" dirty="0"/>
          </a:p>
        </p:txBody>
      </p:sp>
      <p:sp>
        <p:nvSpPr>
          <p:cNvPr id="7" name="Rectangle 6">
            <a:extLst>
              <a:ext uri="{FF2B5EF4-FFF2-40B4-BE49-F238E27FC236}">
                <a16:creationId xmlns:a16="http://schemas.microsoft.com/office/drawing/2014/main" id="{0405E2A4-900C-4326-B7F4-B1E2AF4BE1B6}"/>
              </a:ext>
            </a:extLst>
          </p:cNvPr>
          <p:cNvSpPr/>
          <p:nvPr/>
        </p:nvSpPr>
        <p:spPr>
          <a:xfrm>
            <a:off x="6987485" y="1046185"/>
            <a:ext cx="2098675" cy="476563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3590499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18</a:t>
            </a:fld>
            <a:endParaRPr lang="en-US" dirty="0"/>
          </a:p>
        </p:txBody>
      </p:sp>
      <p:pic>
        <p:nvPicPr>
          <p:cNvPr id="6" name="Picture 2" descr="شكرا لك , اروع واجمل صور الشكر - رمزيات">
            <a:extLst>
              <a:ext uri="{FF2B5EF4-FFF2-40B4-BE49-F238E27FC236}">
                <a16:creationId xmlns:a16="http://schemas.microsoft.com/office/drawing/2014/main" id="{EBDF5D70-8FCA-4FB6-9CFF-E78ED0BDD1EE}"/>
              </a:ext>
            </a:extLst>
          </p:cNvPr>
          <p:cNvPicPr>
            <a:picLocks noChangeAspect="1" noChangeArrowheads="1"/>
          </p:cNvPicPr>
          <p:nvPr/>
        </p:nvPicPr>
        <p:blipFill>
          <a:blip r:embed="rId2" cstate="email">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3869636" y="1889511"/>
            <a:ext cx="3786845" cy="3052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42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128250" y="0"/>
            <a:ext cx="53975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7410" name="TextBox 12"/>
          <p:cNvSpPr txBox="1">
            <a:spLocks noChangeArrowheads="1"/>
          </p:cNvSpPr>
          <p:nvPr/>
        </p:nvSpPr>
        <p:spPr bwMode="auto">
          <a:xfrm>
            <a:off x="2639617" y="765460"/>
            <a:ext cx="7273925"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endParaRPr lang="en-GB" sz="1600">
              <a:latin typeface="Tahoma" charset="0"/>
              <a:cs typeface="Tahoma" charset="0"/>
            </a:endParaRPr>
          </a:p>
          <a:p>
            <a:pPr eaLnBrk="1" hangingPunct="1">
              <a:buFont typeface="Arial" charset="0"/>
              <a:buChar char="•"/>
            </a:pPr>
            <a:endParaRPr lang="en-GB" sz="1600">
              <a:latin typeface="Calibri" charset="0"/>
              <a:cs typeface="Tahoma" charset="0"/>
            </a:endParaRPr>
          </a:p>
        </p:txBody>
      </p:sp>
      <p:cxnSp>
        <p:nvCxnSpPr>
          <p:cNvPr id="3" name="Straight Connector 2"/>
          <p:cNvCxnSpPr>
            <a:cxnSpLocks noChangeShapeType="1"/>
          </p:cNvCxnSpPr>
          <p:nvPr/>
        </p:nvCxnSpPr>
        <p:spPr bwMode="auto">
          <a:xfrm>
            <a:off x="1524000" y="6092825"/>
            <a:ext cx="8604250" cy="0"/>
          </a:xfrm>
          <a:prstGeom prst="line">
            <a:avLst/>
          </a:prstGeom>
          <a:noFill/>
          <a:ln w="25400">
            <a:solidFill>
              <a:srgbClr val="481258"/>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xmlns="">
                <a:noFill/>
              </a14:hiddenFill>
            </a:ext>
          </a:extLst>
        </p:spPr>
      </p:cxnSp>
      <p:sp>
        <p:nvSpPr>
          <p:cNvPr id="11" name="TextBox 1"/>
          <p:cNvSpPr txBox="1">
            <a:spLocks noChangeArrowheads="1"/>
          </p:cNvSpPr>
          <p:nvPr/>
        </p:nvSpPr>
        <p:spPr bwMode="auto">
          <a:xfrm>
            <a:off x="1600200" y="1143001"/>
            <a:ext cx="784860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b="1" dirty="0">
                <a:solidFill>
                  <a:srgbClr val="660066"/>
                </a:solidFill>
              </a:rPr>
              <a:t>Outline</a:t>
            </a:r>
            <a:r>
              <a:rPr lang="en-US" sz="3600" b="1" dirty="0">
                <a:solidFill>
                  <a:srgbClr val="660066"/>
                </a:solidFill>
              </a:rPr>
              <a:t> </a:t>
            </a:r>
          </a:p>
        </p:txBody>
      </p:sp>
      <p:graphicFrame>
        <p:nvGraphicFramePr>
          <p:cNvPr id="12" name="Content Placeholder 4"/>
          <p:cNvGraphicFramePr>
            <a:graphicFrameLocks/>
          </p:cNvGraphicFramePr>
          <p:nvPr>
            <p:extLst>
              <p:ext uri="{D42A27DB-BD31-4B8C-83A1-F6EECF244321}">
                <p14:modId xmlns:p14="http://schemas.microsoft.com/office/powerpoint/2010/main" val="2834971203"/>
              </p:ext>
            </p:extLst>
          </p:nvPr>
        </p:nvGraphicFramePr>
        <p:xfrm>
          <a:off x="1622194" y="931046"/>
          <a:ext cx="8817206" cy="4860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6" name="Group 23">
            <a:extLst>
              <a:ext uri="{FF2B5EF4-FFF2-40B4-BE49-F238E27FC236}">
                <a16:creationId xmlns:a16="http://schemas.microsoft.com/office/drawing/2014/main" id="{919DF267-937A-4D25-8145-A5D465685098}"/>
              </a:ext>
            </a:extLst>
          </p:cNvPr>
          <p:cNvGrpSpPr/>
          <p:nvPr/>
        </p:nvGrpSpPr>
        <p:grpSpPr>
          <a:xfrm>
            <a:off x="1622194" y="-6439"/>
            <a:ext cx="8506056" cy="937484"/>
            <a:chOff x="234762" y="305529"/>
            <a:chExt cx="7622799" cy="937484"/>
          </a:xfrm>
        </p:grpSpPr>
        <p:sp>
          <p:nvSpPr>
            <p:cNvPr id="17" name="TextBox 10">
              <a:extLst>
                <a:ext uri="{FF2B5EF4-FFF2-40B4-BE49-F238E27FC236}">
                  <a16:creationId xmlns:a16="http://schemas.microsoft.com/office/drawing/2014/main" id="{46445E54-6EA0-4483-87DC-143A7A670714}"/>
                </a:ext>
              </a:extLst>
            </p:cNvPr>
            <p:cNvSpPr txBox="1">
              <a:spLocks noChangeArrowheads="1"/>
            </p:cNvSpPr>
            <p:nvPr/>
          </p:nvSpPr>
          <p:spPr bwMode="auto">
            <a:xfrm>
              <a:off x="4800600" y="596089"/>
              <a:ext cx="3056961" cy="527086"/>
            </a:xfrm>
            <a:prstGeom prst="rect">
              <a:avLst/>
            </a:prstGeom>
            <a:noFill/>
            <a:ln w="9525">
              <a:noFill/>
              <a:miter lim="800000"/>
              <a:headEnd/>
              <a:tailEnd/>
            </a:ln>
          </p:spPr>
          <p:txBody>
            <a:bodyPr wrap="square" lIns="95268" tIns="47634" rIns="95268" bIns="47634">
              <a:spAutoFit/>
            </a:bodyPr>
            <a:lstStyle/>
            <a:p>
              <a:pPr lvl="1" algn="just">
                <a:defRPr/>
              </a:pPr>
              <a:r>
                <a:rPr lang="en-GB" sz="1400" b="1" dirty="0">
                  <a:solidFill>
                    <a:schemeClr val="tx1">
                      <a:lumMod val="50000"/>
                      <a:lumOff val="50000"/>
                    </a:schemeClr>
                  </a:solidFill>
                  <a:latin typeface="TheSans Bold" pitchFamily="34" charset="0"/>
                </a:rPr>
                <a:t>Faculty of Engineering</a:t>
              </a:r>
            </a:p>
            <a:p>
              <a:pPr algn="r">
                <a:defRPr/>
              </a:pPr>
              <a:r>
                <a:rPr lang="en-GB" sz="1400" b="1" dirty="0">
                  <a:solidFill>
                    <a:schemeClr val="tx1">
                      <a:lumMod val="50000"/>
                      <a:lumOff val="50000"/>
                    </a:schemeClr>
                  </a:solidFill>
                  <a:latin typeface="TheSans Bold" pitchFamily="34" charset="0"/>
                </a:rPr>
                <a:t>School of Mechanical Engineering</a:t>
              </a:r>
              <a:endParaRPr lang="en-US" sz="1400" b="1" i="1" dirty="0">
                <a:solidFill>
                  <a:schemeClr val="tx1">
                    <a:lumMod val="50000"/>
                    <a:lumOff val="50000"/>
                  </a:schemeClr>
                </a:solidFill>
                <a:latin typeface="TheSans Bold" pitchFamily="34" charset="0"/>
              </a:endParaRPr>
            </a:p>
          </p:txBody>
        </p:sp>
        <p:pic>
          <p:nvPicPr>
            <p:cNvPr id="18" name="Picture 101">
              <a:extLst>
                <a:ext uri="{FF2B5EF4-FFF2-40B4-BE49-F238E27FC236}">
                  <a16:creationId xmlns:a16="http://schemas.microsoft.com/office/drawing/2014/main" id="{E58991A1-388F-47A6-B34B-5B987EC79FE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bwMode="auto">
            <a:xfrm>
              <a:off x="234762" y="305529"/>
              <a:ext cx="4565838" cy="93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2369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graphicEl>
                                              <a:dgm id="{AA801C5B-3587-4DBE-B791-42B351025F67}"/>
                                            </p:graphicEl>
                                          </p:spTgt>
                                        </p:tgtEl>
                                        <p:attrNameLst>
                                          <p:attrName>style.visibility</p:attrName>
                                        </p:attrNameLst>
                                      </p:cBhvr>
                                      <p:to>
                                        <p:strVal val="visible"/>
                                      </p:to>
                                    </p:set>
                                    <p:animEffect transition="in" filter="wipe(down)">
                                      <p:cBhvr>
                                        <p:cTn id="7" dur="500"/>
                                        <p:tgtEl>
                                          <p:spTgt spid="12">
                                            <p:graphicEl>
                                              <a:dgm id="{AA801C5B-3587-4DBE-B791-42B351025F6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graphicEl>
                                              <a:dgm id="{EDFFEE95-76B8-4F51-BD56-32336C44C689}"/>
                                            </p:graphicEl>
                                          </p:spTgt>
                                        </p:tgtEl>
                                        <p:attrNameLst>
                                          <p:attrName>style.visibility</p:attrName>
                                        </p:attrNameLst>
                                      </p:cBhvr>
                                      <p:to>
                                        <p:strVal val="visible"/>
                                      </p:to>
                                    </p:set>
                                    <p:animEffect transition="in" filter="wipe(down)">
                                      <p:cBhvr>
                                        <p:cTn id="12" dur="500"/>
                                        <p:tgtEl>
                                          <p:spTgt spid="12">
                                            <p:graphicEl>
                                              <a:dgm id="{EDFFEE95-76B8-4F51-BD56-32336C44C689}"/>
                                            </p:graphic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2">
                                            <p:graphicEl>
                                              <a:dgm id="{BA1CFFF5-9D32-48AC-AB98-55DD26C56CBC}"/>
                                            </p:graphicEl>
                                          </p:spTgt>
                                        </p:tgtEl>
                                        <p:attrNameLst>
                                          <p:attrName>style.visibility</p:attrName>
                                        </p:attrNameLst>
                                      </p:cBhvr>
                                      <p:to>
                                        <p:strVal val="visible"/>
                                      </p:to>
                                    </p:set>
                                    <p:animEffect transition="in" filter="wipe(down)">
                                      <p:cBhvr>
                                        <p:cTn id="15" dur="500"/>
                                        <p:tgtEl>
                                          <p:spTgt spid="12">
                                            <p:graphicEl>
                                              <a:dgm id="{BA1CFFF5-9D32-48AC-AB98-55DD26C56CBC}"/>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2">
                                            <p:graphicEl>
                                              <a:dgm id="{9B5205A0-4468-4842-8F17-C9D14E726222}"/>
                                            </p:graphicEl>
                                          </p:spTgt>
                                        </p:tgtEl>
                                        <p:attrNameLst>
                                          <p:attrName>style.visibility</p:attrName>
                                        </p:attrNameLst>
                                      </p:cBhvr>
                                      <p:to>
                                        <p:strVal val="visible"/>
                                      </p:to>
                                    </p:set>
                                    <p:animEffect transition="in" filter="wipe(down)">
                                      <p:cBhvr>
                                        <p:cTn id="20" dur="500"/>
                                        <p:tgtEl>
                                          <p:spTgt spid="12">
                                            <p:graphicEl>
                                              <a:dgm id="{9B5205A0-4468-4842-8F17-C9D14E726222}"/>
                                            </p:graphic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2">
                                            <p:graphicEl>
                                              <a:dgm id="{5DC44535-7043-43FD-8C90-59196D876215}"/>
                                            </p:graphicEl>
                                          </p:spTgt>
                                        </p:tgtEl>
                                        <p:attrNameLst>
                                          <p:attrName>style.visibility</p:attrName>
                                        </p:attrNameLst>
                                      </p:cBhvr>
                                      <p:to>
                                        <p:strVal val="visible"/>
                                      </p:to>
                                    </p:set>
                                    <p:animEffect transition="in" filter="wipe(down)">
                                      <p:cBhvr>
                                        <p:cTn id="23" dur="500"/>
                                        <p:tgtEl>
                                          <p:spTgt spid="12">
                                            <p:graphicEl>
                                              <a:dgm id="{5DC44535-7043-43FD-8C90-59196D876215}"/>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graphicEl>
                                              <a:dgm id="{BB849A69-C58B-4B21-9515-DF48E74C7ABD}"/>
                                            </p:graphicEl>
                                          </p:spTgt>
                                        </p:tgtEl>
                                        <p:attrNameLst>
                                          <p:attrName>style.visibility</p:attrName>
                                        </p:attrNameLst>
                                      </p:cBhvr>
                                      <p:to>
                                        <p:strVal val="visible"/>
                                      </p:to>
                                    </p:set>
                                    <p:animEffect transition="in" filter="wipe(down)">
                                      <p:cBhvr>
                                        <p:cTn id="28" dur="500"/>
                                        <p:tgtEl>
                                          <p:spTgt spid="12">
                                            <p:graphicEl>
                                              <a:dgm id="{BB849A69-C58B-4B21-9515-DF48E74C7ABD}"/>
                                            </p:graphic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2">
                                            <p:graphicEl>
                                              <a:dgm id="{3B84FFD9-017F-4597-806A-35331F5BE8E2}"/>
                                            </p:graphicEl>
                                          </p:spTgt>
                                        </p:tgtEl>
                                        <p:attrNameLst>
                                          <p:attrName>style.visibility</p:attrName>
                                        </p:attrNameLst>
                                      </p:cBhvr>
                                      <p:to>
                                        <p:strVal val="visible"/>
                                      </p:to>
                                    </p:set>
                                    <p:animEffect transition="in" filter="wipe(down)">
                                      <p:cBhvr>
                                        <p:cTn id="31" dur="500"/>
                                        <p:tgtEl>
                                          <p:spTgt spid="12">
                                            <p:graphicEl>
                                              <a:dgm id="{3B84FFD9-017F-4597-806A-35331F5BE8E2}"/>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2">
                                            <p:graphicEl>
                                              <a:dgm id="{E248F4CC-18F9-4614-A47F-C21C16858328}"/>
                                            </p:graphicEl>
                                          </p:spTgt>
                                        </p:tgtEl>
                                        <p:attrNameLst>
                                          <p:attrName>style.visibility</p:attrName>
                                        </p:attrNameLst>
                                      </p:cBhvr>
                                      <p:to>
                                        <p:strVal val="visible"/>
                                      </p:to>
                                    </p:set>
                                    <p:animEffect transition="in" filter="wipe(down)">
                                      <p:cBhvr>
                                        <p:cTn id="36" dur="500"/>
                                        <p:tgtEl>
                                          <p:spTgt spid="12">
                                            <p:graphicEl>
                                              <a:dgm id="{E248F4CC-18F9-4614-A47F-C21C16858328}"/>
                                            </p:graphic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2">
                                            <p:graphicEl>
                                              <a:dgm id="{60E881F6-8029-4C2B-B201-6210B3C53982}"/>
                                            </p:graphicEl>
                                          </p:spTgt>
                                        </p:tgtEl>
                                        <p:attrNameLst>
                                          <p:attrName>style.visibility</p:attrName>
                                        </p:attrNameLst>
                                      </p:cBhvr>
                                      <p:to>
                                        <p:strVal val="visible"/>
                                      </p:to>
                                    </p:set>
                                    <p:animEffect transition="in" filter="wipe(down)">
                                      <p:cBhvr>
                                        <p:cTn id="39" dur="500"/>
                                        <p:tgtEl>
                                          <p:spTgt spid="12">
                                            <p:graphicEl>
                                              <a:dgm id="{60E881F6-8029-4C2B-B201-6210B3C53982}"/>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2">
                                            <p:graphicEl>
                                              <a:dgm id="{7388E61A-2982-4D89-8D98-9869DCF16B56}"/>
                                            </p:graphicEl>
                                          </p:spTgt>
                                        </p:tgtEl>
                                        <p:attrNameLst>
                                          <p:attrName>style.visibility</p:attrName>
                                        </p:attrNameLst>
                                      </p:cBhvr>
                                      <p:to>
                                        <p:strVal val="visible"/>
                                      </p:to>
                                    </p:set>
                                    <p:animEffect transition="in" filter="wipe(down)">
                                      <p:cBhvr>
                                        <p:cTn id="44" dur="500"/>
                                        <p:tgtEl>
                                          <p:spTgt spid="12">
                                            <p:graphicEl>
                                              <a:dgm id="{7388E61A-2982-4D89-8D98-9869DCF16B56}"/>
                                            </p:graphicEl>
                                          </p:spTgt>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2">
                                            <p:graphicEl>
                                              <a:dgm id="{0C71A2B0-B086-4604-84CB-8B027042142D}"/>
                                            </p:graphicEl>
                                          </p:spTgt>
                                        </p:tgtEl>
                                        <p:attrNameLst>
                                          <p:attrName>style.visibility</p:attrName>
                                        </p:attrNameLst>
                                      </p:cBhvr>
                                      <p:to>
                                        <p:strVal val="visible"/>
                                      </p:to>
                                    </p:set>
                                    <p:animEffect transition="in" filter="wipe(down)">
                                      <p:cBhvr>
                                        <p:cTn id="47" dur="500"/>
                                        <p:tgtEl>
                                          <p:spTgt spid="12">
                                            <p:graphicEl>
                                              <a:dgm id="{0C71A2B0-B086-4604-84CB-8B027042142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3</a:t>
            </a:fld>
            <a:endParaRPr lang="en-US" dirty="0"/>
          </a:p>
        </p:txBody>
      </p:sp>
      <p:pic>
        <p:nvPicPr>
          <p:cNvPr id="7" name="Picture 6">
            <a:extLst>
              <a:ext uri="{FF2B5EF4-FFF2-40B4-BE49-F238E27FC236}">
                <a16:creationId xmlns:a16="http://schemas.microsoft.com/office/drawing/2014/main" id="{6D050650-D0AE-43A4-8652-EB6F8366A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8816" y="1321773"/>
            <a:ext cx="7014368" cy="4214454"/>
          </a:xfrm>
          <a:prstGeom prst="rect">
            <a:avLst/>
          </a:prstGeom>
        </p:spPr>
      </p:pic>
    </p:spTree>
    <p:extLst>
      <p:ext uri="{BB962C8B-B14F-4D97-AF65-F5344CB8AC3E}">
        <p14:creationId xmlns:p14="http://schemas.microsoft.com/office/powerpoint/2010/main" val="3384219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pPr algn="just" rtl="0"/>
            <a:r>
              <a:rPr lang="en-US" sz="4000" dirty="0">
                <a:effectLst/>
                <a:latin typeface="Times New Roman" panose="02020603050405020304" pitchFamily="18" charset="0"/>
                <a:ea typeface="Calibri" panose="020F0502020204030204" pitchFamily="34" charset="0"/>
              </a:rPr>
              <a:t>Thirty million in the world have lose their amputation .The loses of amputation is associate with various cases such as disease, traffic accident and war operations which include remove an extremity (arm, leg) or part of it </a:t>
            </a:r>
            <a:endParaRPr lang="en-US" sz="5400"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192064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5</a:t>
            </a:fld>
            <a:endParaRPr lang="en-US" dirty="0"/>
          </a:p>
        </p:txBody>
      </p:sp>
      <p:pic>
        <p:nvPicPr>
          <p:cNvPr id="6" name="Picture 5">
            <a:extLst>
              <a:ext uri="{FF2B5EF4-FFF2-40B4-BE49-F238E27FC236}">
                <a16:creationId xmlns:a16="http://schemas.microsoft.com/office/drawing/2014/main" id="{2878FEB1-C7AF-464B-818D-81C6EB675228}"/>
              </a:ext>
            </a:extLst>
          </p:cNvPr>
          <p:cNvPicPr/>
          <p:nvPr/>
        </p:nvPicPr>
        <p:blipFill>
          <a:blip r:embed="rId2"/>
          <a:stretch>
            <a:fillRect/>
          </a:stretch>
        </p:blipFill>
        <p:spPr>
          <a:xfrm>
            <a:off x="5664810" y="1083009"/>
            <a:ext cx="6008712" cy="4691982"/>
          </a:xfrm>
          <a:prstGeom prst="rect">
            <a:avLst/>
          </a:prstGeom>
        </p:spPr>
      </p:pic>
    </p:spTree>
    <p:extLst>
      <p:ext uri="{BB962C8B-B14F-4D97-AF65-F5344CB8AC3E}">
        <p14:creationId xmlns:p14="http://schemas.microsoft.com/office/powerpoint/2010/main" val="2608154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6</a:t>
            </a:fld>
            <a:endParaRPr lang="en-US" dirty="0"/>
          </a:p>
        </p:txBody>
      </p:sp>
      <p:sp>
        <p:nvSpPr>
          <p:cNvPr id="7" name="TextBox 6">
            <a:extLst>
              <a:ext uri="{FF2B5EF4-FFF2-40B4-BE49-F238E27FC236}">
                <a16:creationId xmlns:a16="http://schemas.microsoft.com/office/drawing/2014/main" id="{9C868A35-3D39-4115-BEE5-4A06EF7F01EA}"/>
              </a:ext>
            </a:extLst>
          </p:cNvPr>
          <p:cNvSpPr txBox="1"/>
          <p:nvPr/>
        </p:nvSpPr>
        <p:spPr>
          <a:xfrm>
            <a:off x="474152" y="1326379"/>
            <a:ext cx="7828053" cy="3642023"/>
          </a:xfrm>
          <a:prstGeom prst="rect">
            <a:avLst/>
          </a:prstGeom>
          <a:noFill/>
        </p:spPr>
        <p:txBody>
          <a:bodyPr wrap="square">
            <a:spAutoFit/>
          </a:bodyPr>
          <a:lstStyle/>
          <a:p>
            <a:pPr algn="just">
              <a:lnSpc>
                <a:spcPct val="200000"/>
              </a:lnSpc>
            </a:pPr>
            <a:r>
              <a:rPr lang="en-US" b="1" dirty="0"/>
              <a:t>Methods used in experimental analysis of different types of prosthetic knee for transfemoral amputee include</a:t>
            </a:r>
          </a:p>
          <a:p>
            <a:pPr marL="457200" indent="-457200" algn="just">
              <a:lnSpc>
                <a:spcPct val="150000"/>
              </a:lnSpc>
              <a:buBlip>
                <a:blip r:embed="rId2"/>
              </a:buBlip>
            </a:pPr>
            <a:r>
              <a:rPr lang="en-US" sz="1800" dirty="0">
                <a:latin typeface="Andalus" panose="02020603050405020304" pitchFamily="18" charset="-78"/>
                <a:cs typeface="Andalus" panose="02020603050405020304" pitchFamily="18" charset="-78"/>
              </a:rPr>
              <a:t>Gait Analysis</a:t>
            </a:r>
          </a:p>
          <a:p>
            <a:pPr marL="457200" indent="-457200" algn="just">
              <a:lnSpc>
                <a:spcPct val="150000"/>
              </a:lnSpc>
              <a:buBlip>
                <a:blip r:embed="rId2"/>
              </a:buBlip>
            </a:pPr>
            <a:r>
              <a:rPr lang="en-US" sz="1800" dirty="0">
                <a:latin typeface="Andalus" panose="02020603050405020304" pitchFamily="18" charset="-78"/>
                <a:cs typeface="Andalus" panose="02020603050405020304" pitchFamily="18" charset="-78"/>
              </a:rPr>
              <a:t>Ground Reaction Force GRF Analysis</a:t>
            </a:r>
          </a:p>
          <a:p>
            <a:pPr marL="457200" indent="-457200" algn="just">
              <a:lnSpc>
                <a:spcPct val="150000"/>
              </a:lnSpc>
              <a:buBlip>
                <a:blip r:embed="rId2"/>
              </a:buBlip>
            </a:pPr>
            <a:r>
              <a:rPr lang="en-US" sz="1800" dirty="0">
                <a:latin typeface="Andalus" panose="02020603050405020304" pitchFamily="18" charset="-78"/>
                <a:cs typeface="Andalus" panose="02020603050405020304" pitchFamily="18" charset="-78"/>
              </a:rPr>
              <a:t>Prosthetic Alignment Analysis</a:t>
            </a:r>
          </a:p>
          <a:p>
            <a:pPr marL="457200" indent="-457200" algn="just">
              <a:lnSpc>
                <a:spcPct val="150000"/>
              </a:lnSpc>
              <a:buBlip>
                <a:blip r:embed="rId2"/>
              </a:buBlip>
            </a:pPr>
            <a:r>
              <a:rPr lang="en-US" sz="1800" dirty="0">
                <a:latin typeface="Andalus" panose="02020603050405020304" pitchFamily="18" charset="-78"/>
                <a:cs typeface="Andalus" panose="02020603050405020304" pitchFamily="18" charset="-78"/>
              </a:rPr>
              <a:t>Interface Pressure Analysis</a:t>
            </a:r>
          </a:p>
          <a:p>
            <a:pPr marL="457200" indent="-457200" algn="just">
              <a:lnSpc>
                <a:spcPct val="150000"/>
              </a:lnSpc>
              <a:buBlip>
                <a:blip r:embed="rId2"/>
              </a:buBlip>
            </a:pPr>
            <a:r>
              <a:rPr lang="en-US" sz="1800" dirty="0">
                <a:latin typeface="Andalus" panose="02020603050405020304" pitchFamily="18" charset="-78"/>
                <a:cs typeface="Andalus" panose="02020603050405020304" pitchFamily="18" charset="-78"/>
              </a:rPr>
              <a:t>Photo elasticity Analysis</a:t>
            </a:r>
          </a:p>
          <a:p>
            <a:pPr marL="457200" indent="-457200" algn="just">
              <a:lnSpc>
                <a:spcPct val="150000"/>
              </a:lnSpc>
              <a:buBlip>
                <a:blip r:embed="rId2"/>
              </a:buBlip>
            </a:pPr>
            <a:r>
              <a:rPr lang="en-US" sz="1800" dirty="0">
                <a:latin typeface="Andalus" panose="02020603050405020304" pitchFamily="18" charset="-78"/>
                <a:cs typeface="Andalus" panose="02020603050405020304" pitchFamily="18" charset="-78"/>
              </a:rPr>
              <a:t>Ultrasound (US) Analysis</a:t>
            </a:r>
          </a:p>
        </p:txBody>
      </p:sp>
    </p:spTree>
    <p:extLst>
      <p:ext uri="{BB962C8B-B14F-4D97-AF65-F5344CB8AC3E}">
        <p14:creationId xmlns:p14="http://schemas.microsoft.com/office/powerpoint/2010/main" val="4050128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7</a:t>
            </a:fld>
            <a:endParaRPr lang="en-US" dirty="0"/>
          </a:p>
        </p:txBody>
      </p:sp>
      <p:sp>
        <p:nvSpPr>
          <p:cNvPr id="6" name="مستطيل 1">
            <a:extLst>
              <a:ext uri="{FF2B5EF4-FFF2-40B4-BE49-F238E27FC236}">
                <a16:creationId xmlns:a16="http://schemas.microsoft.com/office/drawing/2014/main" id="{7888CF2A-E0D4-4DE3-9787-72F076DA6CDC}"/>
              </a:ext>
            </a:extLst>
          </p:cNvPr>
          <p:cNvSpPr/>
          <p:nvPr/>
        </p:nvSpPr>
        <p:spPr>
          <a:xfrm>
            <a:off x="263525" y="1095328"/>
            <a:ext cx="8077200" cy="2123658"/>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Gait Analysis</a:t>
            </a:r>
          </a:p>
          <a:p>
            <a:pPr algn="just"/>
            <a:r>
              <a:rPr lang="en-US" dirty="0"/>
              <a:t>Gait analysis plays an important role in show the factors involved in the pathologic prosthetic gait and the selection and effects of available interventions to optimize it. Evaluation in the gait laboratory using kinetic and kinematic data is often necessary to quantify and identify the particular contributions of the variables impacting the gait with confidence and assess the results of such intervention. [5].</a:t>
            </a:r>
            <a:endParaRPr lang="ar-IQ" dirty="0"/>
          </a:p>
        </p:txBody>
      </p:sp>
      <p:sp>
        <p:nvSpPr>
          <p:cNvPr id="7" name="Rectangle 6">
            <a:extLst>
              <a:ext uri="{FF2B5EF4-FFF2-40B4-BE49-F238E27FC236}">
                <a16:creationId xmlns:a16="http://schemas.microsoft.com/office/drawing/2014/main" id="{0EC4D2B1-C34F-4C8A-9E8C-F89FB20C64EF}"/>
              </a:ext>
            </a:extLst>
          </p:cNvPr>
          <p:cNvSpPr/>
          <p:nvPr/>
        </p:nvSpPr>
        <p:spPr>
          <a:xfrm>
            <a:off x="526498" y="3996187"/>
            <a:ext cx="3470275" cy="1871210"/>
          </a:xfrm>
          <a:prstGeom prst="rect">
            <a:avLst/>
          </a:prstGeom>
          <a:blipFill dpi="0" rotWithShape="1">
            <a:blip r:embed="rId2" cstate="email">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
        <p:nvSpPr>
          <p:cNvPr id="8" name="Rectangle 7">
            <a:extLst>
              <a:ext uri="{FF2B5EF4-FFF2-40B4-BE49-F238E27FC236}">
                <a16:creationId xmlns:a16="http://schemas.microsoft.com/office/drawing/2014/main" id="{F5175701-15C1-4F18-B123-40CE05B296A5}"/>
              </a:ext>
            </a:extLst>
          </p:cNvPr>
          <p:cNvSpPr/>
          <p:nvPr/>
        </p:nvSpPr>
        <p:spPr>
          <a:xfrm>
            <a:off x="4572000" y="3996187"/>
            <a:ext cx="3470275" cy="1871210"/>
          </a:xfrm>
          <a:prstGeom prst="rect">
            <a:avLst/>
          </a:prstGeom>
          <a:blipFill dpi="0" rotWithShape="1">
            <a:blip r:embed="rId3" cstate="email">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217428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dirty="0"/>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8</a:t>
            </a:fld>
            <a:endParaRPr lang="en-US" dirty="0"/>
          </a:p>
        </p:txBody>
      </p:sp>
      <p:sp>
        <p:nvSpPr>
          <p:cNvPr id="6" name="مستطيل 1">
            <a:extLst>
              <a:ext uri="{FF2B5EF4-FFF2-40B4-BE49-F238E27FC236}">
                <a16:creationId xmlns:a16="http://schemas.microsoft.com/office/drawing/2014/main" id="{B13F2768-0AD2-4E70-A4FF-16C3FCF5CB30}"/>
              </a:ext>
            </a:extLst>
          </p:cNvPr>
          <p:cNvSpPr/>
          <p:nvPr/>
        </p:nvSpPr>
        <p:spPr>
          <a:xfrm>
            <a:off x="186305" y="1135662"/>
            <a:ext cx="8844307" cy="1754326"/>
          </a:xfrm>
          <a:prstGeom prst="rect">
            <a:avLst/>
          </a:prstGeom>
          <a:solidFill>
            <a:schemeClr val="bg2"/>
          </a:solidFill>
        </p:spPr>
        <p:txBody>
          <a:bodyPr wrap="square">
            <a:spAutoFit/>
          </a:bodyPr>
          <a:lstStyle/>
          <a:p>
            <a:pPr algn="just"/>
            <a:r>
              <a:rPr lang="en-US" dirty="0"/>
              <a:t>The gait lab is equipped with a 12-m walkway and two piezoelectric force plates embedded in the center .A 12-camera optoelectronic system (Vicon MX, Vicon Motion Systems Ltd., Oxford, UK)</a:t>
            </a:r>
          </a:p>
          <a:p>
            <a:pPr algn="just"/>
            <a:r>
              <a:rPr lang="en-US" dirty="0"/>
              <a:t>was used to measure the kinematic parameters. To determine joint positions in space, reflective markers were attached to the anatomical reference points: for example knee center as defined by (prosthetic side knee axis).[5]</a:t>
            </a:r>
            <a:endParaRPr lang="ar-IQ" dirty="0"/>
          </a:p>
        </p:txBody>
      </p:sp>
      <p:sp>
        <p:nvSpPr>
          <p:cNvPr id="7" name="Rectangle 6">
            <a:extLst>
              <a:ext uri="{FF2B5EF4-FFF2-40B4-BE49-F238E27FC236}">
                <a16:creationId xmlns:a16="http://schemas.microsoft.com/office/drawing/2014/main" id="{D0696485-9B88-49AF-9876-CE6079062F6F}"/>
              </a:ext>
            </a:extLst>
          </p:cNvPr>
          <p:cNvSpPr/>
          <p:nvPr/>
        </p:nvSpPr>
        <p:spPr>
          <a:xfrm>
            <a:off x="186305" y="2889988"/>
            <a:ext cx="7175570" cy="2746642"/>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dirty="0"/>
          </a:p>
        </p:txBody>
      </p:sp>
    </p:spTree>
    <p:extLst>
      <p:ext uri="{BB962C8B-B14F-4D97-AF65-F5344CB8AC3E}">
        <p14:creationId xmlns:p14="http://schemas.microsoft.com/office/powerpoint/2010/main" val="1247274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C25C56-7963-4ABB-A3A3-10B0F72489CE}"/>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C5AAC652-CA92-4B39-BA46-09E3A3C9CE9F}"/>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57086101-70EF-4D25-BB97-D08DB4A4CF4F}"/>
              </a:ext>
            </a:extLst>
          </p:cNvPr>
          <p:cNvSpPr>
            <a:spLocks noGrp="1"/>
          </p:cNvSpPr>
          <p:nvPr>
            <p:ph type="dt" sz="half" idx="10"/>
          </p:nvPr>
        </p:nvSpPr>
        <p:spPr/>
        <p:txBody>
          <a:bodyPr/>
          <a:lstStyle/>
          <a:p>
            <a:r>
              <a:rPr lang="en-US"/>
              <a:t>2020-2021</a:t>
            </a:r>
            <a:endParaRPr lang="en-US" dirty="0"/>
          </a:p>
        </p:txBody>
      </p:sp>
      <p:sp>
        <p:nvSpPr>
          <p:cNvPr id="5" name="Slide Number Placeholder 4">
            <a:extLst>
              <a:ext uri="{FF2B5EF4-FFF2-40B4-BE49-F238E27FC236}">
                <a16:creationId xmlns:a16="http://schemas.microsoft.com/office/drawing/2014/main" id="{3105F4A2-9029-4BFA-B85A-57A6893DD009}"/>
              </a:ext>
            </a:extLst>
          </p:cNvPr>
          <p:cNvSpPr>
            <a:spLocks noGrp="1"/>
          </p:cNvSpPr>
          <p:nvPr>
            <p:ph type="sldNum" sz="quarter" idx="12"/>
          </p:nvPr>
        </p:nvSpPr>
        <p:spPr/>
        <p:txBody>
          <a:bodyPr/>
          <a:lstStyle/>
          <a:p>
            <a:fld id="{A0EDFBC5-9E83-48A9-A20F-CEAD086DBFA3}" type="slidenum">
              <a:rPr lang="en-US" smtClean="0"/>
              <a:pPr/>
              <a:t>9</a:t>
            </a:fld>
            <a:endParaRPr lang="en-US" dirty="0"/>
          </a:p>
        </p:txBody>
      </p:sp>
      <p:sp>
        <p:nvSpPr>
          <p:cNvPr id="6" name="مستطيل 1">
            <a:extLst>
              <a:ext uri="{FF2B5EF4-FFF2-40B4-BE49-F238E27FC236}">
                <a16:creationId xmlns:a16="http://schemas.microsoft.com/office/drawing/2014/main" id="{66EB6460-3EEE-4208-8046-D88A9A841DD8}"/>
              </a:ext>
            </a:extLst>
          </p:cNvPr>
          <p:cNvSpPr/>
          <p:nvPr/>
        </p:nvSpPr>
        <p:spPr>
          <a:xfrm>
            <a:off x="263525" y="1095328"/>
            <a:ext cx="8077200" cy="4339650"/>
          </a:xfrm>
          <a:prstGeom prst="rect">
            <a:avLst/>
          </a:prstGeom>
          <a:solidFill>
            <a:schemeClr val="bg2"/>
          </a:solidFill>
        </p:spPr>
        <p:txBody>
          <a:bodyPr wrap="square">
            <a:spAutoFit/>
          </a:bodyPr>
          <a:lstStyle/>
          <a:p>
            <a:r>
              <a:rPr lang="en-US" sz="2400" b="1" u="sng" dirty="0">
                <a:latin typeface="Andalus" panose="02020603050405020304" pitchFamily="18" charset="-78"/>
                <a:cs typeface="Andalus" panose="02020603050405020304" pitchFamily="18" charset="-78"/>
              </a:rPr>
              <a:t>Ground Reaction Force (GRF)</a:t>
            </a:r>
          </a:p>
          <a:p>
            <a:pPr algn="just"/>
            <a:r>
              <a:rPr lang="en-US" dirty="0"/>
              <a:t>According to Newton's third law the so-called ground reaction force (GRF) is the force exerted by the ground on a body in contact with it. When a person is just standing, the GRF corresponds with the person’s weight. When the body is moving, the GRF increases due to acceleration forces. </a:t>
            </a:r>
          </a:p>
          <a:p>
            <a:pPr algn="just"/>
            <a:r>
              <a:rPr lang="en-US" dirty="0"/>
              <a:t>The most direct and effective way to measure (GRF) is using a </a:t>
            </a:r>
            <a:r>
              <a:rPr lang="en-US" dirty="0">
                <a:hlinkClick r:id="rId2"/>
              </a:rPr>
              <a:t>force plate.</a:t>
            </a:r>
            <a:endParaRPr lang="en-US" dirty="0"/>
          </a:p>
          <a:p>
            <a:pPr algn="just"/>
            <a:r>
              <a:rPr lang="en-US" dirty="0"/>
              <a:t>Piezoelectric measurement technology ensures that forces and moments are registered accurately in a variety of applications. </a:t>
            </a:r>
          </a:p>
          <a:p>
            <a:pPr algn="just"/>
            <a:endParaRPr lang="en-US" dirty="0"/>
          </a:p>
          <a:p>
            <a:pPr algn="just"/>
            <a:r>
              <a:rPr lang="en-US" dirty="0"/>
              <a:t>In biomechanics force plates are applied to:</a:t>
            </a:r>
          </a:p>
          <a:p>
            <a:r>
              <a:rPr lang="en-US" dirty="0"/>
              <a:t>characterize walking</a:t>
            </a:r>
          </a:p>
          <a:p>
            <a:r>
              <a:rPr lang="en-US" dirty="0"/>
              <a:t>characterize running</a:t>
            </a:r>
          </a:p>
          <a:p>
            <a:r>
              <a:rPr lang="en-US" dirty="0"/>
              <a:t>characterize jumping</a:t>
            </a:r>
          </a:p>
          <a:p>
            <a:pPr algn="just"/>
            <a:endParaRPr lang="en-US" dirty="0"/>
          </a:p>
          <a:p>
            <a:pPr algn="just"/>
            <a:endParaRPr lang="ar-IQ" dirty="0"/>
          </a:p>
        </p:txBody>
      </p:sp>
    </p:spTree>
    <p:extLst>
      <p:ext uri="{BB962C8B-B14F-4D97-AF65-F5344CB8AC3E}">
        <p14:creationId xmlns:p14="http://schemas.microsoft.com/office/powerpoint/2010/main" val="85615585"/>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928</Words>
  <Application>Microsoft Office PowerPoint</Application>
  <PresentationFormat>Widescreen</PresentationFormat>
  <Paragraphs>108</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Andalus</vt:lpstr>
      <vt:lpstr>Arial</vt:lpstr>
      <vt:lpstr>Calibri</vt:lpstr>
      <vt:lpstr>Calibri Light</vt:lpstr>
      <vt:lpstr>Tahoma</vt:lpstr>
      <vt:lpstr>TheSans Bold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Firas T. Al-Maliky</cp:lastModifiedBy>
  <cp:revision>32</cp:revision>
  <dcterms:created xsi:type="dcterms:W3CDTF">2020-11-01T11:03:41Z</dcterms:created>
  <dcterms:modified xsi:type="dcterms:W3CDTF">2021-01-26T10:31:48Z</dcterms:modified>
</cp:coreProperties>
</file>