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75" r:id="rId3"/>
    <p:sldId id="276" r:id="rId4"/>
    <p:sldId id="265" r:id="rId5"/>
    <p:sldId id="266" r:id="rId6"/>
    <p:sldId id="277" r:id="rId7"/>
    <p:sldId id="267" r:id="rId8"/>
    <p:sldId id="268" r:id="rId9"/>
    <p:sldId id="269" r:id="rId10"/>
    <p:sldId id="270" r:id="rId11"/>
    <p:sldId id="271" r:id="rId12"/>
    <p:sldId id="272" r:id="rId13"/>
    <p:sldId id="273" r:id="rId14"/>
    <p:sldId id="274" r:id="rId15"/>
    <p:sldId id="280" r:id="rId16"/>
    <p:sldId id="27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53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2" d="100"/>
          <a:sy n="72" d="100"/>
        </p:scale>
        <p:origin x="540"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38493E-A416-4559-81A9-A6AB6E209C4B}" type="datetimeFigureOut">
              <a:rPr lang="en-US" smtClean="0"/>
              <a:t>6/20/2021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6818F3-DC47-42C9-8282-D3CFF72BE676}" type="slidenum">
              <a:rPr lang="en-US" smtClean="0"/>
              <a:t>‹#›</a:t>
            </a:fld>
            <a:endParaRPr lang="en-US"/>
          </a:p>
        </p:txBody>
      </p:sp>
    </p:spTree>
    <p:extLst>
      <p:ext uri="{BB962C8B-B14F-4D97-AF65-F5344CB8AC3E}">
        <p14:creationId xmlns:p14="http://schemas.microsoft.com/office/powerpoint/2010/main" val="2530945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xmlns="" id="{9BD37006-8F66-46A5-B35B-07BFFEC4D01C}"/>
              </a:ext>
            </a:extLst>
          </p:cNvPr>
          <p:cNvSpPr/>
          <p:nvPr userDrawn="1"/>
        </p:nvSpPr>
        <p:spPr>
          <a:xfrm>
            <a:off x="0" y="101491"/>
            <a:ext cx="12192000" cy="657665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xmlns="" id="{6854FF55-0AFA-4BB2-884C-4B009B46DE62}"/>
              </a:ext>
            </a:extLst>
          </p:cNvPr>
          <p:cNvSpPr/>
          <p:nvPr userDrawn="1"/>
        </p:nvSpPr>
        <p:spPr>
          <a:xfrm>
            <a:off x="0" y="6678151"/>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xmlns="" id="{2F9E5346-3695-4602-97A3-0B8A9C80BF09}"/>
              </a:ext>
            </a:extLst>
          </p:cNvPr>
          <p:cNvSpPr/>
          <p:nvPr userDrawn="1"/>
        </p:nvSpPr>
        <p:spPr>
          <a:xfrm>
            <a:off x="7050" y="862555"/>
            <a:ext cx="12192000" cy="5347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xmlns="" id="{AD2BD3CA-D5FA-4EEE-91F0-759E0773F6EE}"/>
              </a:ext>
            </a:extLst>
          </p:cNvPr>
          <p:cNvSpPr/>
          <p:nvPr userDrawn="1"/>
        </p:nvSpPr>
        <p:spPr>
          <a:xfrm>
            <a:off x="0" y="-70703"/>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Arrow: Pentagon 39">
            <a:extLst>
              <a:ext uri="{FF2B5EF4-FFF2-40B4-BE49-F238E27FC236}">
                <a16:creationId xmlns:a16="http://schemas.microsoft.com/office/drawing/2014/main" xmlns="" id="{5DC1B17A-42E5-4827-B5BE-2670B557C295}"/>
              </a:ext>
            </a:extLst>
          </p:cNvPr>
          <p:cNvSpPr/>
          <p:nvPr userDrawn="1"/>
        </p:nvSpPr>
        <p:spPr>
          <a:xfrm flipH="1">
            <a:off x="10801882" y="6210228"/>
            <a:ext cx="1390115" cy="467921"/>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Arrow: Pentagon 45">
            <a:extLst>
              <a:ext uri="{FF2B5EF4-FFF2-40B4-BE49-F238E27FC236}">
                <a16:creationId xmlns:a16="http://schemas.microsoft.com/office/drawing/2014/main" xmlns="" id="{8244B392-AC48-4B2D-BF49-8459840DE26F}"/>
              </a:ext>
            </a:extLst>
          </p:cNvPr>
          <p:cNvSpPr/>
          <p:nvPr userDrawn="1"/>
        </p:nvSpPr>
        <p:spPr>
          <a:xfrm rot="10800000" flipH="1">
            <a:off x="0" y="6210228"/>
            <a:ext cx="1095375" cy="467920"/>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ate Placeholder 3">
            <a:extLst>
              <a:ext uri="{FF2B5EF4-FFF2-40B4-BE49-F238E27FC236}">
                <a16:creationId xmlns:a16="http://schemas.microsoft.com/office/drawing/2014/main" xmlns="" id="{D801F2CC-04D6-48E5-9020-23F53EF72809}"/>
              </a:ext>
            </a:extLst>
          </p:cNvPr>
          <p:cNvSpPr>
            <a:spLocks noGrp="1"/>
          </p:cNvSpPr>
          <p:nvPr>
            <p:ph type="dt" sz="half" idx="10"/>
          </p:nvPr>
        </p:nvSpPr>
        <p:spPr>
          <a:xfrm>
            <a:off x="10991399" y="6272195"/>
            <a:ext cx="1200599" cy="365125"/>
          </a:xfrm>
          <a:prstGeom prst="rect">
            <a:avLst/>
          </a:prstGeom>
          <a:ln>
            <a:noFill/>
          </a:ln>
        </p:spPr>
        <p:txBody>
          <a:bodyPr/>
          <a:lstStyle>
            <a:lvl1pPr>
              <a:defRPr>
                <a:solidFill>
                  <a:srgbClr val="3F5378"/>
                </a:solidFill>
              </a:defRPr>
            </a:lvl1pPr>
          </a:lstStyle>
          <a:p>
            <a:r>
              <a:rPr lang="en-US" dirty="0"/>
              <a:t>2020-2021</a:t>
            </a:r>
          </a:p>
        </p:txBody>
      </p:sp>
      <p:sp>
        <p:nvSpPr>
          <p:cNvPr id="3" name="Text Placeholder 2">
            <a:extLst>
              <a:ext uri="{FF2B5EF4-FFF2-40B4-BE49-F238E27FC236}">
                <a16:creationId xmlns:a16="http://schemas.microsoft.com/office/drawing/2014/main" xmlns="" id="{FECF235D-501E-4D8C-B0C7-A7FBEFFEF1D7}"/>
              </a:ext>
            </a:extLst>
          </p:cNvPr>
          <p:cNvSpPr>
            <a:spLocks noGrp="1"/>
          </p:cNvSpPr>
          <p:nvPr>
            <p:ph type="body" sz="quarter" idx="13" hasCustomPrompt="1"/>
          </p:nvPr>
        </p:nvSpPr>
        <p:spPr>
          <a:xfrm>
            <a:off x="509838" y="1873615"/>
            <a:ext cx="7739385" cy="1194854"/>
          </a:xfrm>
          <a:prstGeom prst="rect">
            <a:avLst/>
          </a:prstGeom>
        </p:spPr>
        <p:txBody>
          <a:bodyPr anchor="ctr"/>
          <a:lstStyle>
            <a:lvl1pPr marL="0" indent="0" algn="ctr">
              <a:buNone/>
              <a:defRPr sz="7200">
                <a:solidFill>
                  <a:schemeClr val="accent6">
                    <a:lumMod val="50000"/>
                  </a:schemeClr>
                </a:solidFill>
              </a:defRPr>
            </a:lvl1pPr>
          </a:lstStyle>
          <a:p>
            <a:pPr lvl="0"/>
            <a:r>
              <a:rPr lang="ar-IQ" dirty="0"/>
              <a:t>العنوان الرئيسي</a:t>
            </a:r>
            <a:endParaRPr lang="en-US" dirty="0"/>
          </a:p>
        </p:txBody>
      </p:sp>
      <p:sp>
        <p:nvSpPr>
          <p:cNvPr id="16" name="Text Placeholder 2">
            <a:extLst>
              <a:ext uri="{FF2B5EF4-FFF2-40B4-BE49-F238E27FC236}">
                <a16:creationId xmlns:a16="http://schemas.microsoft.com/office/drawing/2014/main" xmlns="" id="{3431DDF7-EDFA-4A9B-A10A-40DC5103B763}"/>
              </a:ext>
            </a:extLst>
          </p:cNvPr>
          <p:cNvSpPr>
            <a:spLocks noGrp="1"/>
          </p:cNvSpPr>
          <p:nvPr>
            <p:ph type="body" sz="quarter" idx="14" hasCustomPrompt="1"/>
          </p:nvPr>
        </p:nvSpPr>
        <p:spPr>
          <a:xfrm>
            <a:off x="509838" y="3233563"/>
            <a:ext cx="7739385" cy="1844291"/>
          </a:xfrm>
          <a:prstGeom prst="rect">
            <a:avLst/>
          </a:prstGeom>
        </p:spPr>
        <p:txBody>
          <a:bodyPr anchor="ctr"/>
          <a:lstStyle>
            <a:lvl1pPr marL="0" indent="0" algn="ctr" rtl="0">
              <a:buNone/>
              <a:defRPr sz="4800">
                <a:solidFill>
                  <a:schemeClr val="accent6">
                    <a:lumMod val="50000"/>
                  </a:schemeClr>
                </a:solidFill>
              </a:defRPr>
            </a:lvl1pPr>
          </a:lstStyle>
          <a:p>
            <a:pPr lvl="0"/>
            <a:r>
              <a:rPr lang="ar-IQ" dirty="0"/>
              <a:t>العنوان الفرعي</a:t>
            </a:r>
            <a:endParaRPr lang="en-US" dirty="0"/>
          </a:p>
        </p:txBody>
      </p:sp>
      <p:sp>
        <p:nvSpPr>
          <p:cNvPr id="36" name="Rectangle 35">
            <a:extLst>
              <a:ext uri="{FF2B5EF4-FFF2-40B4-BE49-F238E27FC236}">
                <a16:creationId xmlns:a16="http://schemas.microsoft.com/office/drawing/2014/main" xmlns="" id="{0CBB9745-F03D-416B-AFDB-7292F58346FF}"/>
              </a:ext>
            </a:extLst>
          </p:cNvPr>
          <p:cNvSpPr/>
          <p:nvPr userDrawn="1"/>
        </p:nvSpPr>
        <p:spPr>
          <a:xfrm rot="5400000">
            <a:off x="6233673" y="2299509"/>
            <a:ext cx="6583760" cy="218772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lide Number Placeholder 5">
            <a:extLst>
              <a:ext uri="{FF2B5EF4-FFF2-40B4-BE49-F238E27FC236}">
                <a16:creationId xmlns:a16="http://schemas.microsoft.com/office/drawing/2014/main" xmlns="" id="{41CCE111-59C4-4620-A682-7B71FC50DAC9}"/>
              </a:ext>
            </a:extLst>
          </p:cNvPr>
          <p:cNvSpPr>
            <a:spLocks noGrp="1"/>
          </p:cNvSpPr>
          <p:nvPr>
            <p:ph type="sldNum" sz="quarter" idx="12"/>
          </p:nvPr>
        </p:nvSpPr>
        <p:spPr>
          <a:xfrm>
            <a:off x="209550" y="6272195"/>
            <a:ext cx="504825" cy="365125"/>
          </a:xfrm>
          <a:prstGeom prst="rect">
            <a:avLst/>
          </a:prstGeom>
        </p:spPr>
        <p:txBody>
          <a:bodyPr/>
          <a:lstStyle>
            <a:lvl1pPr>
              <a:defRPr>
                <a:solidFill>
                  <a:srgbClr val="3F5378"/>
                </a:solidFill>
              </a:defRPr>
            </a:lvl1pPr>
          </a:lstStyle>
          <a:p>
            <a:fld id="{A0EDFBC5-9E83-48A9-A20F-CEAD086DBFA3}" type="slidenum">
              <a:rPr lang="en-US" smtClean="0"/>
              <a:pPr/>
              <a:t>‹#›</a:t>
            </a:fld>
            <a:endParaRPr lang="en-US" dirty="0"/>
          </a:p>
        </p:txBody>
      </p:sp>
      <p:pic>
        <p:nvPicPr>
          <p:cNvPr id="37" name="صورة 1">
            <a:extLst>
              <a:ext uri="{FF2B5EF4-FFF2-40B4-BE49-F238E27FC236}">
                <a16:creationId xmlns:a16="http://schemas.microsoft.com/office/drawing/2014/main" xmlns="" id="{B6D230B2-C001-416D-90D0-15E8322FCF1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87726" y="2050130"/>
            <a:ext cx="2075653" cy="2139702"/>
          </a:xfrm>
          <a:prstGeom prst="rect">
            <a:avLst/>
          </a:prstGeom>
        </p:spPr>
      </p:pic>
    </p:spTree>
    <p:extLst>
      <p:ext uri="{BB962C8B-B14F-4D97-AF65-F5344CB8AC3E}">
        <p14:creationId xmlns:p14="http://schemas.microsoft.com/office/powerpoint/2010/main" val="1145108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xmlns="" id="{9BD37006-8F66-46A5-B35B-07BFFEC4D01C}"/>
              </a:ext>
            </a:extLst>
          </p:cNvPr>
          <p:cNvSpPr/>
          <p:nvPr userDrawn="1"/>
        </p:nvSpPr>
        <p:spPr>
          <a:xfrm>
            <a:off x="0" y="94391"/>
            <a:ext cx="12192000" cy="658376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xmlns="" id="{6854FF55-0AFA-4BB2-884C-4B009B46DE62}"/>
              </a:ext>
            </a:extLst>
          </p:cNvPr>
          <p:cNvSpPr/>
          <p:nvPr userDrawn="1"/>
        </p:nvSpPr>
        <p:spPr>
          <a:xfrm>
            <a:off x="0" y="6678151"/>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xmlns="" id="{2F9E5346-3695-4602-97A3-0B8A9C80BF09}"/>
              </a:ext>
            </a:extLst>
          </p:cNvPr>
          <p:cNvSpPr/>
          <p:nvPr userDrawn="1"/>
        </p:nvSpPr>
        <p:spPr>
          <a:xfrm>
            <a:off x="0" y="873483"/>
            <a:ext cx="12192000" cy="5347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xmlns="" id="{AD2BD3CA-D5FA-4EEE-91F0-759E0773F6EE}"/>
              </a:ext>
            </a:extLst>
          </p:cNvPr>
          <p:cNvSpPr/>
          <p:nvPr userDrawn="1"/>
        </p:nvSpPr>
        <p:spPr>
          <a:xfrm>
            <a:off x="0" y="-70703"/>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Arrow: Pentagon 39">
            <a:extLst>
              <a:ext uri="{FF2B5EF4-FFF2-40B4-BE49-F238E27FC236}">
                <a16:creationId xmlns:a16="http://schemas.microsoft.com/office/drawing/2014/main" xmlns="" id="{5DC1B17A-42E5-4827-B5BE-2670B557C295}"/>
              </a:ext>
            </a:extLst>
          </p:cNvPr>
          <p:cNvSpPr/>
          <p:nvPr userDrawn="1"/>
        </p:nvSpPr>
        <p:spPr>
          <a:xfrm flipH="1">
            <a:off x="10545806" y="6221161"/>
            <a:ext cx="1646192" cy="456988"/>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Arrow: Pentagon 45">
            <a:extLst>
              <a:ext uri="{FF2B5EF4-FFF2-40B4-BE49-F238E27FC236}">
                <a16:creationId xmlns:a16="http://schemas.microsoft.com/office/drawing/2014/main" xmlns="" id="{8244B392-AC48-4B2D-BF49-8459840DE26F}"/>
              </a:ext>
            </a:extLst>
          </p:cNvPr>
          <p:cNvSpPr/>
          <p:nvPr userDrawn="1"/>
        </p:nvSpPr>
        <p:spPr>
          <a:xfrm rot="10800000" flipH="1">
            <a:off x="-5019" y="6221603"/>
            <a:ext cx="1052769" cy="456988"/>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Google Shape;79;p5">
            <a:extLst>
              <a:ext uri="{FF2B5EF4-FFF2-40B4-BE49-F238E27FC236}">
                <a16:creationId xmlns:a16="http://schemas.microsoft.com/office/drawing/2014/main" xmlns="" id="{5668860F-19A7-4440-A20F-147FDD68D328}"/>
              </a:ext>
            </a:extLst>
          </p:cNvPr>
          <p:cNvSpPr txBox="1">
            <a:spLocks noGrp="1"/>
          </p:cNvSpPr>
          <p:nvPr>
            <p:ph type="body" idx="1" hasCustomPrompt="1"/>
          </p:nvPr>
        </p:nvSpPr>
        <p:spPr>
          <a:xfrm>
            <a:off x="186305" y="1006453"/>
            <a:ext cx="11487217" cy="5080789"/>
          </a:xfrm>
          <a:prstGeom prst="rect">
            <a:avLst/>
          </a:prstGeom>
        </p:spPr>
        <p:txBody>
          <a:bodyPr spcFirstLastPara="1" wrap="square" lIns="91425" tIns="91425" rIns="91425" bIns="91425" anchor="ctr" anchorCtr="0"/>
          <a:lstStyle>
            <a:lvl1pPr marL="76200" lvl="0" indent="0" algn="r" rtl="1">
              <a:spcBef>
                <a:spcPts val="600"/>
              </a:spcBef>
              <a:spcAft>
                <a:spcPts val="0"/>
              </a:spcAft>
              <a:buSzPts val="2400"/>
              <a:buNone/>
              <a:defRPr>
                <a:solidFill>
                  <a:srgbClr val="3F5378"/>
                </a:solidFill>
              </a:defRPr>
            </a:lvl1pPr>
            <a:lvl2pPr marL="914400" lvl="1" indent="-381000">
              <a:spcBef>
                <a:spcPts val="1000"/>
              </a:spcBef>
              <a:spcAft>
                <a:spcPts val="0"/>
              </a:spcAft>
              <a:buSzPts val="2400"/>
              <a:buChar char="▻"/>
              <a:defRPr/>
            </a:lvl2pPr>
            <a:lvl3pPr marL="1371600" lvl="2" indent="-381000">
              <a:spcBef>
                <a:spcPts val="1000"/>
              </a:spcBef>
              <a:spcAft>
                <a:spcPts val="0"/>
              </a:spcAft>
              <a:buSzPts val="2400"/>
              <a:buChar char="▻"/>
              <a:defRPr/>
            </a:lvl3pPr>
            <a:lvl4pPr marL="1828800" lvl="3" indent="-381000">
              <a:spcBef>
                <a:spcPts val="1000"/>
              </a:spcBef>
              <a:spcAft>
                <a:spcPts val="0"/>
              </a:spcAft>
              <a:buSzPts val="2400"/>
              <a:buChar char="▻"/>
              <a:defRPr/>
            </a:lvl4pPr>
            <a:lvl5pPr marL="2286000" lvl="4" indent="-381000">
              <a:spcBef>
                <a:spcPts val="1000"/>
              </a:spcBef>
              <a:spcAft>
                <a:spcPts val="0"/>
              </a:spcAft>
              <a:buSzPts val="2400"/>
              <a:buChar char="▻"/>
              <a:defRPr/>
            </a:lvl5pPr>
            <a:lvl6pPr marL="2743200" lvl="5" indent="-381000">
              <a:spcBef>
                <a:spcPts val="1000"/>
              </a:spcBef>
              <a:spcAft>
                <a:spcPts val="0"/>
              </a:spcAft>
              <a:buSzPts val="2400"/>
              <a:buChar char="▻"/>
              <a:defRPr/>
            </a:lvl6pPr>
            <a:lvl7pPr marL="3200400" lvl="6" indent="-381000">
              <a:spcBef>
                <a:spcPts val="1000"/>
              </a:spcBef>
              <a:spcAft>
                <a:spcPts val="0"/>
              </a:spcAft>
              <a:buSzPts val="2400"/>
              <a:buChar char="▻"/>
              <a:defRPr/>
            </a:lvl7pPr>
            <a:lvl8pPr marL="3657600" lvl="7" indent="-381000">
              <a:spcBef>
                <a:spcPts val="1000"/>
              </a:spcBef>
              <a:spcAft>
                <a:spcPts val="0"/>
              </a:spcAft>
              <a:buSzPts val="2400"/>
              <a:buChar char="▻"/>
              <a:defRPr/>
            </a:lvl8pPr>
            <a:lvl9pPr marL="4114800" lvl="8" indent="-381000">
              <a:spcBef>
                <a:spcPts val="1000"/>
              </a:spcBef>
              <a:spcAft>
                <a:spcPts val="1000"/>
              </a:spcAft>
              <a:buSzPts val="2400"/>
              <a:buChar char="▻"/>
              <a:defRPr/>
            </a:lvl9pPr>
          </a:lstStyle>
          <a:p>
            <a:r>
              <a:rPr lang="ar-IQ" b="1" dirty="0"/>
              <a:t>التفاصيل</a:t>
            </a:r>
            <a:endParaRPr lang="ar-SA" b="1" dirty="0"/>
          </a:p>
        </p:txBody>
      </p:sp>
      <p:grpSp>
        <p:nvGrpSpPr>
          <p:cNvPr id="15" name="Group 14">
            <a:extLst>
              <a:ext uri="{FF2B5EF4-FFF2-40B4-BE49-F238E27FC236}">
                <a16:creationId xmlns:a16="http://schemas.microsoft.com/office/drawing/2014/main" xmlns="" id="{66B8A655-DD86-4892-BF52-16BCF5CF8635}"/>
              </a:ext>
            </a:extLst>
          </p:cNvPr>
          <p:cNvGrpSpPr/>
          <p:nvPr userDrawn="1"/>
        </p:nvGrpSpPr>
        <p:grpSpPr>
          <a:xfrm>
            <a:off x="5706933" y="6265210"/>
            <a:ext cx="2174908" cy="380661"/>
            <a:chOff x="3169389" y="4680483"/>
            <a:chExt cx="2174908" cy="383285"/>
          </a:xfrm>
        </p:grpSpPr>
        <p:pic>
          <p:nvPicPr>
            <p:cNvPr id="16" name="Picture 15">
              <a:extLst>
                <a:ext uri="{FF2B5EF4-FFF2-40B4-BE49-F238E27FC236}">
                  <a16:creationId xmlns:a16="http://schemas.microsoft.com/office/drawing/2014/main" xmlns="" id="{487DF495-839D-4469-A05A-62B06DF5E663}"/>
                </a:ext>
              </a:extLst>
            </p:cNvPr>
            <p:cNvPicPr>
              <a:picLocks noChangeAspect="1"/>
            </p:cNvPicPr>
            <p:nvPr userDrawn="1"/>
          </p:nvPicPr>
          <p:blipFill>
            <a:blip r:embed="rId2">
              <a:duotone>
                <a:schemeClr val="accent5">
                  <a:shade val="45000"/>
                  <a:satMod val="135000"/>
                </a:schemeClr>
                <a:prstClr val="white"/>
              </a:duotone>
            </a:blip>
            <a:stretch>
              <a:fillRect/>
            </a:stretch>
          </p:blipFill>
          <p:spPr>
            <a:xfrm>
              <a:off x="4943870" y="4680483"/>
              <a:ext cx="383285" cy="383285"/>
            </a:xfrm>
            <a:prstGeom prst="rect">
              <a:avLst/>
            </a:prstGeom>
          </p:spPr>
        </p:pic>
        <p:grpSp>
          <p:nvGrpSpPr>
            <p:cNvPr id="18" name="Group 17">
              <a:extLst>
                <a:ext uri="{FF2B5EF4-FFF2-40B4-BE49-F238E27FC236}">
                  <a16:creationId xmlns:a16="http://schemas.microsoft.com/office/drawing/2014/main" xmlns="" id="{FFAC5E4D-8A74-4B7A-BC54-8C3B3FDC97E6}"/>
                </a:ext>
              </a:extLst>
            </p:cNvPr>
            <p:cNvGrpSpPr/>
            <p:nvPr userDrawn="1"/>
          </p:nvGrpSpPr>
          <p:grpSpPr>
            <a:xfrm>
              <a:off x="3169389" y="4741323"/>
              <a:ext cx="2174908" cy="263413"/>
              <a:chOff x="6463381" y="4741323"/>
              <a:chExt cx="2174908" cy="263413"/>
            </a:xfrm>
          </p:grpSpPr>
          <p:sp>
            <p:nvSpPr>
              <p:cNvPr id="19" name="TextBox 18">
                <a:extLst>
                  <a:ext uri="{FF2B5EF4-FFF2-40B4-BE49-F238E27FC236}">
                    <a16:creationId xmlns:a16="http://schemas.microsoft.com/office/drawing/2014/main" xmlns="" id="{8400AE3C-6492-4126-84CA-9B14F862593C}"/>
                  </a:ext>
                </a:extLst>
              </p:cNvPr>
              <p:cNvSpPr txBox="1"/>
              <p:nvPr userDrawn="1"/>
            </p:nvSpPr>
            <p:spPr>
              <a:xfrm>
                <a:off x="6463381" y="4741323"/>
                <a:ext cx="2174908" cy="2634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100" b="0" i="0" u="none" strike="noStrike" cap="none" dirty="0">
                    <a:solidFill>
                      <a:schemeClr val="bg1"/>
                    </a:solidFill>
                    <a:latin typeface="Arial"/>
                    <a:ea typeface="Segoe UI Black" panose="020B0A02040204020203" pitchFamily="34" charset="0"/>
                    <a:cs typeface="Arial"/>
                    <a:sym typeface="Arial"/>
                  </a:rPr>
                  <a:t>Email :</a:t>
                </a:r>
                <a:r>
                  <a:rPr lang="en-US" sz="1100" dirty="0">
                    <a:solidFill>
                      <a:schemeClr val="bg1"/>
                    </a:solidFill>
                  </a:rPr>
                  <a:t>info@alkafeel.edu.iq</a:t>
                </a:r>
              </a:p>
            </p:txBody>
          </p:sp>
          <p:sp>
            <p:nvSpPr>
              <p:cNvPr id="20" name="TextBox 19">
                <a:extLst>
                  <a:ext uri="{FF2B5EF4-FFF2-40B4-BE49-F238E27FC236}">
                    <a16:creationId xmlns:a16="http://schemas.microsoft.com/office/drawing/2014/main" xmlns="" id="{2B158153-F695-4B33-8642-1A0EAFE058EB}"/>
                  </a:ext>
                </a:extLst>
              </p:cNvPr>
              <p:cNvSpPr txBox="1"/>
              <p:nvPr userDrawn="1"/>
            </p:nvSpPr>
            <p:spPr>
              <a:xfrm>
                <a:off x="7770810" y="4741323"/>
                <a:ext cx="867479" cy="261610"/>
              </a:xfrm>
              <a:prstGeom prst="rect">
                <a:avLst/>
              </a:prstGeom>
              <a:noFill/>
            </p:spPr>
            <p:txBody>
              <a:bodyPr wrap="square" rtlCol="0">
                <a:spAutoFit/>
              </a:bodyPr>
              <a:lstStyle/>
              <a:p>
                <a:pPr marR="0" algn="r" rtl="0">
                  <a:lnSpc>
                    <a:spcPct val="100000"/>
                  </a:lnSpc>
                  <a:spcBef>
                    <a:spcPts val="0"/>
                  </a:spcBef>
                  <a:spcAft>
                    <a:spcPts val="0"/>
                  </a:spcAft>
                  <a:buClr>
                    <a:srgbClr val="000000"/>
                  </a:buClr>
                  <a:buFont typeface="Arial"/>
                </a:pPr>
                <a:endParaRPr lang="en-US" sz="1100" b="0" i="0" u="none" strike="noStrike" cap="none" dirty="0">
                  <a:solidFill>
                    <a:srgbClr val="002060"/>
                  </a:solidFill>
                  <a:latin typeface="+mn-lt"/>
                  <a:ea typeface="Segoe UI Black" panose="020B0A02040204020203" pitchFamily="34" charset="0"/>
                  <a:cs typeface="+mn-cs"/>
                  <a:sym typeface="Arial"/>
                </a:endParaRPr>
              </a:p>
            </p:txBody>
          </p:sp>
        </p:grpSp>
      </p:grpSp>
      <p:grpSp>
        <p:nvGrpSpPr>
          <p:cNvPr id="21" name="Group 20">
            <a:extLst>
              <a:ext uri="{FF2B5EF4-FFF2-40B4-BE49-F238E27FC236}">
                <a16:creationId xmlns:a16="http://schemas.microsoft.com/office/drawing/2014/main" xmlns="" id="{09B456AB-22B2-4FA9-809A-639D9B5FCF70}"/>
              </a:ext>
            </a:extLst>
          </p:cNvPr>
          <p:cNvGrpSpPr/>
          <p:nvPr userDrawn="1"/>
        </p:nvGrpSpPr>
        <p:grpSpPr>
          <a:xfrm>
            <a:off x="7952325" y="6183529"/>
            <a:ext cx="2593481" cy="527788"/>
            <a:chOff x="2845992" y="3408302"/>
            <a:chExt cx="2593481" cy="527788"/>
          </a:xfrm>
        </p:grpSpPr>
        <p:pic>
          <p:nvPicPr>
            <p:cNvPr id="22" name="Picture 21">
              <a:extLst>
                <a:ext uri="{FF2B5EF4-FFF2-40B4-BE49-F238E27FC236}">
                  <a16:creationId xmlns:a16="http://schemas.microsoft.com/office/drawing/2014/main" xmlns="" id="{80EAE3E0-44D0-46B2-937B-EAEE4C7E467C}"/>
                </a:ext>
              </a:extLst>
            </p:cNvPr>
            <p:cNvPicPr>
              <a:picLocks noChangeAspect="1"/>
            </p:cNvPicPr>
            <p:nvPr userDrawn="1"/>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rcRect/>
            <a:stretch/>
          </p:blipFill>
          <p:spPr>
            <a:xfrm>
              <a:off x="4703514" y="3408302"/>
              <a:ext cx="735959" cy="527788"/>
            </a:xfrm>
            <a:prstGeom prst="rect">
              <a:avLst/>
            </a:prstGeom>
          </p:spPr>
        </p:pic>
        <p:grpSp>
          <p:nvGrpSpPr>
            <p:cNvPr id="23" name="Group 22">
              <a:extLst>
                <a:ext uri="{FF2B5EF4-FFF2-40B4-BE49-F238E27FC236}">
                  <a16:creationId xmlns:a16="http://schemas.microsoft.com/office/drawing/2014/main" xmlns="" id="{354112FD-5A25-4014-B4FD-C7F661F6110A}"/>
                </a:ext>
              </a:extLst>
            </p:cNvPr>
            <p:cNvGrpSpPr/>
            <p:nvPr userDrawn="1"/>
          </p:nvGrpSpPr>
          <p:grpSpPr>
            <a:xfrm>
              <a:off x="2845992" y="3568276"/>
              <a:ext cx="2234843" cy="261610"/>
              <a:chOff x="6538000" y="4741322"/>
              <a:chExt cx="2234843" cy="263413"/>
            </a:xfrm>
          </p:grpSpPr>
          <p:sp>
            <p:nvSpPr>
              <p:cNvPr id="24" name="TextBox 23">
                <a:extLst>
                  <a:ext uri="{FF2B5EF4-FFF2-40B4-BE49-F238E27FC236}">
                    <a16:creationId xmlns:a16="http://schemas.microsoft.com/office/drawing/2014/main" xmlns="" id="{38EB65AC-D5FB-4AB4-8C39-80DBEDDEF7A8}"/>
                  </a:ext>
                </a:extLst>
              </p:cNvPr>
              <p:cNvSpPr txBox="1"/>
              <p:nvPr userDrawn="1"/>
            </p:nvSpPr>
            <p:spPr>
              <a:xfrm>
                <a:off x="6538000" y="4741322"/>
                <a:ext cx="2234843" cy="2634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100" b="0" i="0" u="none" strike="noStrike" cap="none" dirty="0">
                    <a:solidFill>
                      <a:schemeClr val="bg1"/>
                    </a:solidFill>
                    <a:latin typeface="Arial"/>
                    <a:ea typeface="Segoe UI Black" panose="020B0A02040204020203" pitchFamily="34" charset="0"/>
                    <a:cs typeface="Arial"/>
                    <a:sym typeface="Arial"/>
                  </a:rPr>
                  <a:t>Website :</a:t>
                </a:r>
                <a:r>
                  <a:rPr lang="en-US" sz="1100" dirty="0">
                    <a:solidFill>
                      <a:schemeClr val="bg1"/>
                    </a:solidFill>
                  </a:rPr>
                  <a:t>http://Alkafeel.edu.iq</a:t>
                </a:r>
              </a:p>
            </p:txBody>
          </p:sp>
          <p:sp>
            <p:nvSpPr>
              <p:cNvPr id="25" name="TextBox 24">
                <a:extLst>
                  <a:ext uri="{FF2B5EF4-FFF2-40B4-BE49-F238E27FC236}">
                    <a16:creationId xmlns:a16="http://schemas.microsoft.com/office/drawing/2014/main" xmlns="" id="{3677BC36-AB45-4868-BDB7-56C8683913A3}"/>
                  </a:ext>
                </a:extLst>
              </p:cNvPr>
              <p:cNvSpPr txBox="1"/>
              <p:nvPr userDrawn="1"/>
            </p:nvSpPr>
            <p:spPr>
              <a:xfrm>
                <a:off x="7770810" y="4741323"/>
                <a:ext cx="867479" cy="261610"/>
              </a:xfrm>
              <a:prstGeom prst="rect">
                <a:avLst/>
              </a:prstGeom>
              <a:noFill/>
            </p:spPr>
            <p:txBody>
              <a:bodyPr wrap="square" rtlCol="0">
                <a:spAutoFit/>
              </a:bodyPr>
              <a:lstStyle/>
              <a:p>
                <a:pPr marR="0" algn="r" rtl="0">
                  <a:lnSpc>
                    <a:spcPct val="100000"/>
                  </a:lnSpc>
                  <a:spcBef>
                    <a:spcPts val="0"/>
                  </a:spcBef>
                  <a:spcAft>
                    <a:spcPts val="0"/>
                  </a:spcAft>
                  <a:buClr>
                    <a:srgbClr val="000000"/>
                  </a:buClr>
                  <a:buFont typeface="Arial"/>
                </a:pPr>
                <a:endParaRPr lang="en-US" sz="1100" b="0" i="0" u="none" strike="noStrike" cap="none" dirty="0">
                  <a:solidFill>
                    <a:srgbClr val="002060"/>
                  </a:solidFill>
                  <a:latin typeface="+mn-lt"/>
                  <a:ea typeface="Segoe UI Black" panose="020B0A02040204020203" pitchFamily="34" charset="0"/>
                  <a:cs typeface="+mn-cs"/>
                  <a:sym typeface="Arial"/>
                </a:endParaRPr>
              </a:p>
            </p:txBody>
          </p:sp>
        </p:grpSp>
      </p:grpSp>
      <p:sp>
        <p:nvSpPr>
          <p:cNvPr id="27" name="Arrow: Pentagon 26">
            <a:extLst>
              <a:ext uri="{FF2B5EF4-FFF2-40B4-BE49-F238E27FC236}">
                <a16:creationId xmlns:a16="http://schemas.microsoft.com/office/drawing/2014/main" xmlns="" id="{DB1419E4-4C95-4933-9088-533031767AEC}"/>
              </a:ext>
            </a:extLst>
          </p:cNvPr>
          <p:cNvSpPr/>
          <p:nvPr userDrawn="1"/>
        </p:nvSpPr>
        <p:spPr>
          <a:xfrm flipH="1">
            <a:off x="11020425" y="94392"/>
            <a:ext cx="1171574" cy="779092"/>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Google Shape;78;p5">
            <a:extLst>
              <a:ext uri="{FF2B5EF4-FFF2-40B4-BE49-F238E27FC236}">
                <a16:creationId xmlns:a16="http://schemas.microsoft.com/office/drawing/2014/main" xmlns="" id="{D42B2945-53BD-4C9A-802F-AC330CBF3A7D}"/>
              </a:ext>
            </a:extLst>
          </p:cNvPr>
          <p:cNvSpPr txBox="1">
            <a:spLocks noGrp="1"/>
          </p:cNvSpPr>
          <p:nvPr>
            <p:ph type="title" hasCustomPrompt="1"/>
          </p:nvPr>
        </p:nvSpPr>
        <p:spPr>
          <a:xfrm>
            <a:off x="1315947" y="305901"/>
            <a:ext cx="9479505" cy="406736"/>
          </a:xfrm>
          <a:prstGeom prst="rect">
            <a:avLst/>
          </a:prstGeom>
        </p:spPr>
        <p:txBody>
          <a:bodyPr spcFirstLastPara="1" wrap="square" lIns="91425" tIns="91425" rIns="91425" bIns="91425" anchor="ctr" anchorCtr="0"/>
          <a:lstStyle>
            <a:lvl1pPr lvl="0" algn="r" rtl="1">
              <a:spcBef>
                <a:spcPts val="0"/>
              </a:spcBef>
              <a:spcAft>
                <a:spcPts val="0"/>
              </a:spcAft>
              <a:buSzPts val="2000"/>
              <a:buNone/>
              <a:defRPr sz="1800" b="0" i="0" u="none" strike="noStrike" cap="none" dirty="0">
                <a:solidFill>
                  <a:schemeClr val="bg1"/>
                </a:solidFill>
                <a:latin typeface="+mn-lt"/>
                <a:ea typeface="Segoe UI Black" panose="020B0A02040204020203" pitchFamily="34" charset="0"/>
                <a:cs typeface="+mn-cs"/>
                <a:sym typeface="Arial"/>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r>
              <a:rPr lang="ar-IQ" dirty="0"/>
              <a:t>العنوان</a:t>
            </a:r>
            <a:endParaRPr dirty="0"/>
          </a:p>
        </p:txBody>
      </p:sp>
      <p:sp>
        <p:nvSpPr>
          <p:cNvPr id="31" name="Arrow: Pentagon 30">
            <a:extLst>
              <a:ext uri="{FF2B5EF4-FFF2-40B4-BE49-F238E27FC236}">
                <a16:creationId xmlns:a16="http://schemas.microsoft.com/office/drawing/2014/main" xmlns="" id="{CF8ACE1E-B011-4A84-8C6B-EC5A84BCC96C}"/>
              </a:ext>
            </a:extLst>
          </p:cNvPr>
          <p:cNvSpPr/>
          <p:nvPr userDrawn="1"/>
        </p:nvSpPr>
        <p:spPr>
          <a:xfrm rot="10800000" flipH="1">
            <a:off x="-896" y="108551"/>
            <a:ext cx="1258196" cy="764932"/>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xmlns="" id="{B48B2958-B7A7-489A-B909-03A008329EB1}"/>
              </a:ext>
            </a:extLst>
          </p:cNvPr>
          <p:cNvSpPr/>
          <p:nvPr userDrawn="1"/>
        </p:nvSpPr>
        <p:spPr>
          <a:xfrm rot="5400000">
            <a:off x="8644259" y="3305240"/>
            <a:ext cx="6928704" cy="17681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xmlns="" id="{D6C16464-CFF8-4E34-B354-25BDA408DB5C}"/>
              </a:ext>
            </a:extLst>
          </p:cNvPr>
          <p:cNvSpPr/>
          <p:nvPr userDrawn="1"/>
        </p:nvSpPr>
        <p:spPr>
          <a:xfrm rot="5400000">
            <a:off x="8517082" y="3308147"/>
            <a:ext cx="6928704" cy="171002"/>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ate Placeholder 3">
            <a:extLst>
              <a:ext uri="{FF2B5EF4-FFF2-40B4-BE49-F238E27FC236}">
                <a16:creationId xmlns:a16="http://schemas.microsoft.com/office/drawing/2014/main" xmlns="" id="{D801F2CC-04D6-48E5-9020-23F53EF72809}"/>
              </a:ext>
            </a:extLst>
          </p:cNvPr>
          <p:cNvSpPr>
            <a:spLocks noGrp="1"/>
          </p:cNvSpPr>
          <p:nvPr>
            <p:ph type="dt" sz="half" idx="10"/>
          </p:nvPr>
        </p:nvSpPr>
        <p:spPr>
          <a:xfrm>
            <a:off x="10669737" y="6267091"/>
            <a:ext cx="1200599" cy="365125"/>
          </a:xfrm>
          <a:prstGeom prst="rect">
            <a:avLst/>
          </a:prstGeom>
          <a:ln>
            <a:noFill/>
          </a:ln>
        </p:spPr>
        <p:txBody>
          <a:bodyPr/>
          <a:lstStyle>
            <a:lvl1pPr>
              <a:defRPr>
                <a:solidFill>
                  <a:srgbClr val="3F5378"/>
                </a:solidFill>
              </a:defRPr>
            </a:lvl1pPr>
          </a:lstStyle>
          <a:p>
            <a:r>
              <a:rPr lang="en-US" dirty="0"/>
              <a:t>2020-2021</a:t>
            </a:r>
          </a:p>
        </p:txBody>
      </p:sp>
      <p:sp>
        <p:nvSpPr>
          <p:cNvPr id="41" name="Slide Number Placeholder 5">
            <a:extLst>
              <a:ext uri="{FF2B5EF4-FFF2-40B4-BE49-F238E27FC236}">
                <a16:creationId xmlns:a16="http://schemas.microsoft.com/office/drawing/2014/main" xmlns="" id="{41CCE111-59C4-4620-A682-7B71FC50DAC9}"/>
              </a:ext>
            </a:extLst>
          </p:cNvPr>
          <p:cNvSpPr>
            <a:spLocks noGrp="1"/>
          </p:cNvSpPr>
          <p:nvPr>
            <p:ph type="sldNum" sz="quarter" idx="12"/>
          </p:nvPr>
        </p:nvSpPr>
        <p:spPr>
          <a:xfrm>
            <a:off x="186305" y="6267091"/>
            <a:ext cx="575695" cy="365125"/>
          </a:xfrm>
          <a:prstGeom prst="rect">
            <a:avLst/>
          </a:prstGeom>
        </p:spPr>
        <p:txBody>
          <a:bodyPr/>
          <a:lstStyle>
            <a:lvl1pPr>
              <a:defRPr>
                <a:solidFill>
                  <a:srgbClr val="3F5378"/>
                </a:solidFill>
              </a:defRPr>
            </a:lvl1pPr>
          </a:lstStyle>
          <a:p>
            <a:fld id="{A0EDFBC5-9E83-48A9-A20F-CEAD086DBFA3}" type="slidenum">
              <a:rPr lang="en-US" smtClean="0"/>
              <a:pPr/>
              <a:t>‹#›</a:t>
            </a:fld>
            <a:endParaRPr lang="en-US" dirty="0"/>
          </a:p>
        </p:txBody>
      </p:sp>
      <p:pic>
        <p:nvPicPr>
          <p:cNvPr id="29" name="صورة 1">
            <a:extLst>
              <a:ext uri="{FF2B5EF4-FFF2-40B4-BE49-F238E27FC236}">
                <a16:creationId xmlns:a16="http://schemas.microsoft.com/office/drawing/2014/main" xmlns="" id="{BF5E8E17-3DFA-41DB-B46D-F4A5C3C3DB5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3222" y="98779"/>
            <a:ext cx="719257" cy="741451"/>
          </a:xfrm>
          <a:prstGeom prst="rect">
            <a:avLst/>
          </a:prstGeom>
        </p:spPr>
      </p:pic>
      <p:grpSp>
        <p:nvGrpSpPr>
          <p:cNvPr id="32" name="Google Shape;239;p16">
            <a:extLst>
              <a:ext uri="{FF2B5EF4-FFF2-40B4-BE49-F238E27FC236}">
                <a16:creationId xmlns:a16="http://schemas.microsoft.com/office/drawing/2014/main" xmlns="" id="{51093C29-0B93-4657-AED3-FDF929FB8F78}"/>
              </a:ext>
            </a:extLst>
          </p:cNvPr>
          <p:cNvGrpSpPr/>
          <p:nvPr userDrawn="1"/>
        </p:nvGrpSpPr>
        <p:grpSpPr>
          <a:xfrm>
            <a:off x="11356372" y="330672"/>
            <a:ext cx="374752" cy="288032"/>
            <a:chOff x="2594050" y="1631825"/>
            <a:chExt cx="439625" cy="439625"/>
          </a:xfrm>
          <a:solidFill>
            <a:schemeClr val="accent5">
              <a:lumMod val="20000"/>
              <a:lumOff val="80000"/>
            </a:schemeClr>
          </a:solidFill>
        </p:grpSpPr>
        <p:sp>
          <p:nvSpPr>
            <p:cNvPr id="33" name="Google Shape;240;p16">
              <a:extLst>
                <a:ext uri="{FF2B5EF4-FFF2-40B4-BE49-F238E27FC236}">
                  <a16:creationId xmlns:a16="http://schemas.microsoft.com/office/drawing/2014/main" xmlns="" id="{D741DFC4-3093-494D-888D-CB021DB886F6}"/>
                </a:ext>
              </a:extLst>
            </p:cNvPr>
            <p:cNvSpPr/>
            <p:nvPr/>
          </p:nvSpPr>
          <p:spPr>
            <a:xfrm>
              <a:off x="2594050" y="1883300"/>
              <a:ext cx="188175" cy="188150"/>
            </a:xfrm>
            <a:custGeom>
              <a:avLst/>
              <a:gdLst/>
              <a:ahLst/>
              <a:cxnLst/>
              <a:rect l="l" t="t" r="r" b="b"/>
              <a:pathLst>
                <a:path w="7527" h="7526" fill="none" extrusionOk="0">
                  <a:moveTo>
                    <a:pt x="5992" y="0"/>
                  </a:moveTo>
                  <a:lnTo>
                    <a:pt x="537" y="6430"/>
                  </a:lnTo>
                  <a:lnTo>
                    <a:pt x="1" y="7526"/>
                  </a:lnTo>
                  <a:lnTo>
                    <a:pt x="1097" y="6990"/>
                  </a:lnTo>
                  <a:lnTo>
                    <a:pt x="7526" y="1534"/>
                  </a:lnTo>
                  <a:lnTo>
                    <a:pt x="5992" y="0"/>
                  </a:lnTo>
                  <a:close/>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sp>
          <p:nvSpPr>
            <p:cNvPr id="34" name="Google Shape;241;p16">
              <a:extLst>
                <a:ext uri="{FF2B5EF4-FFF2-40B4-BE49-F238E27FC236}">
                  <a16:creationId xmlns:a16="http://schemas.microsoft.com/office/drawing/2014/main" xmlns="" id="{67B83C70-8ECE-4716-943D-2F22333E5466}"/>
                </a:ext>
              </a:extLst>
            </p:cNvPr>
            <p:cNvSpPr/>
            <p:nvPr/>
          </p:nvSpPr>
          <p:spPr>
            <a:xfrm>
              <a:off x="2857700" y="1631825"/>
              <a:ext cx="175975" cy="176000"/>
            </a:xfrm>
            <a:custGeom>
              <a:avLst/>
              <a:gdLst/>
              <a:ahLst/>
              <a:cxnLst/>
              <a:rect l="l" t="t" r="r" b="b"/>
              <a:pathLst>
                <a:path w="7039" h="7040" fill="none" extrusionOk="0">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sp>
          <p:nvSpPr>
            <p:cNvPr id="42" name="Google Shape;242;p16">
              <a:extLst>
                <a:ext uri="{FF2B5EF4-FFF2-40B4-BE49-F238E27FC236}">
                  <a16:creationId xmlns:a16="http://schemas.microsoft.com/office/drawing/2014/main" xmlns="" id="{78DD374C-E66A-42D5-A2FE-A69BE7181EC7}"/>
                </a:ext>
              </a:extLst>
            </p:cNvPr>
            <p:cNvSpPr/>
            <p:nvPr/>
          </p:nvSpPr>
          <p:spPr>
            <a:xfrm>
              <a:off x="2662850" y="1699400"/>
              <a:ext cx="303250" cy="303250"/>
            </a:xfrm>
            <a:custGeom>
              <a:avLst/>
              <a:gdLst/>
              <a:ahLst/>
              <a:cxnLst/>
              <a:rect l="l" t="t" r="r" b="b"/>
              <a:pathLst>
                <a:path w="12130" h="12130" fill="none" extrusionOk="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sp>
          <p:nvSpPr>
            <p:cNvPr id="43" name="Google Shape;243;p16">
              <a:extLst>
                <a:ext uri="{FF2B5EF4-FFF2-40B4-BE49-F238E27FC236}">
                  <a16:creationId xmlns:a16="http://schemas.microsoft.com/office/drawing/2014/main" xmlns="" id="{C9117AA7-AA5F-4621-A3D9-FA22B13E47E5}"/>
                </a:ext>
              </a:extLst>
            </p:cNvPr>
            <p:cNvSpPr/>
            <p:nvPr/>
          </p:nvSpPr>
          <p:spPr>
            <a:xfrm>
              <a:off x="2801675" y="1740825"/>
              <a:ext cx="49950" cy="49950"/>
            </a:xfrm>
            <a:custGeom>
              <a:avLst/>
              <a:gdLst/>
              <a:ahLst/>
              <a:cxnLst/>
              <a:rect l="l" t="t" r="r" b="b"/>
              <a:pathLst>
                <a:path w="1998" h="1998" fill="none" extrusionOk="0">
                  <a:moveTo>
                    <a:pt x="1" y="1997"/>
                  </a:moveTo>
                  <a:lnTo>
                    <a:pt x="1998" y="0"/>
                  </a:lnTo>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grpSp>
    </p:spTree>
    <p:extLst>
      <p:ext uri="{BB962C8B-B14F-4D97-AF65-F5344CB8AC3E}">
        <p14:creationId xmlns:p14="http://schemas.microsoft.com/office/powerpoint/2010/main" val="38299871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7803257"/>
      </p:ext>
    </p:extLst>
  </p:cSld>
  <p:clrMap bg1="lt1" tx1="dk1" bg2="lt2" tx2="dk2" accent1="accent1" accent2="accent2" accent3="accent3" accent4="accent4" accent5="accent5" accent6="accent6" hlink="hlink" folHlink="folHlink"/>
  <p:sldLayoutIdLst>
    <p:sldLayoutId id="2147483649" r:id="rId1"/>
    <p:sldLayoutId id="2147483651" r:id="rId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8B12D4DD-26D1-4343-BA14-3802C0A15240}"/>
              </a:ext>
            </a:extLst>
          </p:cNvPr>
          <p:cNvSpPr>
            <a:spLocks noGrp="1"/>
          </p:cNvSpPr>
          <p:nvPr>
            <p:ph type="dt" sz="half" idx="10"/>
          </p:nvPr>
        </p:nvSpPr>
        <p:spPr/>
        <p:txBody>
          <a:bodyPr/>
          <a:lstStyle/>
          <a:p>
            <a:r>
              <a:rPr lang="en-US"/>
              <a:t>2020-2021</a:t>
            </a:r>
            <a:endParaRPr lang="en-US" dirty="0"/>
          </a:p>
        </p:txBody>
      </p:sp>
      <p:sp>
        <p:nvSpPr>
          <p:cNvPr id="3" name="Text Placeholder 2">
            <a:extLst>
              <a:ext uri="{FF2B5EF4-FFF2-40B4-BE49-F238E27FC236}">
                <a16:creationId xmlns:a16="http://schemas.microsoft.com/office/drawing/2014/main" xmlns="" id="{35EAECC2-482F-4411-B5C6-261217649AB7}"/>
              </a:ext>
            </a:extLst>
          </p:cNvPr>
          <p:cNvSpPr>
            <a:spLocks noGrp="1"/>
          </p:cNvSpPr>
          <p:nvPr>
            <p:ph type="body" sz="quarter" idx="13"/>
          </p:nvPr>
        </p:nvSpPr>
        <p:spPr>
          <a:xfrm>
            <a:off x="509838" y="967021"/>
            <a:ext cx="7739385" cy="2978207"/>
          </a:xfrm>
          <a:solidFill>
            <a:schemeClr val="accent5">
              <a:lumMod val="20000"/>
              <a:lumOff val="80000"/>
            </a:schemeClr>
          </a:solidFill>
        </p:spPr>
        <p:txBody>
          <a:bodyPr/>
          <a:lstStyle/>
          <a:p>
            <a:pPr rtl="1"/>
            <a:r>
              <a:rPr lang="ar-IQ" sz="2800" b="1" dirty="0">
                <a:solidFill>
                  <a:srgbClr val="C00000"/>
                </a:solidFill>
              </a:rPr>
              <a:t>تقــــيم </a:t>
            </a:r>
          </a:p>
          <a:p>
            <a:pPr rtl="1"/>
            <a:r>
              <a:rPr lang="ar-IQ" sz="2800" b="1" dirty="0">
                <a:solidFill>
                  <a:srgbClr val="00B050"/>
                </a:solidFill>
              </a:rPr>
              <a:t>كلية القانون </a:t>
            </a:r>
            <a:r>
              <a:rPr lang="ar-IQ" sz="2800" b="1" dirty="0" smtClean="0">
                <a:solidFill>
                  <a:srgbClr val="00B050"/>
                </a:solidFill>
              </a:rPr>
              <a:t>في </a:t>
            </a:r>
            <a:r>
              <a:rPr lang="ar-IQ" sz="2800" b="1" dirty="0">
                <a:solidFill>
                  <a:srgbClr val="00B050"/>
                </a:solidFill>
              </a:rPr>
              <a:t>جامعة الكفيل</a:t>
            </a:r>
          </a:p>
          <a:p>
            <a:pPr rtl="1"/>
            <a:r>
              <a:rPr lang="ar-IQ" sz="2800" b="1" dirty="0"/>
              <a:t>ندوة بعنوان</a:t>
            </a:r>
          </a:p>
          <a:p>
            <a:pPr rtl="1">
              <a:lnSpc>
                <a:spcPct val="150000"/>
              </a:lnSpc>
            </a:pPr>
            <a:r>
              <a:rPr lang="ar-SA" sz="3200" b="1" dirty="0" smtClean="0">
                <a:solidFill>
                  <a:srgbClr val="FF0000"/>
                </a:solidFill>
                <a:latin typeface="Calibri" panose="020F0502020204030204" pitchFamily="34" charset="0"/>
                <a:cs typeface="Calibri" panose="020F0502020204030204" pitchFamily="34" charset="0"/>
              </a:rPr>
              <a:t>مخصصات </a:t>
            </a:r>
            <a:r>
              <a:rPr lang="ar-SA" sz="3200" b="1" dirty="0" smtClean="0">
                <a:solidFill>
                  <a:srgbClr val="FF0000"/>
                </a:solidFill>
                <a:latin typeface="Calibri" panose="020F0502020204030204" pitchFamily="34" charset="0"/>
                <a:cs typeface="Calibri" panose="020F0502020204030204" pitchFamily="34" charset="0"/>
              </a:rPr>
              <a:t>العضوية النيابية </a:t>
            </a:r>
            <a:endParaRPr lang="ar-IQ" sz="3200" b="1" dirty="0" smtClean="0">
              <a:solidFill>
                <a:srgbClr val="FF0000"/>
              </a:solidFill>
              <a:latin typeface="Calibri" panose="020F0502020204030204" pitchFamily="34" charset="0"/>
              <a:cs typeface="Calibri" panose="020F0502020204030204" pitchFamily="34" charset="0"/>
            </a:endParaRPr>
          </a:p>
          <a:p>
            <a:pPr rtl="1">
              <a:lnSpc>
                <a:spcPct val="150000"/>
              </a:lnSpc>
            </a:pPr>
            <a:r>
              <a:rPr lang="ar-SA" sz="3200" b="1" dirty="0" smtClean="0">
                <a:solidFill>
                  <a:srgbClr val="FF0000"/>
                </a:solidFill>
                <a:latin typeface="Calibri" panose="020F0502020204030204" pitchFamily="34" charset="0"/>
                <a:cs typeface="Calibri" panose="020F0502020204030204" pitchFamily="34" charset="0"/>
              </a:rPr>
              <a:t>في </a:t>
            </a:r>
            <a:r>
              <a:rPr lang="ar-SA" sz="3200" b="1" dirty="0" smtClean="0">
                <a:solidFill>
                  <a:srgbClr val="FF0000"/>
                </a:solidFill>
                <a:latin typeface="Calibri" panose="020F0502020204030204" pitchFamily="34" charset="0"/>
                <a:cs typeface="Calibri" panose="020F0502020204030204" pitchFamily="34" charset="0"/>
              </a:rPr>
              <a:t>دستور العراق لسنة 2005</a:t>
            </a:r>
            <a:endParaRPr lang="ar-IQ" sz="2800" b="1" dirty="0" smtClean="0">
              <a:solidFill>
                <a:srgbClr val="FF0000"/>
              </a:solidFill>
              <a:latin typeface="Calibri" panose="020F0502020204030204" pitchFamily="34" charset="0"/>
              <a:cs typeface="Calibri" panose="020F0502020204030204" pitchFamily="34" charset="0"/>
            </a:endParaRPr>
          </a:p>
        </p:txBody>
      </p:sp>
      <p:sp>
        <p:nvSpPr>
          <p:cNvPr id="4" name="Text Placeholder 3">
            <a:extLst>
              <a:ext uri="{FF2B5EF4-FFF2-40B4-BE49-F238E27FC236}">
                <a16:creationId xmlns:a16="http://schemas.microsoft.com/office/drawing/2014/main" xmlns="" id="{D2DD65D1-82BE-4F0E-AF8A-B96ED9B60C37}"/>
              </a:ext>
            </a:extLst>
          </p:cNvPr>
          <p:cNvSpPr>
            <a:spLocks noGrp="1"/>
          </p:cNvSpPr>
          <p:nvPr>
            <p:ph type="body" sz="quarter" idx="14"/>
          </p:nvPr>
        </p:nvSpPr>
        <p:spPr>
          <a:xfrm>
            <a:off x="509838" y="4094921"/>
            <a:ext cx="7739385" cy="2027582"/>
          </a:xfrm>
          <a:solidFill>
            <a:schemeClr val="accent1">
              <a:lumMod val="20000"/>
              <a:lumOff val="80000"/>
            </a:schemeClr>
          </a:solidFill>
        </p:spPr>
        <p:txBody>
          <a:bodyPr/>
          <a:lstStyle/>
          <a:p>
            <a:pPr rtl="1"/>
            <a:endParaRPr lang="ar-IQ" sz="4400" b="1" dirty="0" smtClean="0">
              <a:solidFill>
                <a:schemeClr val="accent2"/>
              </a:solidFill>
              <a:latin typeface="Calibri" panose="020F0502020204030204" pitchFamily="34" charset="0"/>
              <a:cs typeface="Calibri" panose="020F0502020204030204" pitchFamily="34" charset="0"/>
            </a:endParaRPr>
          </a:p>
          <a:p>
            <a:pPr rtl="1"/>
            <a:r>
              <a:rPr lang="ar-SA" sz="3600" b="1" dirty="0" err="1" smtClean="0">
                <a:solidFill>
                  <a:schemeClr val="accent2"/>
                </a:solidFill>
                <a:latin typeface="Calibri" panose="020F0502020204030204" pitchFamily="34" charset="0"/>
                <a:cs typeface="Calibri" panose="020F0502020204030204" pitchFamily="34" charset="0"/>
              </a:rPr>
              <a:t>م.م</a:t>
            </a:r>
            <a:r>
              <a:rPr lang="ar-IQ" sz="3600" b="1" dirty="0" smtClean="0">
                <a:solidFill>
                  <a:schemeClr val="accent2"/>
                </a:solidFill>
                <a:latin typeface="Calibri" panose="020F0502020204030204" pitchFamily="34" charset="0"/>
                <a:cs typeface="Calibri" panose="020F0502020204030204" pitchFamily="34" charset="0"/>
              </a:rPr>
              <a:t>.</a:t>
            </a:r>
            <a:r>
              <a:rPr lang="ar-SA" sz="3600" b="1" dirty="0" smtClean="0">
                <a:solidFill>
                  <a:schemeClr val="accent2"/>
                </a:solidFill>
                <a:latin typeface="Calibri" panose="020F0502020204030204" pitchFamily="34" charset="0"/>
                <a:cs typeface="Calibri" panose="020F0502020204030204" pitchFamily="34" charset="0"/>
              </a:rPr>
              <a:t> </a:t>
            </a:r>
            <a:r>
              <a:rPr lang="ar-SA" sz="3600" b="1" dirty="0" smtClean="0">
                <a:solidFill>
                  <a:schemeClr val="accent2"/>
                </a:solidFill>
                <a:latin typeface="Calibri" panose="020F0502020204030204" pitchFamily="34" charset="0"/>
                <a:cs typeface="Calibri" panose="020F0502020204030204" pitchFamily="34" charset="0"/>
              </a:rPr>
              <a:t>غصون علي عبد </a:t>
            </a:r>
            <a:r>
              <a:rPr lang="ar-SA" sz="3600" b="1" dirty="0" smtClean="0">
                <a:solidFill>
                  <a:schemeClr val="accent2"/>
                </a:solidFill>
                <a:latin typeface="Calibri" panose="020F0502020204030204" pitchFamily="34" charset="0"/>
                <a:cs typeface="Calibri" panose="020F0502020204030204" pitchFamily="34" charset="0"/>
              </a:rPr>
              <a:t>الزهرة</a:t>
            </a:r>
            <a:r>
              <a:rPr lang="ar-IQ" sz="3600" b="1" smtClean="0">
                <a:solidFill>
                  <a:schemeClr val="accent2"/>
                </a:solidFill>
                <a:latin typeface="Calibri" panose="020F0502020204030204" pitchFamily="34" charset="0"/>
                <a:cs typeface="Calibri" panose="020F0502020204030204" pitchFamily="34" charset="0"/>
              </a:rPr>
              <a:t> الوائلي</a:t>
            </a:r>
            <a:endParaRPr lang="ar-IQ" sz="3600" b="1" dirty="0" smtClean="0">
              <a:solidFill>
                <a:schemeClr val="accent2"/>
              </a:solidFill>
              <a:latin typeface="Calibri" panose="020F0502020204030204" pitchFamily="34" charset="0"/>
              <a:cs typeface="Calibri" panose="020F0502020204030204" pitchFamily="34" charset="0"/>
            </a:endParaRPr>
          </a:p>
          <a:p>
            <a:pPr rtl="1"/>
            <a:r>
              <a:rPr lang="ar-IQ" sz="3600" b="1" dirty="0">
                <a:solidFill>
                  <a:srgbClr val="C00000"/>
                </a:solidFill>
              </a:rPr>
              <a:t>الأحد 2021/6/20  </a:t>
            </a:r>
            <a:r>
              <a:rPr lang="ar-IQ" sz="3600" b="1" dirty="0" smtClean="0">
                <a:solidFill>
                  <a:srgbClr val="C00000"/>
                </a:solidFill>
              </a:rPr>
              <a:t>            </a:t>
            </a:r>
            <a:r>
              <a:rPr lang="ar-IQ" sz="3600" b="1" dirty="0">
                <a:solidFill>
                  <a:srgbClr val="C00000"/>
                </a:solidFill>
              </a:rPr>
              <a:t>الساعة 10 صباحاً</a:t>
            </a:r>
          </a:p>
          <a:p>
            <a:pPr rtl="1"/>
            <a:r>
              <a:rPr lang="ar-IQ" sz="3600" b="1" dirty="0">
                <a:solidFill>
                  <a:srgbClr val="002060"/>
                </a:solidFill>
              </a:rPr>
              <a:t>على قاعة كلية القانون</a:t>
            </a:r>
          </a:p>
          <a:p>
            <a:pPr rtl="1"/>
            <a:endParaRPr lang="ar-IQ" sz="4400" b="1" dirty="0" smtClean="0">
              <a:solidFill>
                <a:schemeClr val="accent2"/>
              </a:solidFill>
              <a:latin typeface="Calibri" panose="020F0502020204030204" pitchFamily="34" charset="0"/>
              <a:cs typeface="Calibri" panose="020F0502020204030204" pitchFamily="34" charset="0"/>
            </a:endParaRPr>
          </a:p>
        </p:txBody>
      </p:sp>
      <p:sp>
        <p:nvSpPr>
          <p:cNvPr id="5" name="Slide Number Placeholder 4">
            <a:extLst>
              <a:ext uri="{FF2B5EF4-FFF2-40B4-BE49-F238E27FC236}">
                <a16:creationId xmlns:a16="http://schemas.microsoft.com/office/drawing/2014/main" xmlns="" id="{4C68182F-74E9-42E9-A732-944323B2EF4E}"/>
              </a:ext>
            </a:extLst>
          </p:cNvPr>
          <p:cNvSpPr>
            <a:spLocks noGrp="1"/>
          </p:cNvSpPr>
          <p:nvPr>
            <p:ph type="sldNum" sz="quarter" idx="12"/>
          </p:nvPr>
        </p:nvSpPr>
        <p:spPr/>
        <p:txBody>
          <a:bodyPr/>
          <a:lstStyle/>
          <a:p>
            <a:fld id="{A0EDFBC5-9E83-48A9-A20F-CEAD086DBFA3}" type="slidenum">
              <a:rPr lang="en-US" smtClean="0"/>
              <a:pPr/>
              <a:t>1</a:t>
            </a:fld>
            <a:endParaRPr lang="en-US" dirty="0"/>
          </a:p>
        </p:txBody>
      </p:sp>
    </p:spTree>
    <p:extLst>
      <p:ext uri="{BB962C8B-B14F-4D97-AF65-F5344CB8AC3E}">
        <p14:creationId xmlns:p14="http://schemas.microsoft.com/office/powerpoint/2010/main" val="4734568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a:solidFill>
            <a:schemeClr val="tx2">
              <a:lumMod val="20000"/>
              <a:lumOff val="80000"/>
            </a:schemeClr>
          </a:solidFill>
        </p:spPr>
        <p:txBody>
          <a:bodyPr/>
          <a:lstStyle/>
          <a:p>
            <a:pPr algn="just">
              <a:lnSpc>
                <a:spcPct val="150000"/>
              </a:lnSpc>
            </a:pPr>
            <a:r>
              <a:rPr lang="ar-SA" sz="2400" dirty="0">
                <a:solidFill>
                  <a:schemeClr val="tx1"/>
                </a:solidFill>
                <a:latin typeface="Calibri" panose="020F0502020204030204" pitchFamily="34" charset="0"/>
                <a:ea typeface="Calibri"/>
                <a:cs typeface="Calibri" panose="020F0502020204030204" pitchFamily="34" charset="0"/>
              </a:rPr>
              <a:t>إضافة إلى ما تقدم فقد منح قانون مجلس النواب الملغي رقم (50) لعام 2007 المعدل بالقانون رقم (23) لعام 2010 </a:t>
            </a:r>
            <a:r>
              <a:rPr lang="ar-SA" sz="2400" baseline="30000" dirty="0">
                <a:solidFill>
                  <a:schemeClr val="tx1"/>
                </a:solidFill>
                <a:latin typeface="Calibri" panose="020F0502020204030204" pitchFamily="34" charset="0"/>
                <a:ea typeface="Calibri"/>
                <a:cs typeface="Calibri" panose="020F0502020204030204" pitchFamily="34" charset="0"/>
              </a:rPr>
              <a:t>()</a:t>
            </a:r>
            <a:r>
              <a:rPr lang="ar-SA" sz="2400" dirty="0">
                <a:solidFill>
                  <a:schemeClr val="tx1"/>
                </a:solidFill>
                <a:latin typeface="Calibri" panose="020F0502020204030204" pitchFamily="34" charset="0"/>
                <a:ea typeface="Calibri"/>
                <a:cs typeface="Calibri" panose="020F0502020204030204" pitchFamily="34" charset="0"/>
              </a:rPr>
              <a:t> هيأة الرئاسة وأعضاء مجلس النواب جوازات سفر دبلوماسية لهم ولأزواجهم وأولادهم أثناء الدورة التشريعية ، و(8) سنوات بعد انتهائها </a:t>
            </a:r>
            <a:r>
              <a:rPr lang="ar-SA" sz="2400" baseline="30000" dirty="0">
                <a:solidFill>
                  <a:schemeClr val="tx1"/>
                </a:solidFill>
                <a:latin typeface="Calibri" panose="020F0502020204030204" pitchFamily="34" charset="0"/>
                <a:ea typeface="Times New Roman"/>
                <a:cs typeface="Calibri" panose="020F0502020204030204" pitchFamily="34" charset="0"/>
              </a:rPr>
              <a:t>( </a:t>
            </a:r>
            <a:r>
              <a:rPr lang="ar-SA" sz="2400" dirty="0">
                <a:solidFill>
                  <a:schemeClr val="tx1"/>
                </a:solidFill>
                <a:latin typeface="Calibri" panose="020F0502020204030204" pitchFamily="34" charset="0"/>
                <a:ea typeface="Times New Roman"/>
                <a:cs typeface="Calibri" panose="020F0502020204030204" pitchFamily="34" charset="0"/>
              </a:rPr>
              <a:t>4 </a:t>
            </a:r>
            <a:r>
              <a:rPr lang="ar-SA" sz="2400" baseline="30000" dirty="0">
                <a:solidFill>
                  <a:schemeClr val="tx1"/>
                </a:solidFill>
                <a:latin typeface="Calibri" panose="020F0502020204030204" pitchFamily="34" charset="0"/>
                <a:ea typeface="Times New Roman"/>
                <a:cs typeface="Calibri" panose="020F0502020204030204" pitchFamily="34" charset="0"/>
              </a:rPr>
              <a:t>)</a:t>
            </a:r>
            <a:r>
              <a:rPr lang="ar-SA" sz="2400" dirty="0">
                <a:solidFill>
                  <a:schemeClr val="tx1"/>
                </a:solidFill>
                <a:latin typeface="Calibri" panose="020F0502020204030204" pitchFamily="34" charset="0"/>
                <a:ea typeface="Times New Roman"/>
                <a:cs typeface="Calibri" panose="020F0502020204030204" pitchFamily="34" charset="0"/>
              </a:rPr>
              <a:t> تجدر الإشارة إلى قانون مجلس النواب رقم (50) لعام 2007 ألغي بصدور قانون مجلس النواب وتشكيلاته رقم (13) لعام 2018 </a:t>
            </a:r>
            <a:r>
              <a:rPr lang="ar-SA" sz="2400" dirty="0" smtClean="0">
                <a:solidFill>
                  <a:schemeClr val="tx1"/>
                </a:solidFill>
                <a:latin typeface="Calibri" panose="020F0502020204030204" pitchFamily="34" charset="0"/>
                <a:ea typeface="Times New Roman"/>
                <a:cs typeface="Calibri" panose="020F0502020204030204" pitchFamily="34" charset="0"/>
              </a:rPr>
              <a:t>.</a:t>
            </a:r>
            <a:endParaRPr lang="en-US" sz="2400" dirty="0">
              <a:solidFill>
                <a:schemeClr val="tx1"/>
              </a:solidFill>
              <a:latin typeface="Calibri" panose="020F0502020204030204" pitchFamily="34" charset="0"/>
              <a:ea typeface="Times New Roman"/>
              <a:cs typeface="Calibri" panose="020F0502020204030204" pitchFamily="34" charset="0"/>
            </a:endParaRPr>
          </a:p>
        </p:txBody>
      </p:sp>
      <p:sp>
        <p:nvSpPr>
          <p:cNvPr id="3" name="عنوان 2"/>
          <p:cNvSpPr>
            <a:spLocks noGrp="1"/>
          </p:cNvSpPr>
          <p:nvPr>
            <p:ph type="title"/>
          </p:nvPr>
        </p:nvSpPr>
        <p:spPr/>
        <p:txBody>
          <a:bodyPr/>
          <a:lstStyle/>
          <a:p>
            <a:r>
              <a:rPr lang="ar-SA" b="1" dirty="0">
                <a:latin typeface="Calibri" panose="020F0502020204030204" pitchFamily="34" charset="0"/>
                <a:cs typeface="Calibri" panose="020F0502020204030204" pitchFamily="34" charset="0"/>
              </a:rPr>
              <a:t>مخصصات العضوية النيابية</a:t>
            </a:r>
            <a:r>
              <a:rPr lang="ar-IQ" b="1" dirty="0">
                <a:latin typeface="Calibri" panose="020F0502020204030204" pitchFamily="34" charset="0"/>
                <a:cs typeface="Calibri" panose="020F0502020204030204" pitchFamily="34" charset="0"/>
              </a:rPr>
              <a:t> </a:t>
            </a:r>
            <a:r>
              <a:rPr lang="ar-SA" b="1" dirty="0">
                <a:latin typeface="Calibri" panose="020F0502020204030204" pitchFamily="34" charset="0"/>
                <a:cs typeface="Calibri" panose="020F0502020204030204" pitchFamily="34" charset="0"/>
              </a:rPr>
              <a:t>في دستور العراق لسنة 2005</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10</a:t>
            </a:fld>
            <a:endParaRPr lang="en-US" dirty="0"/>
          </a:p>
        </p:txBody>
      </p:sp>
    </p:spTree>
    <p:extLst>
      <p:ext uri="{BB962C8B-B14F-4D97-AF65-F5344CB8AC3E}">
        <p14:creationId xmlns:p14="http://schemas.microsoft.com/office/powerpoint/2010/main" val="2742060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a:solidFill>
            <a:schemeClr val="accent2">
              <a:lumMod val="20000"/>
              <a:lumOff val="80000"/>
            </a:schemeClr>
          </a:solidFill>
        </p:spPr>
        <p:txBody>
          <a:bodyPr/>
          <a:lstStyle/>
          <a:p>
            <a:pPr indent="323215">
              <a:lnSpc>
                <a:spcPct val="150000"/>
              </a:lnSpc>
              <a:spcAft>
                <a:spcPts val="1000"/>
              </a:spcAft>
            </a:pPr>
            <a:r>
              <a:rPr lang="ar-SA" sz="2400" b="1" dirty="0" smtClean="0">
                <a:solidFill>
                  <a:srgbClr val="FF0000"/>
                </a:solidFill>
                <a:latin typeface="Calibri" panose="020F0502020204030204" pitchFamily="34" charset="0"/>
                <a:ea typeface="Calibri"/>
                <a:cs typeface="Calibri" panose="020F0502020204030204" pitchFamily="34" charset="0"/>
              </a:rPr>
              <a:t>3- مخصصات </a:t>
            </a:r>
            <a:r>
              <a:rPr lang="ar-SA" sz="2400" b="1" dirty="0">
                <a:solidFill>
                  <a:srgbClr val="FF0000"/>
                </a:solidFill>
                <a:latin typeface="Calibri" panose="020F0502020204030204" pitchFamily="34" charset="0"/>
                <a:ea typeface="Calibri"/>
                <a:cs typeface="Calibri" panose="020F0502020204030204" pitchFamily="34" charset="0"/>
              </a:rPr>
              <a:t>السكن والعلاج</a:t>
            </a:r>
            <a:endParaRPr lang="en-US" sz="2400" b="1" dirty="0">
              <a:solidFill>
                <a:srgbClr val="FF0000"/>
              </a:solidFill>
              <a:latin typeface="Calibri" panose="020F0502020204030204" pitchFamily="34" charset="0"/>
              <a:ea typeface="Times New Roman"/>
              <a:cs typeface="Calibri" panose="020F0502020204030204" pitchFamily="34" charset="0"/>
            </a:endParaRPr>
          </a:p>
          <a:p>
            <a:pPr algn="just">
              <a:lnSpc>
                <a:spcPct val="150000"/>
              </a:lnSpc>
            </a:pPr>
            <a:r>
              <a:rPr lang="ar-SA" sz="2400" dirty="0">
                <a:solidFill>
                  <a:schemeClr val="tx1"/>
                </a:solidFill>
                <a:latin typeface="Calibri" panose="020F0502020204030204" pitchFamily="34" charset="0"/>
                <a:ea typeface="Calibri"/>
                <a:cs typeface="Calibri" panose="020F0502020204030204" pitchFamily="34" charset="0"/>
              </a:rPr>
              <a:t>من المخصصات الأخرى التي يتمتع بها النائب هي مخصصات السكن والعلاج ، فبالنسبة لمخصصات السكن نلاحظ أن غالبية القوانين المنظمة لعمل البرلمان ، تنص على ان يخصص للنائب سكن , ويكون سكن النائب أما في مقر البرلمان أو خارج مقر </a:t>
            </a:r>
            <a:r>
              <a:rPr lang="ar-SA" sz="2400" dirty="0" smtClean="0">
                <a:solidFill>
                  <a:schemeClr val="tx1"/>
                </a:solidFill>
                <a:latin typeface="Calibri" panose="020F0502020204030204" pitchFamily="34" charset="0"/>
                <a:ea typeface="Calibri"/>
                <a:cs typeface="Calibri" panose="020F0502020204030204" pitchFamily="34" charset="0"/>
              </a:rPr>
              <a:t>البرلمان . </a:t>
            </a:r>
          </a:p>
          <a:p>
            <a:pPr algn="just">
              <a:lnSpc>
                <a:spcPct val="150000"/>
              </a:lnSpc>
            </a:pPr>
            <a:r>
              <a:rPr lang="ar-SA" sz="2400" dirty="0">
                <a:solidFill>
                  <a:schemeClr val="tx1"/>
                </a:solidFill>
                <a:latin typeface="Calibri" panose="020F0502020204030204" pitchFamily="34" charset="0"/>
                <a:ea typeface="Calibri"/>
                <a:cs typeface="Calibri" panose="020F0502020204030204" pitchFamily="34" charset="0"/>
              </a:rPr>
              <a:t>أما في العراق </a:t>
            </a:r>
            <a:r>
              <a:rPr lang="ar-SA" sz="2400" dirty="0" smtClean="0">
                <a:solidFill>
                  <a:schemeClr val="tx1"/>
                </a:solidFill>
                <a:latin typeface="Calibri" panose="020F0502020204030204" pitchFamily="34" charset="0"/>
                <a:ea typeface="Calibri"/>
                <a:cs typeface="Calibri" panose="020F0502020204030204" pitchFamily="34" charset="0"/>
              </a:rPr>
              <a:t>فقد نص </a:t>
            </a:r>
            <a:r>
              <a:rPr lang="ar-SA" sz="2400" dirty="0">
                <a:solidFill>
                  <a:schemeClr val="tx1"/>
                </a:solidFill>
                <a:latin typeface="Calibri" panose="020F0502020204030204" pitchFamily="34" charset="0"/>
                <a:ea typeface="Calibri"/>
                <a:cs typeface="Calibri" panose="020F0502020204030204" pitchFamily="34" charset="0"/>
              </a:rPr>
              <a:t>عليها لأول مرة في قانون المجلس الوطني العراقي الملغي رقم (55) لعام 1980 </a:t>
            </a:r>
            <a:r>
              <a:rPr lang="ar-SA" sz="2400" dirty="0" smtClean="0">
                <a:solidFill>
                  <a:schemeClr val="tx1"/>
                </a:solidFill>
                <a:latin typeface="Calibri" panose="020F0502020204030204" pitchFamily="34" charset="0"/>
                <a:ea typeface="Calibri"/>
                <a:cs typeface="Calibri" panose="020F0502020204030204" pitchFamily="34" charset="0"/>
              </a:rPr>
              <a:t>في المادة (9/ثالثا) بأن </a:t>
            </a:r>
            <a:r>
              <a:rPr lang="ar-SA" sz="2400" dirty="0">
                <a:solidFill>
                  <a:schemeClr val="tx1"/>
                </a:solidFill>
                <a:latin typeface="Calibri" panose="020F0502020204030204" pitchFamily="34" charset="0"/>
                <a:ea typeface="Calibri"/>
                <a:cs typeface="Calibri" panose="020F0502020204030204" pitchFamily="34" charset="0"/>
              </a:rPr>
              <a:t>" تكون سكنى عضو المجلس المقيم إقامة دائمة خارج حدود محافظة بغداد على نفقة الدولة وفق ما يقرره ديوان رئاسة الجمهورية .</a:t>
            </a:r>
            <a:endParaRPr lang="en-US" sz="2400" dirty="0">
              <a:solidFill>
                <a:schemeClr val="tx1"/>
              </a:solidFill>
              <a:latin typeface="Calibri" panose="020F0502020204030204" pitchFamily="34" charset="0"/>
              <a:ea typeface="Times New Roman"/>
              <a:cs typeface="Calibri" panose="020F0502020204030204" pitchFamily="34" charset="0"/>
            </a:endParaRPr>
          </a:p>
          <a:p>
            <a:pPr>
              <a:lnSpc>
                <a:spcPct val="150000"/>
              </a:lnSpc>
            </a:pPr>
            <a:endParaRPr lang="ar-IQ" sz="2400" dirty="0">
              <a:solidFill>
                <a:schemeClr val="tx1"/>
              </a:solidFill>
              <a:latin typeface="Calibri" panose="020F0502020204030204" pitchFamily="34" charset="0"/>
              <a:cs typeface="Calibri" panose="020F0502020204030204" pitchFamily="34" charset="0"/>
            </a:endParaRPr>
          </a:p>
        </p:txBody>
      </p:sp>
      <p:sp>
        <p:nvSpPr>
          <p:cNvPr id="3" name="عنوان 2"/>
          <p:cNvSpPr>
            <a:spLocks noGrp="1"/>
          </p:cNvSpPr>
          <p:nvPr>
            <p:ph type="title"/>
          </p:nvPr>
        </p:nvSpPr>
        <p:spPr/>
        <p:txBody>
          <a:bodyPr/>
          <a:lstStyle/>
          <a:p>
            <a:r>
              <a:rPr lang="ar-SA" b="1" dirty="0">
                <a:latin typeface="Calibri" panose="020F0502020204030204" pitchFamily="34" charset="0"/>
                <a:cs typeface="Calibri" panose="020F0502020204030204" pitchFamily="34" charset="0"/>
              </a:rPr>
              <a:t>مخصصات العضوية النيابية</a:t>
            </a:r>
            <a:r>
              <a:rPr lang="ar-IQ" b="1" dirty="0">
                <a:latin typeface="Calibri" panose="020F0502020204030204" pitchFamily="34" charset="0"/>
                <a:cs typeface="Calibri" panose="020F0502020204030204" pitchFamily="34" charset="0"/>
              </a:rPr>
              <a:t> </a:t>
            </a:r>
            <a:r>
              <a:rPr lang="ar-SA" b="1" dirty="0">
                <a:latin typeface="Calibri" panose="020F0502020204030204" pitchFamily="34" charset="0"/>
                <a:cs typeface="Calibri" panose="020F0502020204030204" pitchFamily="34" charset="0"/>
              </a:rPr>
              <a:t>في دستور العراق لسنة 2005</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11</a:t>
            </a:fld>
            <a:endParaRPr lang="en-US" dirty="0"/>
          </a:p>
        </p:txBody>
      </p:sp>
    </p:spTree>
    <p:extLst>
      <p:ext uri="{BB962C8B-B14F-4D97-AF65-F5344CB8AC3E}">
        <p14:creationId xmlns:p14="http://schemas.microsoft.com/office/powerpoint/2010/main" val="25976037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a:solidFill>
            <a:schemeClr val="accent5">
              <a:lumMod val="40000"/>
              <a:lumOff val="60000"/>
            </a:schemeClr>
          </a:solidFill>
        </p:spPr>
        <p:txBody>
          <a:bodyPr/>
          <a:lstStyle/>
          <a:p>
            <a:pPr indent="904875" algn="just">
              <a:lnSpc>
                <a:spcPct val="150000"/>
              </a:lnSpc>
            </a:pPr>
            <a:r>
              <a:rPr lang="ar-SA" sz="2400" dirty="0" smtClean="0">
                <a:solidFill>
                  <a:schemeClr val="tx1"/>
                </a:solidFill>
                <a:latin typeface="Calibri" panose="020F0502020204030204" pitchFamily="34" charset="0"/>
                <a:ea typeface="Calibri"/>
                <a:cs typeface="Calibri" panose="020F0502020204030204" pitchFamily="34" charset="0"/>
              </a:rPr>
              <a:t>وبعد </a:t>
            </a:r>
            <a:r>
              <a:rPr lang="ar-SA" sz="2400" dirty="0">
                <a:solidFill>
                  <a:schemeClr val="tx1"/>
                </a:solidFill>
                <a:latin typeface="Calibri" panose="020F0502020204030204" pitchFamily="34" charset="0"/>
                <a:ea typeface="Calibri"/>
                <a:cs typeface="Calibri" panose="020F0502020204030204" pitchFamily="34" charset="0"/>
              </a:rPr>
              <a:t>عام 2003  تم منح أعضاء مجلس الحكم المؤقت واستناداً إلى قرار المجلس رقم (103) في 12 /11/ 2003 مبلغ مقطوع شهرياً مقداره الفين (2000) دولار يدفع إلى عضو مجلس الحكم نقداً </a:t>
            </a:r>
            <a:r>
              <a:rPr lang="ar-SA" sz="2400" baseline="30000" dirty="0">
                <a:solidFill>
                  <a:schemeClr val="tx1"/>
                </a:solidFill>
                <a:latin typeface="Calibri" panose="020F0502020204030204" pitchFamily="34" charset="0"/>
                <a:ea typeface="Calibri"/>
                <a:cs typeface="Calibri" panose="020F0502020204030204" pitchFamily="34" charset="0"/>
              </a:rPr>
              <a:t>()</a:t>
            </a:r>
            <a:r>
              <a:rPr lang="ar-SA" sz="2400" dirty="0">
                <a:solidFill>
                  <a:schemeClr val="tx1"/>
                </a:solidFill>
                <a:latin typeface="Calibri" panose="020F0502020204030204" pitchFamily="34" charset="0"/>
                <a:ea typeface="Calibri"/>
                <a:cs typeface="Calibri" panose="020F0502020204030204" pitchFamily="34" charset="0"/>
              </a:rPr>
              <a:t> ، وظل هذا القرار ساري المفعول مدة ولاية الجمعية الوطنية ، وأصبح النائب حراً في السكن في أي مكان يراه مناسباً سواء كان السكن في منزله الخاص أم في فندق </a:t>
            </a:r>
            <a:r>
              <a:rPr lang="ar-SA" sz="2400" dirty="0" smtClean="0">
                <a:solidFill>
                  <a:schemeClr val="tx1"/>
                </a:solidFill>
                <a:latin typeface="Calibri" panose="020F0502020204030204" pitchFamily="34" charset="0"/>
                <a:ea typeface="Calibri"/>
                <a:cs typeface="Calibri" panose="020F0502020204030204" pitchFamily="34" charset="0"/>
              </a:rPr>
              <a:t>.</a:t>
            </a:r>
          </a:p>
          <a:p>
            <a:pPr indent="904875" algn="just">
              <a:lnSpc>
                <a:spcPct val="150000"/>
              </a:lnSpc>
            </a:pPr>
            <a:r>
              <a:rPr lang="ar-SA" sz="2400" dirty="0">
                <a:solidFill>
                  <a:schemeClr val="tx1"/>
                </a:solidFill>
                <a:latin typeface="Calibri" panose="020F0502020204030204" pitchFamily="34" charset="0"/>
                <a:ea typeface="Calibri"/>
                <a:cs typeface="Calibri" panose="020F0502020204030204" pitchFamily="34" charset="0"/>
              </a:rPr>
              <a:t>وتجدر الإشارة هنا إلى صدور قرار آخر لمجلس الحكم رقم (92) والذي منح بموجبه الوزراء بدل إيجار شهري مقداره أيضاً الفين (2000) دولار , هنا نتساءل عن المبلغ الذي يستحقه عضو الجمعية الوطنية ، فهل أن عضو الجمعية الوطنية يتقاضى فقط المبلغ المقطوع شهرياً والمحدد بقرار مجلس الحكم رقم (103) , أم أنه يستحق المبلغ المحدد للوزير ، على أساس أن قانون الجمعية الوطنية رقم (3) لعام 2005 الملغي قد ساوى بين النائب والوزير في الحقوق </a:t>
            </a:r>
            <a:r>
              <a:rPr lang="ar-SA" sz="2400" dirty="0" smtClean="0">
                <a:solidFill>
                  <a:schemeClr val="tx1"/>
                </a:solidFill>
                <a:latin typeface="Calibri" panose="020F0502020204030204" pitchFamily="34" charset="0"/>
                <a:ea typeface="Calibri"/>
                <a:cs typeface="Calibri" panose="020F0502020204030204" pitchFamily="34" charset="0"/>
              </a:rPr>
              <a:t>والامتيازات . </a:t>
            </a:r>
            <a:endParaRPr lang="en-US" sz="2400" dirty="0">
              <a:solidFill>
                <a:schemeClr val="tx1"/>
              </a:solidFill>
              <a:latin typeface="Calibri" panose="020F0502020204030204" pitchFamily="34" charset="0"/>
              <a:ea typeface="Times New Roman"/>
              <a:cs typeface="Calibri" panose="020F0502020204030204" pitchFamily="34" charset="0"/>
            </a:endParaRPr>
          </a:p>
        </p:txBody>
      </p:sp>
      <p:sp>
        <p:nvSpPr>
          <p:cNvPr id="3" name="عنوان 2"/>
          <p:cNvSpPr>
            <a:spLocks noGrp="1"/>
          </p:cNvSpPr>
          <p:nvPr>
            <p:ph type="title"/>
          </p:nvPr>
        </p:nvSpPr>
        <p:spPr/>
        <p:txBody>
          <a:bodyPr/>
          <a:lstStyle/>
          <a:p>
            <a:r>
              <a:rPr lang="ar-SA" b="1" dirty="0">
                <a:latin typeface="Calibri" panose="020F0502020204030204" pitchFamily="34" charset="0"/>
                <a:cs typeface="Calibri" panose="020F0502020204030204" pitchFamily="34" charset="0"/>
              </a:rPr>
              <a:t>مخصصات العضوية النيابية</a:t>
            </a:r>
            <a:r>
              <a:rPr lang="ar-IQ" b="1" dirty="0">
                <a:latin typeface="Calibri" panose="020F0502020204030204" pitchFamily="34" charset="0"/>
                <a:cs typeface="Calibri" panose="020F0502020204030204" pitchFamily="34" charset="0"/>
              </a:rPr>
              <a:t> </a:t>
            </a:r>
            <a:r>
              <a:rPr lang="ar-SA" b="1" dirty="0">
                <a:latin typeface="Calibri" panose="020F0502020204030204" pitchFamily="34" charset="0"/>
                <a:cs typeface="Calibri" panose="020F0502020204030204" pitchFamily="34" charset="0"/>
              </a:rPr>
              <a:t>في دستور العراق لسنة 2005</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12</a:t>
            </a:fld>
            <a:endParaRPr lang="en-US" dirty="0"/>
          </a:p>
        </p:txBody>
      </p:sp>
    </p:spTree>
    <p:extLst>
      <p:ext uri="{BB962C8B-B14F-4D97-AF65-F5344CB8AC3E}">
        <p14:creationId xmlns:p14="http://schemas.microsoft.com/office/powerpoint/2010/main" val="39859816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a:solidFill>
            <a:schemeClr val="accent6">
              <a:lumMod val="40000"/>
              <a:lumOff val="60000"/>
            </a:schemeClr>
          </a:solidFill>
        </p:spPr>
        <p:txBody>
          <a:bodyPr/>
          <a:lstStyle/>
          <a:p>
            <a:pPr algn="just">
              <a:lnSpc>
                <a:spcPct val="150000"/>
              </a:lnSpc>
            </a:pPr>
            <a:r>
              <a:rPr lang="ar-IQ" sz="2400" dirty="0" smtClean="0">
                <a:solidFill>
                  <a:schemeClr val="tx1"/>
                </a:solidFill>
                <a:latin typeface="Calibri" panose="020F0502020204030204" pitchFamily="34" charset="0"/>
                <a:ea typeface="Calibri"/>
                <a:cs typeface="Calibri" panose="020F0502020204030204" pitchFamily="34" charset="0"/>
              </a:rPr>
              <a:t>          </a:t>
            </a:r>
            <a:r>
              <a:rPr lang="ar-IQ" sz="2400" dirty="0" err="1" smtClean="0">
                <a:solidFill>
                  <a:schemeClr val="tx1"/>
                </a:solidFill>
                <a:latin typeface="Calibri" panose="020F0502020204030204" pitchFamily="34" charset="0"/>
                <a:ea typeface="Calibri"/>
                <a:cs typeface="Calibri" panose="020F0502020204030204" pitchFamily="34" charset="0"/>
              </a:rPr>
              <a:t>وأ</a:t>
            </a:r>
            <a:r>
              <a:rPr lang="ar-SA" sz="2400" dirty="0" smtClean="0">
                <a:solidFill>
                  <a:schemeClr val="tx1"/>
                </a:solidFill>
                <a:latin typeface="Calibri" panose="020F0502020204030204" pitchFamily="34" charset="0"/>
                <a:ea typeface="Calibri"/>
                <a:cs typeface="Calibri" panose="020F0502020204030204" pitchFamily="34" charset="0"/>
              </a:rPr>
              <a:t>ما </a:t>
            </a:r>
            <a:r>
              <a:rPr lang="ar-SA" sz="2400" dirty="0">
                <a:solidFill>
                  <a:schemeClr val="tx1"/>
                </a:solidFill>
                <a:latin typeface="Calibri" panose="020F0502020204030204" pitchFamily="34" charset="0"/>
                <a:ea typeface="Calibri"/>
                <a:cs typeface="Calibri" panose="020F0502020204030204" pitchFamily="34" charset="0"/>
              </a:rPr>
              <a:t>في ظل قانون مجلس النواب الملغي رقم (50) لعام 2007 والذي نص على سريان أحكام قانوني الجمعية الوطنية رقم (3 - 13) لعام 2005 بكل ما يتعلق بحقوق النواب وامتيازاتهم , وبما أن قانوني الجمعية الوطنية رقم (3 - 13) نصا على تمتع أعضاء الجمعية الوطنية بكافة الحقوق والامتيازات التي يتمتع بها رئاسة مجلس الوزراء والوزراء ، فهذا يعني أن رئيس مجلس النواب ونائبه والأعضاء يتقاضون رواتب ومخصصات وتعامل بروتوكولي مساوٍ لما يستحقه رئيس مجلس الوزراء ونوابه والوزراء . وبما أن مخصصات الوزير السكنية محددة بقرار مجلس الحكم رقم (92) ، فهي ذاتها مخصصات السكن التي تمنح للنائب والتي كانت فعلاً تدفع للنائب خلال دورات مجلس النواب العراقي ، وكانت تدفع له نقداً .وبلغت هذه المخصصات (36) مليون دينار سنوياً وبواقع (3,000,000) دينار في الشهر الواحد إذا كان سكن النائب خارج المنطقة </a:t>
            </a:r>
            <a:r>
              <a:rPr lang="ar-SA" sz="2400" dirty="0" smtClean="0">
                <a:solidFill>
                  <a:schemeClr val="tx1"/>
                </a:solidFill>
                <a:latin typeface="Calibri" panose="020F0502020204030204" pitchFamily="34" charset="0"/>
                <a:ea typeface="Calibri"/>
                <a:cs typeface="Calibri" panose="020F0502020204030204" pitchFamily="34" charset="0"/>
              </a:rPr>
              <a:t>الخضراء . </a:t>
            </a:r>
            <a:endParaRPr lang="ar-IQ" sz="2400" dirty="0">
              <a:solidFill>
                <a:schemeClr val="tx1"/>
              </a:solidFill>
              <a:latin typeface="Calibri" panose="020F0502020204030204" pitchFamily="34" charset="0"/>
              <a:cs typeface="Calibri" panose="020F0502020204030204" pitchFamily="34" charset="0"/>
            </a:endParaRPr>
          </a:p>
        </p:txBody>
      </p:sp>
      <p:sp>
        <p:nvSpPr>
          <p:cNvPr id="3" name="عنوان 2"/>
          <p:cNvSpPr>
            <a:spLocks noGrp="1"/>
          </p:cNvSpPr>
          <p:nvPr>
            <p:ph type="title"/>
          </p:nvPr>
        </p:nvSpPr>
        <p:spPr/>
        <p:txBody>
          <a:bodyPr/>
          <a:lstStyle/>
          <a:p>
            <a:r>
              <a:rPr lang="ar-SA" b="1" dirty="0">
                <a:latin typeface="Calibri" panose="020F0502020204030204" pitchFamily="34" charset="0"/>
                <a:cs typeface="Calibri" panose="020F0502020204030204" pitchFamily="34" charset="0"/>
              </a:rPr>
              <a:t>مخصصات العضوية النيابية</a:t>
            </a:r>
            <a:r>
              <a:rPr lang="ar-IQ" b="1" dirty="0">
                <a:latin typeface="Calibri" panose="020F0502020204030204" pitchFamily="34" charset="0"/>
                <a:cs typeface="Calibri" panose="020F0502020204030204" pitchFamily="34" charset="0"/>
              </a:rPr>
              <a:t> </a:t>
            </a:r>
            <a:r>
              <a:rPr lang="ar-SA" b="1" dirty="0">
                <a:latin typeface="Calibri" panose="020F0502020204030204" pitchFamily="34" charset="0"/>
                <a:cs typeface="Calibri" panose="020F0502020204030204" pitchFamily="34" charset="0"/>
              </a:rPr>
              <a:t>في دستور العراق لسنة 2005</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13</a:t>
            </a:fld>
            <a:endParaRPr lang="en-US" dirty="0"/>
          </a:p>
        </p:txBody>
      </p:sp>
    </p:spTree>
    <p:extLst>
      <p:ext uri="{BB962C8B-B14F-4D97-AF65-F5344CB8AC3E}">
        <p14:creationId xmlns:p14="http://schemas.microsoft.com/office/powerpoint/2010/main" val="25592395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a:solidFill>
            <a:schemeClr val="tx2">
              <a:lumMod val="20000"/>
              <a:lumOff val="80000"/>
            </a:schemeClr>
          </a:solidFill>
        </p:spPr>
        <p:txBody>
          <a:bodyPr/>
          <a:lstStyle/>
          <a:p>
            <a:pPr indent="825500" algn="just">
              <a:lnSpc>
                <a:spcPct val="150000"/>
              </a:lnSpc>
            </a:pPr>
            <a:r>
              <a:rPr lang="ar-SA" sz="2400" dirty="0">
                <a:solidFill>
                  <a:schemeClr val="tx1"/>
                </a:solidFill>
                <a:latin typeface="Calibri" panose="020F0502020204030204" pitchFamily="34" charset="0"/>
                <a:ea typeface="Calibri"/>
                <a:cs typeface="Calibri" panose="020F0502020204030204" pitchFamily="34" charset="0"/>
              </a:rPr>
              <a:t>وتجدر الاشارة الى ان رئيس مجلس النواب وجه الدائرة البرلمانية بترويج طلبات الايجار للسادة اعضاء مجلس النواب , وذلك بتخصيص مبلغ (3) ملايين دينار عراقي لكل نائب كحد اعلى يمثل بدل ايجار العقار الذي يستأجره </a:t>
            </a:r>
            <a:r>
              <a:rPr lang="ar-SA" sz="2400" dirty="0" smtClean="0">
                <a:solidFill>
                  <a:schemeClr val="tx1"/>
                </a:solidFill>
                <a:latin typeface="Calibri" panose="020F0502020204030204" pitchFamily="34" charset="0"/>
                <a:ea typeface="Calibri"/>
                <a:cs typeface="Calibri" panose="020F0502020204030204" pitchFamily="34" charset="0"/>
              </a:rPr>
              <a:t>النائب .</a:t>
            </a:r>
          </a:p>
          <a:p>
            <a:pPr indent="825500" algn="just">
              <a:lnSpc>
                <a:spcPct val="150000"/>
              </a:lnSpc>
            </a:pPr>
            <a:r>
              <a:rPr lang="ar-SA" sz="2400" dirty="0">
                <a:solidFill>
                  <a:schemeClr val="tx1"/>
                </a:solidFill>
                <a:latin typeface="Calibri" panose="020F0502020204030204" pitchFamily="34" charset="0"/>
                <a:ea typeface="Calibri"/>
                <a:cs typeface="Calibri" panose="020F0502020204030204" pitchFamily="34" charset="0"/>
              </a:rPr>
              <a:t>و أشارت الدائرة الإعلامية إلى أن مبلغ (3) ملايين دينار التي ذكرت في بعض وسائل الإعلام لا يتم منحها عشوائياً وإنما تخضع لإجراءات إدارية وقانونية وآليات ليست سهلة ، وأشارت إلى أن صرف بدلات الإيجار يتم بموجب تعليمات تنفيذ الموازنة العامة لسنة 2010 الصادرة عن وزارة المالية ، من ثم فإن الأمر ليس خاصاً بمجلس النواب حصراً كما أن إلغاء تخصيصات بدلات الإيجار يجب أن تكون على مستوى جميع مؤسسات الدولة ومن قبل الجهة نفسها التي أصدرت </a:t>
            </a:r>
            <a:r>
              <a:rPr lang="ar-SA" sz="2400" dirty="0" smtClean="0">
                <a:solidFill>
                  <a:schemeClr val="tx1"/>
                </a:solidFill>
                <a:latin typeface="Calibri" panose="020F0502020204030204" pitchFamily="34" charset="0"/>
                <a:ea typeface="Calibri"/>
                <a:cs typeface="Calibri" panose="020F0502020204030204" pitchFamily="34" charset="0"/>
              </a:rPr>
              <a:t>التعليمات . </a:t>
            </a:r>
            <a:endParaRPr lang="ar-IQ" sz="2400" dirty="0">
              <a:solidFill>
                <a:schemeClr val="tx1"/>
              </a:solidFill>
              <a:latin typeface="Calibri" panose="020F0502020204030204" pitchFamily="34" charset="0"/>
              <a:cs typeface="Calibri" panose="020F0502020204030204" pitchFamily="34" charset="0"/>
            </a:endParaRPr>
          </a:p>
        </p:txBody>
      </p:sp>
      <p:sp>
        <p:nvSpPr>
          <p:cNvPr id="3" name="عنوان 2"/>
          <p:cNvSpPr>
            <a:spLocks noGrp="1"/>
          </p:cNvSpPr>
          <p:nvPr>
            <p:ph type="title"/>
          </p:nvPr>
        </p:nvSpPr>
        <p:spPr/>
        <p:txBody>
          <a:bodyPr/>
          <a:lstStyle/>
          <a:p>
            <a:r>
              <a:rPr lang="ar-SA" b="1" dirty="0">
                <a:latin typeface="Calibri" panose="020F0502020204030204" pitchFamily="34" charset="0"/>
                <a:cs typeface="Calibri" panose="020F0502020204030204" pitchFamily="34" charset="0"/>
              </a:rPr>
              <a:t>مخصصات العضوية النيابية</a:t>
            </a:r>
            <a:r>
              <a:rPr lang="ar-IQ" b="1" dirty="0">
                <a:latin typeface="Calibri" panose="020F0502020204030204" pitchFamily="34" charset="0"/>
                <a:cs typeface="Calibri" panose="020F0502020204030204" pitchFamily="34" charset="0"/>
              </a:rPr>
              <a:t> </a:t>
            </a:r>
            <a:r>
              <a:rPr lang="ar-SA" b="1" dirty="0">
                <a:latin typeface="Calibri" panose="020F0502020204030204" pitchFamily="34" charset="0"/>
                <a:cs typeface="Calibri" panose="020F0502020204030204" pitchFamily="34" charset="0"/>
              </a:rPr>
              <a:t>في دستور العراق لسنة 2005</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14</a:t>
            </a:fld>
            <a:endParaRPr lang="en-US" dirty="0"/>
          </a:p>
        </p:txBody>
      </p:sp>
    </p:spTree>
    <p:extLst>
      <p:ext uri="{BB962C8B-B14F-4D97-AF65-F5344CB8AC3E}">
        <p14:creationId xmlns:p14="http://schemas.microsoft.com/office/powerpoint/2010/main" val="1476182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a:solidFill>
            <a:schemeClr val="accent3">
              <a:lumMod val="20000"/>
              <a:lumOff val="80000"/>
            </a:schemeClr>
          </a:solidFill>
        </p:spPr>
        <p:txBody>
          <a:bodyPr/>
          <a:lstStyle/>
          <a:p>
            <a:pPr algn="just">
              <a:lnSpc>
                <a:spcPct val="150000"/>
              </a:lnSpc>
            </a:pPr>
            <a:r>
              <a:rPr lang="ar-SA" sz="2400" dirty="0">
                <a:solidFill>
                  <a:schemeClr val="tx1"/>
                </a:solidFill>
                <a:latin typeface="Calibri" panose="020F0502020204030204" pitchFamily="34" charset="0"/>
                <a:cs typeface="Calibri" panose="020F0502020204030204" pitchFamily="34" charset="0"/>
              </a:rPr>
              <a:t>أما مخصصات العلاج فقد ورد النص عليها لأول مرة صراحة في قانون الجمعية الوطنية رقم (3) لعام 2005 حيث نص على أن " تشكل الجمعية الوطنية لمعالجة العضو داخل العراق أو خارجه في حالة إصابته بمرض خطير أثناء دورة الجمعية الوطنية بناءً على تقرير صادر من لجنة طبية رسمية مختصة " </a:t>
            </a:r>
            <a:r>
              <a:rPr lang="ar-SA" sz="2400" dirty="0" smtClean="0">
                <a:solidFill>
                  <a:schemeClr val="tx1"/>
                </a:solidFill>
                <a:latin typeface="Calibri" panose="020F0502020204030204" pitchFamily="34" charset="0"/>
                <a:cs typeface="Calibri" panose="020F0502020204030204" pitchFamily="34" charset="0"/>
              </a:rPr>
              <a:t>المادة </a:t>
            </a:r>
            <a:r>
              <a:rPr lang="ar-SA" sz="2400" dirty="0">
                <a:solidFill>
                  <a:schemeClr val="tx1"/>
                </a:solidFill>
                <a:latin typeface="Calibri" panose="020F0502020204030204" pitchFamily="34" charset="0"/>
                <a:cs typeface="Calibri" panose="020F0502020204030204" pitchFamily="34" charset="0"/>
              </a:rPr>
              <a:t>(5) من قانون الجمعية الوطنية رقم (3) لعام 2005 الملغي </a:t>
            </a:r>
            <a:r>
              <a:rPr lang="ar-SA" sz="2400" dirty="0" smtClean="0">
                <a:solidFill>
                  <a:schemeClr val="tx1"/>
                </a:solidFill>
                <a:latin typeface="Calibri" panose="020F0502020204030204" pitchFamily="34" charset="0"/>
                <a:cs typeface="Calibri" panose="020F0502020204030204" pitchFamily="34" charset="0"/>
              </a:rPr>
              <a:t>.</a:t>
            </a:r>
          </a:p>
          <a:p>
            <a:pPr algn="just">
              <a:lnSpc>
                <a:spcPct val="150000"/>
              </a:lnSpc>
            </a:pPr>
            <a:r>
              <a:rPr lang="ar-SA" sz="2400" dirty="0" smtClean="0">
                <a:solidFill>
                  <a:schemeClr val="tx1"/>
                </a:solidFill>
                <a:latin typeface="Calibri" panose="020F0502020204030204" pitchFamily="34" charset="0"/>
                <a:cs typeface="Calibri" panose="020F0502020204030204" pitchFamily="34" charset="0"/>
              </a:rPr>
              <a:t>واشار قانون مجلس النواب وتشكيلاته رقم (13) لسنة 2018 في المادة (67) منه الى استحداث وحدة طبية خاصة لتقديم المساعدة الطبية الطارئة للنواب والموظفين والزائرين وتتولى وزارة الصحة تجهيزها بالموارد البشرية وبالمواد والمعدات اللازمة لذلك .</a:t>
            </a:r>
            <a:endParaRPr lang="en-US" sz="2400" dirty="0">
              <a:solidFill>
                <a:schemeClr val="tx1"/>
              </a:solidFill>
              <a:latin typeface="Calibri" panose="020F0502020204030204" pitchFamily="34" charset="0"/>
              <a:cs typeface="Calibri" panose="020F0502020204030204" pitchFamily="34" charset="0"/>
            </a:endParaRPr>
          </a:p>
        </p:txBody>
      </p:sp>
      <p:sp>
        <p:nvSpPr>
          <p:cNvPr id="3" name="عنوان 2"/>
          <p:cNvSpPr>
            <a:spLocks noGrp="1"/>
          </p:cNvSpPr>
          <p:nvPr>
            <p:ph type="title"/>
          </p:nvPr>
        </p:nvSpPr>
        <p:spPr/>
        <p:txBody>
          <a:bodyPr/>
          <a:lstStyle/>
          <a:p>
            <a:r>
              <a:rPr lang="ar-SA" b="1" dirty="0">
                <a:latin typeface="Calibri" panose="020F0502020204030204" pitchFamily="34" charset="0"/>
                <a:cs typeface="Calibri" panose="020F0502020204030204" pitchFamily="34" charset="0"/>
              </a:rPr>
              <a:t>مخصصات العضوية النيابية</a:t>
            </a:r>
            <a:r>
              <a:rPr lang="ar-IQ" b="1" dirty="0">
                <a:latin typeface="Calibri" panose="020F0502020204030204" pitchFamily="34" charset="0"/>
                <a:cs typeface="Calibri" panose="020F0502020204030204" pitchFamily="34" charset="0"/>
              </a:rPr>
              <a:t> </a:t>
            </a:r>
            <a:r>
              <a:rPr lang="ar-SA" b="1" dirty="0">
                <a:latin typeface="Calibri" panose="020F0502020204030204" pitchFamily="34" charset="0"/>
                <a:cs typeface="Calibri" panose="020F0502020204030204" pitchFamily="34" charset="0"/>
              </a:rPr>
              <a:t>في دستور العراق لسنة 2005</a:t>
            </a:r>
            <a:endParaRPr lang="ar-SA"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15</a:t>
            </a:fld>
            <a:endParaRPr lang="en-US" dirty="0"/>
          </a:p>
        </p:txBody>
      </p:sp>
    </p:spTree>
    <p:extLst>
      <p:ext uri="{BB962C8B-B14F-4D97-AF65-F5344CB8AC3E}">
        <p14:creationId xmlns:p14="http://schemas.microsoft.com/office/powerpoint/2010/main" val="4989617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a:solidFill>
            <a:schemeClr val="accent3">
              <a:lumMod val="60000"/>
              <a:lumOff val="40000"/>
            </a:schemeClr>
          </a:solidFill>
        </p:spPr>
        <p:txBody>
          <a:bodyPr/>
          <a:lstStyle/>
          <a:p>
            <a:pPr indent="323215" algn="ctr">
              <a:lnSpc>
                <a:spcPct val="115000"/>
              </a:lnSpc>
              <a:spcAft>
                <a:spcPts val="1000"/>
              </a:spcAft>
            </a:pPr>
            <a:r>
              <a:rPr lang="ar-SA" sz="2400" b="1" dirty="0" smtClean="0">
                <a:solidFill>
                  <a:srgbClr val="FF0000"/>
                </a:solidFill>
                <a:latin typeface="Calibri" panose="020F0502020204030204" pitchFamily="34" charset="0"/>
                <a:ea typeface="Calibri"/>
                <a:cs typeface="Calibri" panose="020F0502020204030204" pitchFamily="34" charset="0"/>
              </a:rPr>
              <a:t>الخاتمة </a:t>
            </a:r>
          </a:p>
          <a:p>
            <a:pPr indent="323215" algn="just">
              <a:lnSpc>
                <a:spcPct val="150000"/>
              </a:lnSpc>
              <a:spcAft>
                <a:spcPts val="1000"/>
              </a:spcAft>
            </a:pPr>
            <a:r>
              <a:rPr lang="ar-SA" sz="2400" dirty="0" smtClean="0">
                <a:solidFill>
                  <a:schemeClr val="tx1"/>
                </a:solidFill>
                <a:latin typeface="Calibri" panose="020F0502020204030204" pitchFamily="34" charset="0"/>
                <a:ea typeface="Calibri"/>
                <a:cs typeface="Calibri" panose="020F0502020204030204" pitchFamily="34" charset="0"/>
              </a:rPr>
              <a:t>1- أن </a:t>
            </a:r>
            <a:r>
              <a:rPr lang="ar-SA" sz="2400" dirty="0">
                <a:solidFill>
                  <a:schemeClr val="tx1"/>
                </a:solidFill>
                <a:latin typeface="Calibri" panose="020F0502020204030204" pitchFamily="34" charset="0"/>
                <a:ea typeface="Calibri"/>
                <a:cs typeface="Calibri" panose="020F0502020204030204" pitchFamily="34" charset="0"/>
              </a:rPr>
              <a:t>المشرع لم يُشرْ إلى تحديد مخصصات مكتبية تصرف للنائب واكتفى بالنص فقط على منح النائب رئيساً وعضواً مخصصات حدد مبلغها جزافاً ، ممكن أن تكون المخصصات المكتبية ضمن هذه المخصصات أو قد لا تكون كذلك .</a:t>
            </a:r>
            <a:endParaRPr lang="en-US" sz="2400" dirty="0">
              <a:solidFill>
                <a:schemeClr val="tx1"/>
              </a:solidFill>
              <a:latin typeface="Calibri" panose="020F0502020204030204" pitchFamily="34" charset="0"/>
              <a:ea typeface="Times New Roman"/>
              <a:cs typeface="Calibri" panose="020F0502020204030204" pitchFamily="34" charset="0"/>
            </a:endParaRPr>
          </a:p>
          <a:p>
            <a:pPr indent="323215" algn="just">
              <a:lnSpc>
                <a:spcPct val="150000"/>
              </a:lnSpc>
              <a:spcAft>
                <a:spcPts val="1000"/>
              </a:spcAft>
            </a:pPr>
            <a:r>
              <a:rPr lang="ar-SA" sz="2400" dirty="0">
                <a:solidFill>
                  <a:schemeClr val="tx1"/>
                </a:solidFill>
                <a:latin typeface="Calibri" panose="020F0502020204030204" pitchFamily="34" charset="0"/>
                <a:ea typeface="Calibri"/>
                <a:cs typeface="Calibri" panose="020F0502020204030204" pitchFamily="34" charset="0"/>
              </a:rPr>
              <a:t>لذا ندعو المشرع العراقي إلى النص على المخصصات المكتبية التي تدفع للنائب على أن لا يكون هناك أي إسراف أو مغالاة في تقديرها ، ويتم تقديرها من قبل لجنة مختصة بذلك منبثقة عن مجلس النواب مع ضرورة خضوعها للمراقبة ، والمراجعة من قبل الرأي العام عن طريق فتح مواقع الكترونية يعرض فيها جميع النفقات وبصورة دقيقة .</a:t>
            </a:r>
            <a:endParaRPr lang="en-US" sz="2400" dirty="0">
              <a:solidFill>
                <a:schemeClr val="tx1"/>
              </a:solidFill>
              <a:latin typeface="Calibri" panose="020F0502020204030204" pitchFamily="34" charset="0"/>
              <a:ea typeface="Times New Roman"/>
              <a:cs typeface="Calibri" panose="020F0502020204030204" pitchFamily="34" charset="0"/>
            </a:endParaRPr>
          </a:p>
          <a:p>
            <a:pPr algn="just">
              <a:lnSpc>
                <a:spcPct val="150000"/>
              </a:lnSpc>
            </a:pPr>
            <a:r>
              <a:rPr lang="ar-SA" sz="2400" dirty="0" smtClean="0">
                <a:solidFill>
                  <a:schemeClr val="tx1"/>
                </a:solidFill>
                <a:latin typeface="Calibri" panose="020F0502020204030204" pitchFamily="34" charset="0"/>
                <a:cs typeface="Calibri" panose="020F0502020204030204" pitchFamily="34" charset="0"/>
              </a:rPr>
              <a:t>2- </a:t>
            </a:r>
            <a:r>
              <a:rPr lang="ar-SA" sz="2400" dirty="0" smtClean="0">
                <a:solidFill>
                  <a:schemeClr val="tx1"/>
                </a:solidFill>
                <a:latin typeface="Calibri" panose="020F0502020204030204" pitchFamily="34" charset="0"/>
                <a:ea typeface="Calibri"/>
                <a:cs typeface="Calibri" panose="020F0502020204030204" pitchFamily="34" charset="0"/>
              </a:rPr>
              <a:t>لم يحدد المشرع </a:t>
            </a:r>
            <a:r>
              <a:rPr lang="ar-IQ" sz="2400" dirty="0" smtClean="0">
                <a:solidFill>
                  <a:schemeClr val="tx1"/>
                </a:solidFill>
                <a:latin typeface="Calibri" panose="020F0502020204030204" pitchFamily="34" charset="0"/>
                <a:ea typeface="Calibri"/>
                <a:cs typeface="Calibri" panose="020F0502020204030204" pitchFamily="34" charset="0"/>
              </a:rPr>
              <a:t>مخصصات </a:t>
            </a:r>
            <a:r>
              <a:rPr lang="ar-IQ" sz="2400" dirty="0">
                <a:solidFill>
                  <a:schemeClr val="tx1"/>
                </a:solidFill>
                <a:latin typeface="Calibri" panose="020F0502020204030204" pitchFamily="34" charset="0"/>
                <a:ea typeface="Calibri"/>
                <a:cs typeface="Calibri" panose="020F0502020204030204" pitchFamily="34" charset="0"/>
              </a:rPr>
              <a:t>العلاج </a:t>
            </a:r>
            <a:r>
              <a:rPr lang="ar-SA" sz="2400" dirty="0" smtClean="0">
                <a:solidFill>
                  <a:schemeClr val="tx1"/>
                </a:solidFill>
                <a:latin typeface="Calibri" panose="020F0502020204030204" pitchFamily="34" charset="0"/>
                <a:ea typeface="Calibri"/>
                <a:cs typeface="Calibri" panose="020F0502020204030204" pitchFamily="34" charset="0"/>
              </a:rPr>
              <a:t>التي يتم دفعها للنائب </a:t>
            </a:r>
            <a:r>
              <a:rPr lang="ar-IQ" sz="2400" dirty="0" smtClean="0">
                <a:solidFill>
                  <a:schemeClr val="tx1"/>
                </a:solidFill>
                <a:latin typeface="Calibri" panose="020F0502020204030204" pitchFamily="34" charset="0"/>
                <a:ea typeface="Calibri"/>
                <a:cs typeface="Calibri" panose="020F0502020204030204" pitchFamily="34" charset="0"/>
              </a:rPr>
              <a:t>فلابد </a:t>
            </a:r>
            <a:r>
              <a:rPr lang="ar-IQ" sz="2400" dirty="0">
                <a:solidFill>
                  <a:schemeClr val="tx1"/>
                </a:solidFill>
                <a:latin typeface="Calibri" panose="020F0502020204030204" pitchFamily="34" charset="0"/>
                <a:ea typeface="Calibri"/>
                <a:cs typeface="Calibri" panose="020F0502020204030204" pitchFamily="34" charset="0"/>
              </a:rPr>
              <a:t>من تحديد الحالات التي تتحمل فيها خزينة الدولة علاج نوابها وفق تقرير طبي صادر من لجنة طبية مختصة </a:t>
            </a:r>
            <a:endParaRPr lang="ar-SA" sz="2400" dirty="0">
              <a:solidFill>
                <a:schemeClr val="tx1"/>
              </a:solidFill>
              <a:latin typeface="Calibri" panose="020F0502020204030204" pitchFamily="34" charset="0"/>
              <a:cs typeface="Calibri" panose="020F0502020204030204" pitchFamily="34" charset="0"/>
            </a:endParaRPr>
          </a:p>
        </p:txBody>
      </p:sp>
      <p:sp>
        <p:nvSpPr>
          <p:cNvPr id="3" name="عنوان 2"/>
          <p:cNvSpPr>
            <a:spLocks noGrp="1"/>
          </p:cNvSpPr>
          <p:nvPr>
            <p:ph type="title"/>
          </p:nvPr>
        </p:nvSpPr>
        <p:spPr/>
        <p:txBody>
          <a:bodyPr/>
          <a:lstStyle/>
          <a:p>
            <a:r>
              <a:rPr lang="ar-SA" b="1" dirty="0">
                <a:latin typeface="Calibri" panose="020F0502020204030204" pitchFamily="34" charset="0"/>
                <a:cs typeface="Calibri" panose="020F0502020204030204" pitchFamily="34" charset="0"/>
              </a:rPr>
              <a:t>مخصصات العضوية النيابية</a:t>
            </a:r>
            <a:r>
              <a:rPr lang="ar-IQ" b="1" dirty="0">
                <a:latin typeface="Calibri" panose="020F0502020204030204" pitchFamily="34" charset="0"/>
                <a:cs typeface="Calibri" panose="020F0502020204030204" pitchFamily="34" charset="0"/>
              </a:rPr>
              <a:t> </a:t>
            </a:r>
            <a:r>
              <a:rPr lang="ar-SA" b="1" dirty="0">
                <a:latin typeface="Calibri" panose="020F0502020204030204" pitchFamily="34" charset="0"/>
                <a:cs typeface="Calibri" panose="020F0502020204030204" pitchFamily="34" charset="0"/>
              </a:rPr>
              <a:t>في دستور العراق لسنة 2005</a:t>
            </a:r>
            <a:endParaRPr lang="ar-SA"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16</a:t>
            </a:fld>
            <a:endParaRPr lang="en-US" dirty="0"/>
          </a:p>
        </p:txBody>
      </p:sp>
    </p:spTree>
    <p:extLst>
      <p:ext uri="{BB962C8B-B14F-4D97-AF65-F5344CB8AC3E}">
        <p14:creationId xmlns:p14="http://schemas.microsoft.com/office/powerpoint/2010/main" val="3417745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a:solidFill>
            <a:schemeClr val="accent6">
              <a:lumMod val="20000"/>
              <a:lumOff val="80000"/>
            </a:schemeClr>
          </a:solidFill>
        </p:spPr>
        <p:txBody>
          <a:bodyPr/>
          <a:lstStyle/>
          <a:p>
            <a:pPr algn="ctr">
              <a:lnSpc>
                <a:spcPct val="150000"/>
              </a:lnSpc>
            </a:pPr>
            <a:r>
              <a:rPr lang="ar-IQ" sz="3600" b="1" dirty="0" smtClean="0">
                <a:solidFill>
                  <a:srgbClr val="FF0000"/>
                </a:solidFill>
                <a:latin typeface="Calibri" panose="020F0502020204030204" pitchFamily="34" charset="0"/>
                <a:ea typeface="Times New Roman"/>
                <a:cs typeface="Calibri" panose="020F0502020204030204" pitchFamily="34" charset="0"/>
              </a:rPr>
              <a:t>مقدمة</a:t>
            </a:r>
          </a:p>
          <a:p>
            <a:pPr algn="just">
              <a:lnSpc>
                <a:spcPct val="150000"/>
              </a:lnSpc>
            </a:pPr>
            <a:r>
              <a:rPr lang="ar-IQ" sz="2400" dirty="0">
                <a:latin typeface="Calibri" panose="020F0502020204030204" pitchFamily="34" charset="0"/>
                <a:ea typeface="Times New Roman"/>
                <a:cs typeface="Calibri" panose="020F0502020204030204" pitchFamily="34" charset="0"/>
              </a:rPr>
              <a:t>	</a:t>
            </a:r>
            <a:r>
              <a:rPr lang="ar-SA" sz="2400" dirty="0" smtClean="0">
                <a:latin typeface="Calibri" panose="020F0502020204030204" pitchFamily="34" charset="0"/>
                <a:ea typeface="Times New Roman"/>
                <a:cs typeface="Calibri" panose="020F0502020204030204" pitchFamily="34" charset="0"/>
              </a:rPr>
              <a:t>يعد </a:t>
            </a:r>
            <a:r>
              <a:rPr lang="ar-SA" sz="2400" dirty="0">
                <a:latin typeface="Calibri" panose="020F0502020204030204" pitchFamily="34" charset="0"/>
                <a:ea typeface="Times New Roman"/>
                <a:cs typeface="Calibri" panose="020F0502020204030204" pitchFamily="34" charset="0"/>
              </a:rPr>
              <a:t>البرلمان احدى سلطات الدولة العامة الثلاث </a:t>
            </a:r>
            <a:r>
              <a:rPr lang="ar-SA" sz="2400" dirty="0" smtClean="0">
                <a:latin typeface="Calibri" panose="020F0502020204030204" pitchFamily="34" charset="0"/>
                <a:ea typeface="Times New Roman"/>
                <a:cs typeface="Calibri" panose="020F0502020204030204" pitchFamily="34" charset="0"/>
              </a:rPr>
              <a:t>كما انه يمارس العديد من الوظائف اهمها التشريعية والرقابية </a:t>
            </a:r>
            <a:r>
              <a:rPr lang="ar-IQ" sz="2400" dirty="0" smtClean="0">
                <a:solidFill>
                  <a:schemeClr val="tx1"/>
                </a:solidFill>
                <a:latin typeface="Calibri" panose="020F0502020204030204" pitchFamily="34" charset="0"/>
                <a:cs typeface="Calibri" panose="020F0502020204030204" pitchFamily="34" charset="0"/>
              </a:rPr>
              <a:t>الا </a:t>
            </a:r>
            <a:r>
              <a:rPr lang="ar-IQ" sz="2400" dirty="0">
                <a:solidFill>
                  <a:schemeClr val="tx1"/>
                </a:solidFill>
                <a:latin typeface="Calibri" panose="020F0502020204030204" pitchFamily="34" charset="0"/>
                <a:cs typeface="Calibri" panose="020F0502020204030204" pitchFamily="34" charset="0"/>
              </a:rPr>
              <a:t>أن البرلمان لا يستطيع أن يمارس وظائفه التشريعية ، والرقابية على الوجه الأكمل ، ألا إذا كان مستقلاً وبما يكفل له القيام بوظائفه بحرية , لذلك فقد جرت دساتير الدول على منح البرلمان ضمانات دستورية وقانونية ، كما وحرصت على تنظيمها ، واهم هذه الضمانات فيتمثل في القواعد القانونية التي تمنح أعضاء البرلمان حقوقاً وامتيازات مالية , وتتنوع الحقوق المالية التي يتمتع بها النائب الى حقوق وامتيازات مالية تمنح للنائب طوال مدة عضويته النيابية (المكافأة البرلمانية ومخصصات اخرى) , والى حقوق مالية تمنح للنائب بعد انتهاء مدة عضويته النيابية (الراتب التقاعدي) </a:t>
            </a:r>
            <a:r>
              <a:rPr lang="ar-SA" sz="2400" dirty="0">
                <a:solidFill>
                  <a:schemeClr val="tx1"/>
                </a:solidFill>
                <a:latin typeface="Calibri" panose="020F0502020204030204" pitchFamily="34" charset="0"/>
                <a:cs typeface="Calibri" panose="020F0502020204030204" pitchFamily="34" charset="0"/>
              </a:rPr>
              <a:t>.</a:t>
            </a:r>
            <a:endParaRPr lang="ar-IQ" sz="2400" dirty="0">
              <a:solidFill>
                <a:schemeClr val="tx1"/>
              </a:solidFill>
              <a:latin typeface="Calibri" panose="020F0502020204030204" pitchFamily="34" charset="0"/>
              <a:cs typeface="Calibri" panose="020F0502020204030204" pitchFamily="34" charset="0"/>
            </a:endParaRPr>
          </a:p>
        </p:txBody>
      </p:sp>
      <p:sp>
        <p:nvSpPr>
          <p:cNvPr id="3" name="عنوان 2"/>
          <p:cNvSpPr>
            <a:spLocks noGrp="1"/>
          </p:cNvSpPr>
          <p:nvPr>
            <p:ph type="title"/>
          </p:nvPr>
        </p:nvSpPr>
        <p:spPr/>
        <p:txBody>
          <a:bodyPr/>
          <a:lstStyle/>
          <a:p>
            <a:pPr>
              <a:lnSpc>
                <a:spcPct val="150000"/>
              </a:lnSpc>
            </a:pPr>
            <a:r>
              <a:rPr lang="ar-SA" sz="2000" b="1" dirty="0">
                <a:latin typeface="Calibri" panose="020F0502020204030204" pitchFamily="34" charset="0"/>
                <a:cs typeface="Calibri" panose="020F0502020204030204" pitchFamily="34" charset="0"/>
              </a:rPr>
              <a:t>مخصصات العضوية </a:t>
            </a:r>
            <a:r>
              <a:rPr lang="ar-SA" sz="2000" b="1" dirty="0" smtClean="0">
                <a:latin typeface="Calibri" panose="020F0502020204030204" pitchFamily="34" charset="0"/>
                <a:cs typeface="Calibri" panose="020F0502020204030204" pitchFamily="34" charset="0"/>
              </a:rPr>
              <a:t>النيابية</a:t>
            </a:r>
            <a:r>
              <a:rPr lang="ar-IQ" sz="2000" b="1" dirty="0" smtClean="0">
                <a:latin typeface="Calibri" panose="020F0502020204030204" pitchFamily="34" charset="0"/>
                <a:cs typeface="Calibri" panose="020F0502020204030204" pitchFamily="34" charset="0"/>
              </a:rPr>
              <a:t> </a:t>
            </a:r>
            <a:r>
              <a:rPr lang="ar-SA" sz="2000" b="1" dirty="0" smtClean="0">
                <a:latin typeface="Calibri" panose="020F0502020204030204" pitchFamily="34" charset="0"/>
                <a:cs typeface="Calibri" panose="020F0502020204030204" pitchFamily="34" charset="0"/>
              </a:rPr>
              <a:t>في </a:t>
            </a:r>
            <a:r>
              <a:rPr lang="ar-SA" sz="2000" b="1" dirty="0">
                <a:latin typeface="Calibri" panose="020F0502020204030204" pitchFamily="34" charset="0"/>
                <a:cs typeface="Calibri" panose="020F0502020204030204" pitchFamily="34" charset="0"/>
              </a:rPr>
              <a:t>دستور العراق لسنة 2005</a:t>
            </a:r>
            <a:endParaRPr lang="ar-IQ" sz="2000" b="1"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2</a:t>
            </a:fld>
            <a:endParaRPr lang="en-US" dirty="0"/>
          </a:p>
        </p:txBody>
      </p:sp>
    </p:spTree>
    <p:extLst>
      <p:ext uri="{BB962C8B-B14F-4D97-AF65-F5344CB8AC3E}">
        <p14:creationId xmlns:p14="http://schemas.microsoft.com/office/powerpoint/2010/main" val="4098334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a:solidFill>
            <a:schemeClr val="tx2">
              <a:lumMod val="20000"/>
              <a:lumOff val="80000"/>
            </a:schemeClr>
          </a:solidFill>
        </p:spPr>
        <p:txBody>
          <a:bodyPr/>
          <a:lstStyle/>
          <a:p>
            <a:pPr indent="639763" algn="just">
              <a:lnSpc>
                <a:spcPct val="150000"/>
              </a:lnSpc>
            </a:pPr>
            <a:r>
              <a:rPr lang="ar-IQ" sz="2600" dirty="0">
                <a:solidFill>
                  <a:schemeClr val="tx1"/>
                </a:solidFill>
                <a:latin typeface="Calibri" panose="020F0502020204030204" pitchFamily="34" charset="0"/>
                <a:ea typeface="Calibri"/>
                <a:cs typeface="Calibri" panose="020F0502020204030204" pitchFamily="34" charset="0"/>
              </a:rPr>
              <a:t>ويفترض بالحقوق المالية التي تقرر للنائب أن تضمن له حد ادنى من المعيشة الكريمة ، حتى لا يقع تحت تأثير أصحاب الأموال , وبما يكفل له الاستقلال والراحة </a:t>
            </a:r>
            <a:r>
              <a:rPr lang="ar-SA" sz="2600" dirty="0" smtClean="0">
                <a:solidFill>
                  <a:schemeClr val="tx1"/>
                </a:solidFill>
                <a:latin typeface="Calibri" panose="020F0502020204030204" pitchFamily="34" charset="0"/>
                <a:ea typeface="Calibri"/>
                <a:cs typeface="Calibri" panose="020F0502020204030204" pitchFamily="34" charset="0"/>
              </a:rPr>
              <a:t>.</a:t>
            </a:r>
            <a:endParaRPr lang="en-US" sz="2600" dirty="0">
              <a:solidFill>
                <a:schemeClr val="tx1"/>
              </a:solidFill>
              <a:latin typeface="Calibri" panose="020F0502020204030204" pitchFamily="34" charset="0"/>
              <a:ea typeface="Times New Roman"/>
              <a:cs typeface="Calibri" panose="020F0502020204030204" pitchFamily="34" charset="0"/>
            </a:endParaRPr>
          </a:p>
          <a:p>
            <a:pPr indent="639763" algn="just">
              <a:lnSpc>
                <a:spcPct val="150000"/>
              </a:lnSpc>
            </a:pPr>
            <a:r>
              <a:rPr lang="ar-IQ" sz="2600" dirty="0">
                <a:solidFill>
                  <a:schemeClr val="tx1"/>
                </a:solidFill>
                <a:latin typeface="Calibri" panose="020F0502020204030204" pitchFamily="34" charset="0"/>
                <a:ea typeface="Calibri"/>
                <a:cs typeface="Calibri" panose="020F0502020204030204" pitchFamily="34" charset="0"/>
              </a:rPr>
              <a:t>وتكمن الغاية من رصد حقوق مالية للنائب خلال مدة عضويته النيابية هي لغرض تمكين النائب من القيام بأعباء وظيفته النيابية وبما يحقق ويضمن استقلاله الذاتي في وجه أي مغريات يمكن ممارستها عليه والتي من الممكن ان تؤثر في ممارسته لوظيفته وواجباته النيابية </a:t>
            </a:r>
            <a:endParaRPr lang="en-US" sz="2600" dirty="0">
              <a:solidFill>
                <a:schemeClr val="tx1"/>
              </a:solidFill>
              <a:latin typeface="Calibri" panose="020F0502020204030204" pitchFamily="34" charset="0"/>
              <a:ea typeface="Times New Roman"/>
              <a:cs typeface="Calibri" panose="020F0502020204030204" pitchFamily="34" charset="0"/>
            </a:endParaRPr>
          </a:p>
          <a:p>
            <a:pPr algn="just">
              <a:lnSpc>
                <a:spcPct val="150000"/>
              </a:lnSpc>
            </a:pPr>
            <a:endParaRPr lang="ar-IQ" sz="2600" dirty="0">
              <a:solidFill>
                <a:schemeClr val="tx1"/>
              </a:solidFill>
              <a:latin typeface="Calibri" panose="020F0502020204030204" pitchFamily="34" charset="0"/>
              <a:cs typeface="Calibri" panose="020F0502020204030204" pitchFamily="34" charset="0"/>
            </a:endParaRPr>
          </a:p>
        </p:txBody>
      </p:sp>
      <p:sp>
        <p:nvSpPr>
          <p:cNvPr id="3" name="عنوان 2"/>
          <p:cNvSpPr>
            <a:spLocks noGrp="1"/>
          </p:cNvSpPr>
          <p:nvPr>
            <p:ph type="title"/>
          </p:nvPr>
        </p:nvSpPr>
        <p:spPr/>
        <p:txBody>
          <a:bodyPr/>
          <a:lstStyle/>
          <a:p>
            <a:r>
              <a:rPr lang="ar-SA" b="1" dirty="0">
                <a:latin typeface="Calibri" panose="020F0502020204030204" pitchFamily="34" charset="0"/>
                <a:cs typeface="Calibri" panose="020F0502020204030204" pitchFamily="34" charset="0"/>
              </a:rPr>
              <a:t>مخصصات العضوية النيابية</a:t>
            </a:r>
            <a:r>
              <a:rPr lang="ar-IQ" b="1" dirty="0">
                <a:latin typeface="Calibri" panose="020F0502020204030204" pitchFamily="34" charset="0"/>
                <a:cs typeface="Calibri" panose="020F0502020204030204" pitchFamily="34" charset="0"/>
              </a:rPr>
              <a:t> </a:t>
            </a:r>
            <a:r>
              <a:rPr lang="ar-SA" b="1" dirty="0">
                <a:latin typeface="Calibri" panose="020F0502020204030204" pitchFamily="34" charset="0"/>
                <a:cs typeface="Calibri" panose="020F0502020204030204" pitchFamily="34" charset="0"/>
              </a:rPr>
              <a:t>في دستور العراق لسنة 2005</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3</a:t>
            </a:fld>
            <a:endParaRPr lang="en-US" dirty="0"/>
          </a:p>
        </p:txBody>
      </p:sp>
    </p:spTree>
    <p:extLst>
      <p:ext uri="{BB962C8B-B14F-4D97-AF65-F5344CB8AC3E}">
        <p14:creationId xmlns:p14="http://schemas.microsoft.com/office/powerpoint/2010/main" val="212053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a:solidFill>
            <a:schemeClr val="bg2"/>
          </a:solidFill>
        </p:spPr>
        <p:txBody>
          <a:bodyPr/>
          <a:lstStyle/>
          <a:p>
            <a:pPr indent="323215" algn="just">
              <a:lnSpc>
                <a:spcPct val="150000"/>
              </a:lnSpc>
              <a:spcAft>
                <a:spcPts val="1000"/>
              </a:spcAft>
            </a:pPr>
            <a:r>
              <a:rPr lang="ar-SA" sz="2500" b="1" dirty="0" smtClean="0">
                <a:solidFill>
                  <a:schemeClr val="accent5"/>
                </a:solidFill>
                <a:latin typeface="Calibri" panose="020F0502020204030204" pitchFamily="34" charset="0"/>
                <a:ea typeface="Calibri"/>
                <a:cs typeface="Calibri" panose="020F0502020204030204" pitchFamily="34" charset="0"/>
              </a:rPr>
              <a:t>المخصصات </a:t>
            </a:r>
            <a:r>
              <a:rPr lang="ar-SA" sz="2500" b="1" dirty="0" smtClean="0">
                <a:solidFill>
                  <a:schemeClr val="accent5"/>
                </a:solidFill>
                <a:latin typeface="Calibri" panose="020F0502020204030204" pitchFamily="34" charset="0"/>
                <a:ea typeface="Calibri"/>
                <a:cs typeface="Calibri" panose="020F0502020204030204" pitchFamily="34" charset="0"/>
              </a:rPr>
              <a:t>التي </a:t>
            </a:r>
            <a:r>
              <a:rPr lang="ar-SA" sz="2500" b="1" dirty="0">
                <a:solidFill>
                  <a:schemeClr val="accent5"/>
                </a:solidFill>
                <a:latin typeface="Calibri" panose="020F0502020204030204" pitchFamily="34" charset="0"/>
                <a:ea typeface="Calibri"/>
                <a:cs typeface="Calibri" panose="020F0502020204030204" pitchFamily="34" charset="0"/>
              </a:rPr>
              <a:t>يتقاضاها </a:t>
            </a:r>
            <a:r>
              <a:rPr lang="ar-SA" sz="2500" b="1" dirty="0" smtClean="0">
                <a:solidFill>
                  <a:schemeClr val="accent5"/>
                </a:solidFill>
                <a:latin typeface="Calibri" panose="020F0502020204030204" pitchFamily="34" charset="0"/>
                <a:ea typeface="Calibri"/>
                <a:cs typeface="Calibri" panose="020F0502020204030204" pitchFamily="34" charset="0"/>
              </a:rPr>
              <a:t>النائب</a:t>
            </a:r>
            <a:r>
              <a:rPr lang="ar-IQ" sz="2500" b="1" dirty="0" smtClean="0">
                <a:solidFill>
                  <a:schemeClr val="accent5"/>
                </a:solidFill>
                <a:latin typeface="Calibri" panose="020F0502020204030204" pitchFamily="34" charset="0"/>
                <a:ea typeface="Calibri"/>
                <a:cs typeface="Calibri" panose="020F0502020204030204" pitchFamily="34" charset="0"/>
              </a:rPr>
              <a:t>:</a:t>
            </a:r>
            <a:r>
              <a:rPr lang="ar-SA" sz="2500" b="1" dirty="0" smtClean="0">
                <a:solidFill>
                  <a:schemeClr val="accent5"/>
                </a:solidFill>
                <a:latin typeface="Calibri" panose="020F0502020204030204" pitchFamily="34" charset="0"/>
                <a:ea typeface="Calibri"/>
                <a:cs typeface="Calibri" panose="020F0502020204030204" pitchFamily="34" charset="0"/>
              </a:rPr>
              <a:t> </a:t>
            </a:r>
            <a:endParaRPr lang="en-US" sz="2500" b="1" dirty="0">
              <a:solidFill>
                <a:schemeClr val="accent5"/>
              </a:solidFill>
              <a:latin typeface="Calibri" panose="020F0502020204030204" pitchFamily="34" charset="0"/>
              <a:ea typeface="Times New Roman"/>
              <a:cs typeface="Calibri" panose="020F0502020204030204" pitchFamily="34" charset="0"/>
            </a:endParaRPr>
          </a:p>
          <a:p>
            <a:pPr indent="639763" algn="just">
              <a:lnSpc>
                <a:spcPct val="150000"/>
              </a:lnSpc>
              <a:spcAft>
                <a:spcPts val="1000"/>
              </a:spcAft>
            </a:pPr>
            <a:r>
              <a:rPr lang="ar-SA" sz="2500" dirty="0">
                <a:solidFill>
                  <a:schemeClr val="tx1"/>
                </a:solidFill>
                <a:latin typeface="Calibri" panose="020F0502020204030204" pitchFamily="34" charset="0"/>
                <a:ea typeface="Calibri"/>
                <a:cs typeface="Calibri" panose="020F0502020204030204" pitchFamily="34" charset="0"/>
              </a:rPr>
              <a:t>تعرف المخصصات عموماً بأنها " مبلغ او مجموعة مبالغ يتقاضاها الموظف شهرياً او في المدد التي يحددها القانون , وهي اما مبلغ مقطوع او بمقدار نسبة معينة من الراتب الشهري , والغاية من منحها هو لتمكين الموظف من مواجهة نفقات الحياة وبما يكفل عيشه بمستوى مقبول اجتماعياً ليتفرغ لمهام العمل الوظيفي " </a:t>
            </a:r>
            <a:r>
              <a:rPr lang="ar-SA" sz="2500" dirty="0" smtClean="0">
                <a:solidFill>
                  <a:schemeClr val="tx1"/>
                </a:solidFill>
                <a:latin typeface="Calibri" panose="020F0502020204030204" pitchFamily="34" charset="0"/>
                <a:ea typeface="Calibri"/>
                <a:cs typeface="Calibri" panose="020F0502020204030204" pitchFamily="34" charset="0"/>
              </a:rPr>
              <a:t>.</a:t>
            </a:r>
            <a:endParaRPr lang="en-US" sz="2500" dirty="0">
              <a:solidFill>
                <a:schemeClr val="tx1"/>
              </a:solidFill>
              <a:latin typeface="Calibri" panose="020F0502020204030204" pitchFamily="34" charset="0"/>
              <a:ea typeface="Times New Roman"/>
              <a:cs typeface="Calibri" panose="020F0502020204030204" pitchFamily="34" charset="0"/>
            </a:endParaRPr>
          </a:p>
          <a:p>
            <a:pPr indent="639763" algn="just">
              <a:lnSpc>
                <a:spcPct val="150000"/>
              </a:lnSpc>
            </a:pPr>
            <a:r>
              <a:rPr lang="ar-SA" sz="2500" dirty="0">
                <a:solidFill>
                  <a:schemeClr val="tx1"/>
                </a:solidFill>
                <a:latin typeface="Calibri" panose="020F0502020204030204" pitchFamily="34" charset="0"/>
                <a:ea typeface="Calibri"/>
                <a:cs typeface="Calibri" panose="020F0502020204030204" pitchFamily="34" charset="0"/>
              </a:rPr>
              <a:t>تتنوع المخصصات التي يتقاضاها النواب كما أنها تختلف من دولة لأخرى ويرجع الاختلاف في تحديدها إلى الظروف الاقتصادية والاجتماعية والسياسية في كل دولة من الدول ، إلى مخصصات مكتبية ومخصصات علاج بالإضافة إلى مخصصات السفر والنقل </a:t>
            </a:r>
            <a:r>
              <a:rPr lang="ar-SA" sz="2500" dirty="0" smtClean="0">
                <a:solidFill>
                  <a:schemeClr val="tx1"/>
                </a:solidFill>
                <a:latin typeface="Calibri" panose="020F0502020204030204" pitchFamily="34" charset="0"/>
                <a:ea typeface="Calibri"/>
                <a:cs typeface="Calibri" panose="020F0502020204030204" pitchFamily="34" charset="0"/>
              </a:rPr>
              <a:t>والإيفاد . </a:t>
            </a:r>
            <a:r>
              <a:rPr lang="en-US" sz="2500" dirty="0" smtClean="0">
                <a:solidFill>
                  <a:schemeClr val="tx1"/>
                </a:solidFill>
                <a:latin typeface="Calibri" panose="020F0502020204030204" pitchFamily="34" charset="0"/>
                <a:ea typeface="Calibri"/>
                <a:cs typeface="Calibri" panose="020F0502020204030204" pitchFamily="34" charset="0"/>
              </a:rPr>
              <a:t>  </a:t>
            </a:r>
            <a:endParaRPr lang="ar-IQ" sz="2500" dirty="0">
              <a:solidFill>
                <a:schemeClr val="tx1"/>
              </a:solidFill>
              <a:latin typeface="Calibri" panose="020F0502020204030204" pitchFamily="34" charset="0"/>
              <a:cs typeface="Calibri" panose="020F0502020204030204" pitchFamily="34" charset="0"/>
            </a:endParaRPr>
          </a:p>
        </p:txBody>
      </p:sp>
      <p:sp>
        <p:nvSpPr>
          <p:cNvPr id="3" name="عنوان 2"/>
          <p:cNvSpPr>
            <a:spLocks noGrp="1"/>
          </p:cNvSpPr>
          <p:nvPr>
            <p:ph type="title"/>
          </p:nvPr>
        </p:nvSpPr>
        <p:spPr/>
        <p:txBody>
          <a:bodyPr/>
          <a:lstStyle/>
          <a:p>
            <a:r>
              <a:rPr lang="ar-SA" b="1" dirty="0">
                <a:latin typeface="Calibri" panose="020F0502020204030204" pitchFamily="34" charset="0"/>
                <a:cs typeface="Calibri" panose="020F0502020204030204" pitchFamily="34" charset="0"/>
              </a:rPr>
              <a:t>مخصصات العضوية النيابية</a:t>
            </a:r>
            <a:r>
              <a:rPr lang="ar-IQ" b="1" dirty="0">
                <a:latin typeface="Calibri" panose="020F0502020204030204" pitchFamily="34" charset="0"/>
                <a:cs typeface="Calibri" panose="020F0502020204030204" pitchFamily="34" charset="0"/>
              </a:rPr>
              <a:t> </a:t>
            </a:r>
            <a:r>
              <a:rPr lang="ar-SA" b="1" dirty="0">
                <a:latin typeface="Calibri" panose="020F0502020204030204" pitchFamily="34" charset="0"/>
                <a:cs typeface="Calibri" panose="020F0502020204030204" pitchFamily="34" charset="0"/>
              </a:rPr>
              <a:t>في دستور العراق لسنة 2005</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4</a:t>
            </a:fld>
            <a:endParaRPr lang="en-US" dirty="0"/>
          </a:p>
        </p:txBody>
      </p:sp>
    </p:spTree>
    <p:extLst>
      <p:ext uri="{BB962C8B-B14F-4D97-AF65-F5344CB8AC3E}">
        <p14:creationId xmlns:p14="http://schemas.microsoft.com/office/powerpoint/2010/main" val="358900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a:solidFill>
            <a:schemeClr val="accent6">
              <a:lumMod val="20000"/>
              <a:lumOff val="80000"/>
            </a:schemeClr>
          </a:solidFill>
        </p:spPr>
        <p:txBody>
          <a:bodyPr/>
          <a:lstStyle/>
          <a:p>
            <a:pPr>
              <a:lnSpc>
                <a:spcPct val="150000"/>
              </a:lnSpc>
            </a:pPr>
            <a:r>
              <a:rPr lang="ar-SA" sz="2400" b="1" dirty="0" smtClean="0">
                <a:solidFill>
                  <a:srgbClr val="FF0000"/>
                </a:solidFill>
                <a:latin typeface="Calibri" panose="020F0502020204030204" pitchFamily="34" charset="0"/>
                <a:cs typeface="Calibri" panose="020F0502020204030204" pitchFamily="34" charset="0"/>
              </a:rPr>
              <a:t>اولا  / </a:t>
            </a:r>
            <a:r>
              <a:rPr lang="ar-IQ" sz="2400" b="1" dirty="0" smtClean="0">
                <a:solidFill>
                  <a:srgbClr val="FF0000"/>
                </a:solidFill>
                <a:latin typeface="Calibri" panose="020F0502020204030204" pitchFamily="34" charset="0"/>
                <a:cs typeface="Calibri" panose="020F0502020204030204" pitchFamily="34" charset="0"/>
              </a:rPr>
              <a:t>المخصصات </a:t>
            </a:r>
            <a:r>
              <a:rPr lang="ar-IQ" sz="2400" b="1" dirty="0">
                <a:solidFill>
                  <a:srgbClr val="FF0000"/>
                </a:solidFill>
                <a:latin typeface="Calibri" panose="020F0502020204030204" pitchFamily="34" charset="0"/>
                <a:cs typeface="Calibri" panose="020F0502020204030204" pitchFamily="34" charset="0"/>
              </a:rPr>
              <a:t>المكتبية</a:t>
            </a:r>
          </a:p>
          <a:p>
            <a:pPr algn="just">
              <a:lnSpc>
                <a:spcPct val="150000"/>
              </a:lnSpc>
            </a:pPr>
            <a:r>
              <a:rPr lang="ar-IQ" sz="2400" dirty="0">
                <a:solidFill>
                  <a:schemeClr val="tx1"/>
                </a:solidFill>
                <a:latin typeface="Calibri" panose="020F0502020204030204" pitchFamily="34" charset="0"/>
                <a:cs typeface="Calibri" panose="020F0502020204030204" pitchFamily="34" charset="0"/>
              </a:rPr>
              <a:t>من المخصصات التي تقرر للنائب هي المخصصات المكتبية والتي تعد من الخدمات العينية التي تقدم للنائب لغرض تمكينه من ممارسة مهامه وأعماله بصورة جيدة طوال مدة عضويته النيابية .</a:t>
            </a:r>
          </a:p>
          <a:p>
            <a:pPr indent="323215" algn="just">
              <a:lnSpc>
                <a:spcPct val="150000"/>
              </a:lnSpc>
              <a:spcAft>
                <a:spcPts val="1000"/>
              </a:spcAft>
            </a:pPr>
            <a:r>
              <a:rPr lang="ar-SA" sz="2400" dirty="0" smtClean="0">
                <a:solidFill>
                  <a:schemeClr val="tx1"/>
                </a:solidFill>
                <a:latin typeface="Calibri" panose="020F0502020204030204" pitchFamily="34" charset="0"/>
                <a:ea typeface="Calibri"/>
                <a:cs typeface="Calibri" panose="020F0502020204030204" pitchFamily="34" charset="0"/>
              </a:rPr>
              <a:t>في </a:t>
            </a:r>
            <a:r>
              <a:rPr lang="ar-SA" sz="2400" dirty="0">
                <a:solidFill>
                  <a:schemeClr val="tx1"/>
                </a:solidFill>
                <a:latin typeface="Calibri" panose="020F0502020204030204" pitchFamily="34" charset="0"/>
                <a:ea typeface="Calibri"/>
                <a:cs typeface="Calibri" panose="020F0502020204030204" pitchFamily="34" charset="0"/>
              </a:rPr>
              <a:t>العراق فقد أقرت المخصصات المكتبية أو مخصصات الضيافة لأول مرة في عهد مجلس الحكم بقراره المرقم (103) لسنة 2003 وحددت آنذاك بمبلغ (500) دولار أمريكي والتي كانت تعادل (1000000) دينار عراقي شهرياً </a:t>
            </a:r>
            <a:r>
              <a:rPr lang="ar-SA" sz="2400" dirty="0" smtClean="0">
                <a:solidFill>
                  <a:schemeClr val="tx1"/>
                </a:solidFill>
                <a:latin typeface="Calibri" panose="020F0502020204030204" pitchFamily="34" charset="0"/>
                <a:ea typeface="Calibri"/>
                <a:cs typeface="Calibri" panose="020F0502020204030204" pitchFamily="34" charset="0"/>
              </a:rPr>
              <a:t>.</a:t>
            </a:r>
          </a:p>
          <a:p>
            <a:pPr lvl="0" algn="just">
              <a:lnSpc>
                <a:spcPct val="150000"/>
              </a:lnSpc>
            </a:pPr>
            <a:r>
              <a:rPr lang="ar-SA" sz="2400" dirty="0">
                <a:solidFill>
                  <a:schemeClr val="tx1"/>
                </a:solidFill>
                <a:latin typeface="Calibri" panose="020F0502020204030204" pitchFamily="34" charset="0"/>
                <a:ea typeface="Calibri"/>
                <a:cs typeface="Calibri" panose="020F0502020204030204" pitchFamily="34" charset="0"/>
              </a:rPr>
              <a:t>كما وأحال قانون الجمعية الوطنية رقم (3) لعام 2005 الملغي تعيين الحراس وموظفي الخدمة إلى تعليمات تقدرها هيأة رئاسة مجلس </a:t>
            </a:r>
            <a:r>
              <a:rPr lang="ar-SA" sz="2400" dirty="0" smtClean="0">
                <a:solidFill>
                  <a:schemeClr val="tx1"/>
                </a:solidFill>
                <a:latin typeface="Calibri" panose="020F0502020204030204" pitchFamily="34" charset="0"/>
                <a:ea typeface="Calibri"/>
                <a:cs typeface="Calibri" panose="020F0502020204030204" pitchFamily="34" charset="0"/>
              </a:rPr>
              <a:t>النواب، </a:t>
            </a:r>
            <a:r>
              <a:rPr lang="ar-SA" sz="2400" dirty="0">
                <a:solidFill>
                  <a:schemeClr val="tx1"/>
                </a:solidFill>
                <a:latin typeface="Calibri" panose="020F0502020204030204" pitchFamily="34" charset="0"/>
                <a:ea typeface="Calibri"/>
                <a:cs typeface="Calibri" panose="020F0502020204030204" pitchFamily="34" charset="0"/>
              </a:rPr>
              <a:t>كما وأقر مجلس الحكم بقراره المرقم (41) في عام 2003 وعين لكل عضو من أعضاء مجلس الحكم (12) فرداً و(2) موظفين خدمة ويبلغ مقداره (160) دولار شهرياً لكل حارس ومبلغ (60) دولار لكل موظف من موظفين الخدمة ، كما وسمح القرار للعضو في المجلس تعيين من يراه لشغل هذه الدرجات . </a:t>
            </a:r>
            <a:endParaRPr lang="en-US" sz="2400" dirty="0">
              <a:solidFill>
                <a:schemeClr val="tx1"/>
              </a:solidFill>
              <a:latin typeface="Calibri" panose="020F0502020204030204" pitchFamily="34" charset="0"/>
              <a:ea typeface="Times New Roman"/>
              <a:cs typeface="Calibri" panose="020F0502020204030204" pitchFamily="34" charset="0"/>
            </a:endParaRPr>
          </a:p>
        </p:txBody>
      </p:sp>
      <p:sp>
        <p:nvSpPr>
          <p:cNvPr id="3" name="عنوان 2"/>
          <p:cNvSpPr>
            <a:spLocks noGrp="1"/>
          </p:cNvSpPr>
          <p:nvPr>
            <p:ph type="title"/>
          </p:nvPr>
        </p:nvSpPr>
        <p:spPr/>
        <p:txBody>
          <a:bodyPr/>
          <a:lstStyle/>
          <a:p>
            <a:r>
              <a:rPr lang="ar-SA" b="1" dirty="0">
                <a:latin typeface="Calibri" panose="020F0502020204030204" pitchFamily="34" charset="0"/>
                <a:cs typeface="Calibri" panose="020F0502020204030204" pitchFamily="34" charset="0"/>
              </a:rPr>
              <a:t>مخصصات العضوية النيابية</a:t>
            </a:r>
            <a:r>
              <a:rPr lang="ar-IQ" b="1" dirty="0">
                <a:latin typeface="Calibri" panose="020F0502020204030204" pitchFamily="34" charset="0"/>
                <a:cs typeface="Calibri" panose="020F0502020204030204" pitchFamily="34" charset="0"/>
              </a:rPr>
              <a:t> </a:t>
            </a:r>
            <a:r>
              <a:rPr lang="ar-SA" b="1" dirty="0">
                <a:latin typeface="Calibri" panose="020F0502020204030204" pitchFamily="34" charset="0"/>
                <a:cs typeface="Calibri" panose="020F0502020204030204" pitchFamily="34" charset="0"/>
              </a:rPr>
              <a:t>في دستور العراق لسنة 2005</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5</a:t>
            </a:fld>
            <a:endParaRPr lang="en-US" dirty="0"/>
          </a:p>
        </p:txBody>
      </p:sp>
    </p:spTree>
    <p:extLst>
      <p:ext uri="{BB962C8B-B14F-4D97-AF65-F5344CB8AC3E}">
        <p14:creationId xmlns:p14="http://schemas.microsoft.com/office/powerpoint/2010/main" val="545610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a:solidFill>
            <a:schemeClr val="accent2">
              <a:lumMod val="20000"/>
              <a:lumOff val="80000"/>
            </a:schemeClr>
          </a:solidFill>
        </p:spPr>
        <p:txBody>
          <a:bodyPr/>
          <a:lstStyle/>
          <a:p>
            <a:pPr lvl="0" indent="546100" algn="just">
              <a:lnSpc>
                <a:spcPct val="150000"/>
              </a:lnSpc>
              <a:spcAft>
                <a:spcPts val="1000"/>
              </a:spcAft>
            </a:pPr>
            <a:r>
              <a:rPr lang="ar-SA" sz="2300" dirty="0">
                <a:solidFill>
                  <a:schemeClr val="tx1"/>
                </a:solidFill>
                <a:latin typeface="Calibri" panose="020F0502020204030204" pitchFamily="34" charset="0"/>
                <a:ea typeface="Calibri"/>
                <a:cs typeface="Calibri" panose="020F0502020204030204" pitchFamily="34" charset="0"/>
              </a:rPr>
              <a:t>إذ ينص قانون الجمعية الوطنية الملغي رقم (3) لعام 2005 على أن يتمتع رئيس الجمعية الوطنية ونائبيه بالحقوق والامتيازات التي يتمتع بها رئيس مجلس الوزراء ونائبيه ، كما ويقرر تمتع النائب بنفس الحقوق والامتيازات التي يتمتع بها الوزير ، وكما هو معلوم فإن ، الامتيازات تشمل على المخصصات المالية التي تدفع للنائب ومنها المخصصات المكتبية .</a:t>
            </a:r>
          </a:p>
          <a:p>
            <a:pPr lvl="0" indent="546100" algn="just">
              <a:lnSpc>
                <a:spcPct val="150000"/>
              </a:lnSpc>
              <a:spcAft>
                <a:spcPts val="1000"/>
              </a:spcAft>
            </a:pPr>
            <a:r>
              <a:rPr lang="ar-SA" sz="2300" dirty="0" smtClean="0">
                <a:solidFill>
                  <a:schemeClr val="tx1"/>
                </a:solidFill>
                <a:latin typeface="Calibri" panose="020F0502020204030204" pitchFamily="34" charset="0"/>
                <a:ea typeface="Calibri"/>
                <a:cs typeface="Calibri" panose="020F0502020204030204" pitchFamily="34" charset="0"/>
              </a:rPr>
              <a:t>أما </a:t>
            </a:r>
            <a:r>
              <a:rPr lang="ar-SA" sz="2300" dirty="0" smtClean="0">
                <a:solidFill>
                  <a:schemeClr val="tx1"/>
                </a:solidFill>
                <a:latin typeface="Calibri" panose="020F0502020204030204" pitchFamily="34" charset="0"/>
                <a:ea typeface="Calibri"/>
                <a:cs typeface="Calibri" panose="020F0502020204030204" pitchFamily="34" charset="0"/>
              </a:rPr>
              <a:t>قانون </a:t>
            </a:r>
            <a:r>
              <a:rPr lang="ar-IQ" sz="2300" dirty="0" smtClean="0">
                <a:solidFill>
                  <a:schemeClr val="tx1"/>
                </a:solidFill>
                <a:latin typeface="Calibri" panose="020F0502020204030204" pitchFamily="34" charset="0"/>
                <a:ea typeface="Calibri"/>
                <a:cs typeface="Calibri" panose="020F0502020204030204" pitchFamily="34" charset="0"/>
              </a:rPr>
              <a:t>م</a:t>
            </a:r>
            <a:r>
              <a:rPr lang="ar-SA" sz="2300" dirty="0" smtClean="0">
                <a:solidFill>
                  <a:schemeClr val="tx1"/>
                </a:solidFill>
                <a:latin typeface="Calibri" panose="020F0502020204030204" pitchFamily="34" charset="0"/>
                <a:ea typeface="Calibri"/>
                <a:cs typeface="Calibri" panose="020F0502020204030204" pitchFamily="34" charset="0"/>
              </a:rPr>
              <a:t>جلس </a:t>
            </a:r>
            <a:r>
              <a:rPr lang="ar-SA" sz="2300" dirty="0">
                <a:solidFill>
                  <a:schemeClr val="tx1"/>
                </a:solidFill>
                <a:latin typeface="Calibri" panose="020F0502020204030204" pitchFamily="34" charset="0"/>
                <a:ea typeface="Calibri"/>
                <a:cs typeface="Calibri" panose="020F0502020204030204" pitchFamily="34" charset="0"/>
              </a:rPr>
              <a:t>النواب رقم (50) لعام 2007 وقانون رواتب وامتيازات مجلس النواب رقم (28) لعام 2011 الملغيان " , فلم يشيرا الى المخصصات المكتبية وانما أقرا منح رئيس مجلس النواب ونائبيه والأعضاء مخصصات مالية </a:t>
            </a:r>
            <a:r>
              <a:rPr lang="ar-SA" sz="2300" dirty="0" smtClean="0">
                <a:solidFill>
                  <a:schemeClr val="tx1"/>
                </a:solidFill>
                <a:latin typeface="Calibri" panose="020F0502020204030204" pitchFamily="34" charset="0"/>
                <a:ea typeface="Calibri"/>
                <a:cs typeface="Calibri" panose="020F0502020204030204" pitchFamily="34" charset="0"/>
              </a:rPr>
              <a:t>(مخصصات منصب) </a:t>
            </a:r>
            <a:r>
              <a:rPr lang="ar-SA" sz="2300" dirty="0">
                <a:solidFill>
                  <a:schemeClr val="tx1"/>
                </a:solidFill>
                <a:latin typeface="Calibri" panose="020F0502020204030204" pitchFamily="34" charset="0"/>
                <a:ea typeface="Calibri"/>
                <a:cs typeface="Calibri" panose="020F0502020204030204" pitchFamily="34" charset="0"/>
              </a:rPr>
              <a:t>. وهنا لابد لنا من التساؤل عن هذه المخصصات فهل هي مخصصات مكتبية تدفع للنائب , أم أنها مخصصات تدفع لشؤون مكتبه الخاص وموظفيه ، وهل يستحقها النائب بالإضافة إلى  مبلغ الضيافة المقرر في قرار مجلس الحكم </a:t>
            </a:r>
            <a:endParaRPr lang="ar-SA" sz="2300" dirty="0" smtClean="0">
              <a:solidFill>
                <a:schemeClr val="tx1"/>
              </a:solidFill>
              <a:latin typeface="Calibri" panose="020F0502020204030204" pitchFamily="34" charset="0"/>
              <a:ea typeface="Calibri"/>
              <a:cs typeface="Calibri" panose="020F0502020204030204" pitchFamily="34" charset="0"/>
            </a:endParaRPr>
          </a:p>
          <a:p>
            <a:pPr lvl="0" indent="546100" algn="just">
              <a:lnSpc>
                <a:spcPct val="150000"/>
              </a:lnSpc>
              <a:spcAft>
                <a:spcPts val="1000"/>
              </a:spcAft>
            </a:pPr>
            <a:r>
              <a:rPr lang="ar-SA" sz="2300" dirty="0" smtClean="0">
                <a:solidFill>
                  <a:schemeClr val="tx1"/>
                </a:solidFill>
                <a:latin typeface="Calibri" panose="020F0502020204030204" pitchFamily="34" charset="0"/>
                <a:ea typeface="Calibri"/>
                <a:cs typeface="Calibri" panose="020F0502020204030204" pitchFamily="34" charset="0"/>
              </a:rPr>
              <a:t>بينما </a:t>
            </a:r>
            <a:r>
              <a:rPr lang="ar-SA" sz="2300" dirty="0">
                <a:solidFill>
                  <a:schemeClr val="tx1"/>
                </a:solidFill>
                <a:latin typeface="Calibri" panose="020F0502020204030204" pitchFamily="34" charset="0"/>
                <a:ea typeface="Calibri"/>
                <a:cs typeface="Calibri" panose="020F0502020204030204" pitchFamily="34" charset="0"/>
              </a:rPr>
              <a:t>خلا قانون مجلس النواب وتشكيلاته رقم (13) لسنة 2018 من اي مخصصات مكتبية </a:t>
            </a:r>
            <a:r>
              <a:rPr lang="ar-SA" sz="2300" dirty="0" smtClean="0">
                <a:solidFill>
                  <a:schemeClr val="tx1"/>
                </a:solidFill>
                <a:latin typeface="Calibri" panose="020F0502020204030204" pitchFamily="34" charset="0"/>
                <a:ea typeface="Calibri"/>
                <a:cs typeface="Calibri" panose="020F0502020204030204" pitchFamily="34" charset="0"/>
              </a:rPr>
              <a:t>.</a:t>
            </a:r>
          </a:p>
        </p:txBody>
      </p:sp>
      <p:sp>
        <p:nvSpPr>
          <p:cNvPr id="3" name="عنوان 2"/>
          <p:cNvSpPr>
            <a:spLocks noGrp="1"/>
          </p:cNvSpPr>
          <p:nvPr>
            <p:ph type="title"/>
          </p:nvPr>
        </p:nvSpPr>
        <p:spPr/>
        <p:txBody>
          <a:bodyPr/>
          <a:lstStyle/>
          <a:p>
            <a:r>
              <a:rPr lang="ar-SA" b="1" dirty="0">
                <a:latin typeface="Calibri" panose="020F0502020204030204" pitchFamily="34" charset="0"/>
                <a:cs typeface="Calibri" panose="020F0502020204030204" pitchFamily="34" charset="0"/>
              </a:rPr>
              <a:t>مخصصات العضوية النيابية</a:t>
            </a:r>
            <a:r>
              <a:rPr lang="ar-IQ" b="1" dirty="0">
                <a:latin typeface="Calibri" panose="020F0502020204030204" pitchFamily="34" charset="0"/>
                <a:cs typeface="Calibri" panose="020F0502020204030204" pitchFamily="34" charset="0"/>
              </a:rPr>
              <a:t> </a:t>
            </a:r>
            <a:r>
              <a:rPr lang="ar-SA" b="1" dirty="0">
                <a:latin typeface="Calibri" panose="020F0502020204030204" pitchFamily="34" charset="0"/>
                <a:cs typeface="Calibri" panose="020F0502020204030204" pitchFamily="34" charset="0"/>
              </a:rPr>
              <a:t>في دستور العراق لسنة 2005</a:t>
            </a:r>
            <a:endParaRPr lang="ar-SA" dirty="0"/>
          </a:p>
        </p:txBody>
      </p:sp>
      <p:sp>
        <p:nvSpPr>
          <p:cNvPr id="4" name="عنصر نائب للتاريخ 3"/>
          <p:cNvSpPr>
            <a:spLocks noGrp="1"/>
          </p:cNvSpPr>
          <p:nvPr>
            <p:ph type="dt" sz="half" idx="10"/>
          </p:nvPr>
        </p:nvSpPr>
        <p:spPr/>
        <p:txBody>
          <a:bodyPr/>
          <a:lstStyle/>
          <a:p>
            <a:r>
              <a:rPr lang="en-US" dirty="0"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6</a:t>
            </a:fld>
            <a:endParaRPr lang="en-US" dirty="0"/>
          </a:p>
        </p:txBody>
      </p:sp>
    </p:spTree>
    <p:extLst>
      <p:ext uri="{BB962C8B-B14F-4D97-AF65-F5344CB8AC3E}">
        <p14:creationId xmlns:p14="http://schemas.microsoft.com/office/powerpoint/2010/main" val="894860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a:solidFill>
            <a:schemeClr val="accent1">
              <a:lumMod val="20000"/>
              <a:lumOff val="80000"/>
            </a:schemeClr>
          </a:solidFill>
        </p:spPr>
        <p:txBody>
          <a:bodyPr/>
          <a:lstStyle/>
          <a:p>
            <a:pPr indent="323215">
              <a:lnSpc>
                <a:spcPct val="150000"/>
              </a:lnSpc>
              <a:spcAft>
                <a:spcPts val="1000"/>
              </a:spcAft>
            </a:pPr>
            <a:r>
              <a:rPr lang="ar-SA" sz="2200" dirty="0" smtClean="0">
                <a:solidFill>
                  <a:srgbClr val="FF0000"/>
                </a:solidFill>
                <a:latin typeface="Calibri" panose="020F0502020204030204" pitchFamily="34" charset="0"/>
                <a:cs typeface="Calibri" panose="020F0502020204030204" pitchFamily="34" charset="0"/>
              </a:rPr>
              <a:t>2- </a:t>
            </a:r>
            <a:r>
              <a:rPr lang="ar-SA" sz="2200" b="1" dirty="0">
                <a:solidFill>
                  <a:srgbClr val="FF0000"/>
                </a:solidFill>
                <a:latin typeface="Calibri" panose="020F0502020204030204" pitchFamily="34" charset="0"/>
                <a:ea typeface="Calibri"/>
                <a:cs typeface="Calibri" panose="020F0502020204030204" pitchFamily="34" charset="0"/>
              </a:rPr>
              <a:t>مخصصات النقل والسفر والإيفاد</a:t>
            </a:r>
            <a:endParaRPr lang="en-US" sz="2200" dirty="0">
              <a:solidFill>
                <a:srgbClr val="FF0000"/>
              </a:solidFill>
              <a:latin typeface="Calibri" panose="020F0502020204030204" pitchFamily="34" charset="0"/>
              <a:ea typeface="Times New Roman"/>
              <a:cs typeface="Calibri" panose="020F0502020204030204" pitchFamily="34" charset="0"/>
            </a:endParaRPr>
          </a:p>
          <a:p>
            <a:pPr algn="just">
              <a:lnSpc>
                <a:spcPct val="150000"/>
              </a:lnSpc>
            </a:pPr>
            <a:r>
              <a:rPr lang="ar-SA" sz="2200" dirty="0" smtClean="0">
                <a:solidFill>
                  <a:schemeClr val="tx1"/>
                </a:solidFill>
                <a:latin typeface="Calibri" panose="020F0502020204030204" pitchFamily="34" charset="0"/>
                <a:ea typeface="Calibri"/>
                <a:cs typeface="Calibri" panose="020F0502020204030204" pitchFamily="34" charset="0"/>
              </a:rPr>
              <a:t>من المخصصات الأخرى التي تمنح للنائب وفي ضوء الاحتياجات المستجدة بسبب العضوية مثل الحضور في الوقت المحدد وباستمرار إلى مقر البرلمان ، وكذلك حضور المؤتمرات والندوات ، فيخصص للنائب وبموجب القانون مخصصات نقل والتي يراد بها نقل النائب ضمن حدود الدولة فقط وليس خارجها ، مخصصات السفر والتي يراد بها سفرات النائب إلى خارج الدولة .</a:t>
            </a:r>
          </a:p>
          <a:p>
            <a:pPr algn="just">
              <a:lnSpc>
                <a:spcPct val="150000"/>
              </a:lnSpc>
            </a:pPr>
            <a:r>
              <a:rPr lang="ar-SA" sz="2200" dirty="0" smtClean="0">
                <a:solidFill>
                  <a:schemeClr val="tx1"/>
                </a:solidFill>
                <a:latin typeface="Calibri" panose="020F0502020204030204" pitchFamily="34" charset="0"/>
                <a:ea typeface="Calibri"/>
                <a:cs typeface="Calibri" panose="020F0502020204030204" pitchFamily="34" charset="0"/>
              </a:rPr>
              <a:t>في </a:t>
            </a:r>
            <a:r>
              <a:rPr lang="ar-SA" sz="2200" dirty="0">
                <a:solidFill>
                  <a:schemeClr val="tx1"/>
                </a:solidFill>
                <a:latin typeface="Calibri" panose="020F0502020204030204" pitchFamily="34" charset="0"/>
                <a:ea typeface="Calibri"/>
                <a:cs typeface="Calibri" panose="020F0502020204030204" pitchFamily="34" charset="0"/>
              </a:rPr>
              <a:t>العراق </a:t>
            </a:r>
            <a:r>
              <a:rPr lang="ar-SA" sz="2200" dirty="0" smtClean="0">
                <a:solidFill>
                  <a:schemeClr val="tx1"/>
                </a:solidFill>
                <a:latin typeface="Calibri" panose="020F0502020204030204" pitchFamily="34" charset="0"/>
                <a:ea typeface="Calibri"/>
                <a:cs typeface="Calibri" panose="020F0502020204030204" pitchFamily="34" charset="0"/>
              </a:rPr>
              <a:t>وبعد </a:t>
            </a:r>
            <a:r>
              <a:rPr lang="ar-SA" sz="2200" dirty="0">
                <a:solidFill>
                  <a:schemeClr val="tx1"/>
                </a:solidFill>
                <a:latin typeface="Calibri" panose="020F0502020204030204" pitchFamily="34" charset="0"/>
                <a:ea typeface="Calibri"/>
                <a:cs typeface="Calibri" panose="020F0502020204030204" pitchFamily="34" charset="0"/>
              </a:rPr>
              <a:t>عام 2003 تمتع مجلس الحكم العراقي المؤقت بمخصصات مختلفة ومتنوعة من وقود السيارات ونفقات أخرى ، كشراء سيارات إذ تُصرف من موازنة المجلس </a:t>
            </a:r>
            <a:r>
              <a:rPr lang="ar-SA" sz="2200" dirty="0" smtClean="0">
                <a:solidFill>
                  <a:schemeClr val="tx1"/>
                </a:solidFill>
                <a:latin typeface="Calibri" panose="020F0502020204030204" pitchFamily="34" charset="0"/>
                <a:ea typeface="Calibri"/>
                <a:cs typeface="Calibri" panose="020F0502020204030204" pitchFamily="34" charset="0"/>
              </a:rPr>
              <a:t>الضخمة , </a:t>
            </a:r>
            <a:r>
              <a:rPr lang="ar-SA" sz="2200" dirty="0">
                <a:solidFill>
                  <a:schemeClr val="tx1"/>
                </a:solidFill>
                <a:latin typeface="Calibri" panose="020F0502020204030204" pitchFamily="34" charset="0"/>
                <a:ea typeface="Calibri"/>
                <a:cs typeface="Calibri" panose="020F0502020204030204" pitchFamily="34" charset="0"/>
              </a:rPr>
              <a:t>كما تمتعت الجمعية الوطنية كذلك بمجموعة من الامتيازات منها مخصصات التنقل والتي تدفع تكاليفها للنائب من موازنة الجمعية وعلى شكل نفقات وقود وبلغت هذه النفقات آنذاك للنائب الواحد تقريباً (3000000) دينار عراقي ، ثم شكل مجلس النواب العراقي والذي نص قانونه الملغي رقم (50) لعام 2007 على أن يمنح النائب ما منح عضو الجمعية الوطنية من حقوق </a:t>
            </a:r>
            <a:r>
              <a:rPr lang="ar-SA" sz="2200" dirty="0" smtClean="0">
                <a:solidFill>
                  <a:schemeClr val="tx1"/>
                </a:solidFill>
                <a:latin typeface="Calibri" panose="020F0502020204030204" pitchFamily="34" charset="0"/>
                <a:ea typeface="Calibri"/>
                <a:cs typeface="Calibri" panose="020F0502020204030204" pitchFamily="34" charset="0"/>
              </a:rPr>
              <a:t>وامتيازات .</a:t>
            </a:r>
            <a:endParaRPr lang="en-US" sz="2200" dirty="0">
              <a:solidFill>
                <a:schemeClr val="tx1"/>
              </a:solidFill>
              <a:latin typeface="Calibri" panose="020F0502020204030204" pitchFamily="34" charset="0"/>
              <a:ea typeface="Times New Roman"/>
              <a:cs typeface="Calibri" panose="020F0502020204030204" pitchFamily="34" charset="0"/>
            </a:endParaRPr>
          </a:p>
        </p:txBody>
      </p:sp>
      <p:sp>
        <p:nvSpPr>
          <p:cNvPr id="3" name="عنوان 2"/>
          <p:cNvSpPr>
            <a:spLocks noGrp="1"/>
          </p:cNvSpPr>
          <p:nvPr>
            <p:ph type="title"/>
          </p:nvPr>
        </p:nvSpPr>
        <p:spPr/>
        <p:txBody>
          <a:bodyPr/>
          <a:lstStyle/>
          <a:p>
            <a:r>
              <a:rPr lang="ar-SA" b="1" dirty="0">
                <a:latin typeface="Calibri" panose="020F0502020204030204" pitchFamily="34" charset="0"/>
                <a:cs typeface="Calibri" panose="020F0502020204030204" pitchFamily="34" charset="0"/>
              </a:rPr>
              <a:t>مخصصات العضوية النيابية</a:t>
            </a:r>
            <a:r>
              <a:rPr lang="ar-IQ" b="1" dirty="0">
                <a:latin typeface="Calibri" panose="020F0502020204030204" pitchFamily="34" charset="0"/>
                <a:cs typeface="Calibri" panose="020F0502020204030204" pitchFamily="34" charset="0"/>
              </a:rPr>
              <a:t> </a:t>
            </a:r>
            <a:r>
              <a:rPr lang="ar-SA" b="1" dirty="0">
                <a:latin typeface="Calibri" panose="020F0502020204030204" pitchFamily="34" charset="0"/>
                <a:cs typeface="Calibri" panose="020F0502020204030204" pitchFamily="34" charset="0"/>
              </a:rPr>
              <a:t>في دستور العراق لسنة 2005</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7</a:t>
            </a:fld>
            <a:endParaRPr lang="en-US" dirty="0"/>
          </a:p>
        </p:txBody>
      </p:sp>
    </p:spTree>
    <p:extLst>
      <p:ext uri="{BB962C8B-B14F-4D97-AF65-F5344CB8AC3E}">
        <p14:creationId xmlns:p14="http://schemas.microsoft.com/office/powerpoint/2010/main" val="24201976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a:solidFill>
            <a:schemeClr val="accent3">
              <a:lumMod val="40000"/>
              <a:lumOff val="60000"/>
            </a:schemeClr>
          </a:solidFill>
        </p:spPr>
        <p:txBody>
          <a:bodyPr/>
          <a:lstStyle/>
          <a:p>
            <a:pPr marL="52388" indent="849313" algn="just">
              <a:lnSpc>
                <a:spcPct val="150000"/>
              </a:lnSpc>
              <a:spcAft>
                <a:spcPts val="1000"/>
              </a:spcAft>
            </a:pPr>
            <a:r>
              <a:rPr lang="ar-SA" sz="2200" dirty="0">
                <a:solidFill>
                  <a:schemeClr val="tx1"/>
                </a:solidFill>
                <a:latin typeface="Calibri" panose="020F0502020204030204" pitchFamily="34" charset="0"/>
                <a:ea typeface="Calibri" panose="020F0502020204030204" pitchFamily="34" charset="0"/>
                <a:cs typeface="Calibri" panose="020F0502020204030204" pitchFamily="34" charset="0"/>
              </a:rPr>
              <a:t>أما نفقات سفر النواب إلى خارج الدولة ومن خلال رجوعنا إلى قانون الإيفاد والسفر رقم (38) لعام 1980 المعدل نلاحظ أن </a:t>
            </a:r>
            <a:r>
              <a:rPr lang="ar-SA" sz="22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المادة (4) من القانون أوردت </a:t>
            </a:r>
            <a:r>
              <a:rPr lang="ar-SA" sz="2200" dirty="0">
                <a:solidFill>
                  <a:schemeClr val="tx1"/>
                </a:solidFill>
                <a:latin typeface="Calibri" panose="020F0502020204030204" pitchFamily="34" charset="0"/>
                <a:ea typeface="Calibri" panose="020F0502020204030204" pitchFamily="34" charset="0"/>
                <a:cs typeface="Calibri" panose="020F0502020204030204" pitchFamily="34" charset="0"/>
              </a:rPr>
              <a:t>تصنيف للفئات ، فتتألف فئة الصنف الأول من الوزراء ، وقضاة محكمة التمييز والمستشارين في مجلس الشورى ، والمدراء العامون ، ومن هم بدرجتهم ومن يشغلون هذه الوظائف وكالة ) </a:t>
            </a:r>
            <a:r>
              <a:rPr lang="ar-SA" sz="22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a:t>
            </a:r>
          </a:p>
          <a:p>
            <a:pPr marL="52388" indent="849313" algn="just">
              <a:lnSpc>
                <a:spcPct val="150000"/>
              </a:lnSpc>
            </a:pPr>
            <a:r>
              <a:rPr lang="ar-SA" sz="2200" dirty="0">
                <a:solidFill>
                  <a:schemeClr val="tx1"/>
                </a:solidFill>
                <a:latin typeface="Calibri" panose="020F0502020204030204" pitchFamily="34" charset="0"/>
                <a:ea typeface="Calibri"/>
                <a:cs typeface="Calibri" panose="020F0502020204030204" pitchFamily="34" charset="0"/>
              </a:rPr>
              <a:t>ثم عدل هذا القانون بالأمر رقم (2) لعام 2005 والذي ميز بين طائفتين من الموفدين فقد جاء الوزراء بالمرتبة الأولى ، وبما ان النائب يعامل معاملة الوزير وبموجب قانون مجلس النواب وتشكيلاته رقم (13) لعام 2018 النافذ يتمتع النائب بجميع الحقوق والامتيازات التي يتمتع بها الوزير</a:t>
            </a:r>
            <a:r>
              <a:rPr lang="ar-SA" sz="2200" baseline="30000" dirty="0">
                <a:solidFill>
                  <a:schemeClr val="tx1"/>
                </a:solidFill>
                <a:latin typeface="Calibri" panose="020F0502020204030204" pitchFamily="34" charset="0"/>
                <a:ea typeface="Calibri"/>
                <a:cs typeface="Calibri" panose="020F0502020204030204" pitchFamily="34" charset="0"/>
              </a:rPr>
              <a:t>()</a:t>
            </a:r>
            <a:r>
              <a:rPr lang="ar-SA" sz="2200" dirty="0">
                <a:solidFill>
                  <a:schemeClr val="tx1"/>
                </a:solidFill>
                <a:latin typeface="Calibri" panose="020F0502020204030204" pitchFamily="34" charset="0"/>
                <a:ea typeface="Calibri"/>
                <a:cs typeface="Calibri" panose="020F0502020204030204" pitchFamily="34" charset="0"/>
              </a:rPr>
              <a:t> , من ثم فإن النائب يستحق أن يمنح كل ما يمنح للوزير من مخصصات سفر وإيفاد والتي بلغت (600) دولار عن كل ليلة يقضيها النائب خارج البلاد فضلاً عن أجور الفنادق والمخصصات الليلية والتي تختلف بحسب كل دولة وتصنيفه</a:t>
            </a:r>
            <a:r>
              <a:rPr lang="en-US" sz="2200" dirty="0">
                <a:solidFill>
                  <a:schemeClr val="tx1"/>
                </a:solidFill>
                <a:latin typeface="Calibri" panose="020F0502020204030204" pitchFamily="34" charset="0"/>
                <a:cs typeface="Calibri" panose="020F0502020204030204" pitchFamily="34" charset="0"/>
              </a:rPr>
              <a:t> </a:t>
            </a:r>
            <a:r>
              <a:rPr lang="ar-SA" sz="2200" dirty="0" smtClean="0">
                <a:solidFill>
                  <a:schemeClr val="tx1"/>
                </a:solidFill>
                <a:latin typeface="Calibri" panose="020F0502020204030204" pitchFamily="34" charset="0"/>
                <a:cs typeface="Calibri" panose="020F0502020204030204" pitchFamily="34" charset="0"/>
              </a:rPr>
              <a:t>.</a:t>
            </a:r>
            <a:r>
              <a:rPr lang="en-US" sz="2200" dirty="0" smtClean="0">
                <a:solidFill>
                  <a:schemeClr val="tx1"/>
                </a:solidFill>
                <a:latin typeface="Calibri" panose="020F0502020204030204" pitchFamily="34" charset="0"/>
                <a:cs typeface="Calibri" panose="020F0502020204030204" pitchFamily="34" charset="0"/>
              </a:rPr>
              <a:t> </a:t>
            </a:r>
            <a:r>
              <a:rPr lang="ar-SA" sz="2200" dirty="0" smtClean="0">
                <a:solidFill>
                  <a:schemeClr val="tx1"/>
                </a:solidFill>
                <a:latin typeface="Calibri" panose="020F0502020204030204" pitchFamily="34" charset="0"/>
                <a:ea typeface="Times New Roman"/>
                <a:cs typeface="Calibri" panose="020F0502020204030204" pitchFamily="34" charset="0"/>
              </a:rPr>
              <a:t>إذ </a:t>
            </a:r>
            <a:r>
              <a:rPr lang="ar-SA" sz="2200" dirty="0">
                <a:solidFill>
                  <a:schemeClr val="tx1"/>
                </a:solidFill>
                <a:latin typeface="Calibri" panose="020F0502020204030204" pitchFamily="34" charset="0"/>
                <a:ea typeface="Times New Roman"/>
                <a:cs typeface="Calibri" panose="020F0502020204030204" pitchFamily="34" charset="0"/>
              </a:rPr>
              <a:t>نصت المادة (63) من قانون مجلس النواب وتشكيلاته رقم (13) لعام 2018 " يتمتع المشمولون بأحكام هذا القانون بجميع الحقوق والامتيازات التي   يتمتع بها أقرانهم في مجلس الوزراء ورئاسة مجلس الوزراء في كل مالم يرد به نص في هذا القانون " </a:t>
            </a:r>
            <a:r>
              <a:rPr lang="ar-SA" sz="2200" dirty="0" smtClean="0">
                <a:solidFill>
                  <a:schemeClr val="tx1"/>
                </a:solidFill>
                <a:latin typeface="Calibri" panose="020F0502020204030204" pitchFamily="34" charset="0"/>
                <a:ea typeface="Times New Roman"/>
                <a:cs typeface="Calibri" panose="020F0502020204030204" pitchFamily="34" charset="0"/>
              </a:rPr>
              <a:t>.</a:t>
            </a:r>
            <a:endParaRPr lang="en-US" sz="2200" dirty="0">
              <a:solidFill>
                <a:schemeClr val="tx1"/>
              </a:solidFill>
              <a:latin typeface="Calibri" panose="020F0502020204030204" pitchFamily="34" charset="0"/>
              <a:ea typeface="Times New Roman"/>
              <a:cs typeface="Calibri" panose="020F0502020204030204" pitchFamily="34" charset="0"/>
            </a:endParaRPr>
          </a:p>
        </p:txBody>
      </p:sp>
      <p:sp>
        <p:nvSpPr>
          <p:cNvPr id="3" name="عنوان 2"/>
          <p:cNvSpPr>
            <a:spLocks noGrp="1"/>
          </p:cNvSpPr>
          <p:nvPr>
            <p:ph type="title"/>
          </p:nvPr>
        </p:nvSpPr>
        <p:spPr/>
        <p:txBody>
          <a:bodyPr/>
          <a:lstStyle/>
          <a:p>
            <a:r>
              <a:rPr lang="ar-SA" b="1" dirty="0">
                <a:latin typeface="Calibri" panose="020F0502020204030204" pitchFamily="34" charset="0"/>
                <a:cs typeface="Calibri" panose="020F0502020204030204" pitchFamily="34" charset="0"/>
              </a:rPr>
              <a:t>مخصصات العضوية النيابية</a:t>
            </a:r>
            <a:r>
              <a:rPr lang="ar-IQ" b="1" dirty="0">
                <a:latin typeface="Calibri" panose="020F0502020204030204" pitchFamily="34" charset="0"/>
                <a:cs typeface="Calibri" panose="020F0502020204030204" pitchFamily="34" charset="0"/>
              </a:rPr>
              <a:t> </a:t>
            </a:r>
            <a:r>
              <a:rPr lang="ar-SA" b="1" dirty="0">
                <a:latin typeface="Calibri" panose="020F0502020204030204" pitchFamily="34" charset="0"/>
                <a:cs typeface="Calibri" panose="020F0502020204030204" pitchFamily="34" charset="0"/>
              </a:rPr>
              <a:t>في دستور العراق لسنة 2005</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8</a:t>
            </a:fld>
            <a:endParaRPr lang="en-US" dirty="0"/>
          </a:p>
        </p:txBody>
      </p:sp>
    </p:spTree>
    <p:extLst>
      <p:ext uri="{BB962C8B-B14F-4D97-AF65-F5344CB8AC3E}">
        <p14:creationId xmlns:p14="http://schemas.microsoft.com/office/powerpoint/2010/main" val="1922596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a:solidFill>
            <a:schemeClr val="accent5">
              <a:lumMod val="20000"/>
              <a:lumOff val="80000"/>
            </a:schemeClr>
          </a:solidFill>
          <a:ln>
            <a:solidFill>
              <a:srgbClr val="00B0F0"/>
            </a:solidFill>
          </a:ln>
        </p:spPr>
        <p:txBody>
          <a:bodyPr/>
          <a:lstStyle/>
          <a:p>
            <a:pPr algn="just">
              <a:lnSpc>
                <a:spcPct val="150000"/>
              </a:lnSpc>
            </a:pPr>
            <a:r>
              <a:rPr lang="ar-SA" sz="2400" dirty="0">
                <a:solidFill>
                  <a:schemeClr val="tx1"/>
                </a:solidFill>
                <a:latin typeface="Calibri" panose="020F0502020204030204" pitchFamily="34" charset="0"/>
                <a:ea typeface="Calibri"/>
                <a:cs typeface="Calibri" panose="020F0502020204030204" pitchFamily="34" charset="0"/>
              </a:rPr>
              <a:t>استناداً إلى ما تقدم فإن النائب يمنح بموجب الأمر رقم (2) لعام 2005 المعدل لقانون الإيفاد والسفر العراقي رقم 38 لعام 1980 مخصصات سفر وإيفاد مساوية لما يتقاضاه الوزير والتي بلغت 600 دولار ، ويلاحظ أن نفقات السفر والإيفاد لا تقتصر على (600) دولار , بل تتبعها نفقات ومخصصات أخرى مثل مخصصات نقل بضاعة النائب ومبالغ التي تقرر لمعالجة النائب في حالة إصابته بأي حادث طارئ أو مرض مفاجئ خلال مدة إيفاده على أن تثبت بتقرير طبي صادر من مؤسسة صحيحة رسمية تابعة للدولة الموفد إليها ، كما ويمنح النائب تخفيضات خاصة بمهمة الإيفاد والسفر وأجور الشحن والتأمين وأجور التنقل الضروري لأداء واجبات </a:t>
            </a:r>
            <a:r>
              <a:rPr lang="ar-SA" sz="2400" dirty="0" smtClean="0">
                <a:solidFill>
                  <a:schemeClr val="tx1"/>
                </a:solidFill>
                <a:latin typeface="Calibri" panose="020F0502020204030204" pitchFamily="34" charset="0"/>
                <a:ea typeface="Calibri"/>
                <a:cs typeface="Calibri" panose="020F0502020204030204" pitchFamily="34" charset="0"/>
              </a:rPr>
              <a:t>الإيفاد م(7) .</a:t>
            </a:r>
            <a:endParaRPr lang="ar-IQ" sz="2400" dirty="0">
              <a:solidFill>
                <a:schemeClr val="tx1"/>
              </a:solidFill>
              <a:latin typeface="Calibri" panose="020F0502020204030204" pitchFamily="34" charset="0"/>
              <a:cs typeface="Calibri" panose="020F0502020204030204" pitchFamily="34" charset="0"/>
            </a:endParaRPr>
          </a:p>
        </p:txBody>
      </p:sp>
      <p:sp>
        <p:nvSpPr>
          <p:cNvPr id="3" name="عنوان 2"/>
          <p:cNvSpPr>
            <a:spLocks noGrp="1"/>
          </p:cNvSpPr>
          <p:nvPr>
            <p:ph type="title"/>
          </p:nvPr>
        </p:nvSpPr>
        <p:spPr/>
        <p:txBody>
          <a:bodyPr/>
          <a:lstStyle/>
          <a:p>
            <a:r>
              <a:rPr lang="ar-SA" b="1" dirty="0">
                <a:latin typeface="Calibri" panose="020F0502020204030204" pitchFamily="34" charset="0"/>
                <a:cs typeface="Calibri" panose="020F0502020204030204" pitchFamily="34" charset="0"/>
              </a:rPr>
              <a:t>مخصصات العضوية النيابية</a:t>
            </a:r>
            <a:r>
              <a:rPr lang="ar-IQ" b="1" dirty="0">
                <a:latin typeface="Calibri" panose="020F0502020204030204" pitchFamily="34" charset="0"/>
                <a:cs typeface="Calibri" panose="020F0502020204030204" pitchFamily="34" charset="0"/>
              </a:rPr>
              <a:t> </a:t>
            </a:r>
            <a:r>
              <a:rPr lang="ar-SA" b="1" dirty="0">
                <a:latin typeface="Calibri" panose="020F0502020204030204" pitchFamily="34" charset="0"/>
                <a:cs typeface="Calibri" panose="020F0502020204030204" pitchFamily="34" charset="0"/>
              </a:rPr>
              <a:t>في دستور العراق لسنة 2005</a:t>
            </a:r>
            <a:endParaRPr lang="ar-IQ" dirty="0">
              <a:latin typeface="Calibri" panose="020F0502020204030204" pitchFamily="34" charset="0"/>
              <a:cs typeface="Calibri" panose="020F0502020204030204" pitchFamily="34" charset="0"/>
            </a:endParaRPr>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9</a:t>
            </a:fld>
            <a:endParaRPr lang="en-US" dirty="0"/>
          </a:p>
        </p:txBody>
      </p:sp>
    </p:spTree>
    <p:extLst>
      <p:ext uri="{BB962C8B-B14F-4D97-AF65-F5344CB8AC3E}">
        <p14:creationId xmlns:p14="http://schemas.microsoft.com/office/powerpoint/2010/main" val="3446653051"/>
      </p:ext>
    </p:extLst>
  </p:cSld>
  <p:clrMapOvr>
    <a:masterClrMapping/>
  </p:clrMapOvr>
</p:sld>
</file>

<file path=ppt/theme/theme1.xml><?xml version="1.0" encoding="utf-8"?>
<a:theme xmlns:a="http://schemas.openxmlformats.org/drawingml/2006/main" name="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859</TotalTime>
  <Words>1956</Words>
  <Application>Microsoft Office PowerPoint</Application>
  <PresentationFormat>ملء الشاشة</PresentationFormat>
  <Paragraphs>91</Paragraphs>
  <Slides>16</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16</vt:i4>
      </vt:variant>
    </vt:vector>
  </HeadingPairs>
  <TitlesOfParts>
    <vt:vector size="21" baseType="lpstr">
      <vt:lpstr>Arial</vt:lpstr>
      <vt:lpstr>Calibri</vt:lpstr>
      <vt:lpstr>Segoe UI Black</vt:lpstr>
      <vt:lpstr>Times New Roman</vt:lpstr>
      <vt:lpstr>Office Theme</vt:lpstr>
      <vt:lpstr>عرض تقديمي في PowerPoint</vt:lpstr>
      <vt:lpstr>مخصصات العضوية النيابية في دستور العراق لسنة 2005</vt:lpstr>
      <vt:lpstr>مخصصات العضوية النيابية في دستور العراق لسنة 2005</vt:lpstr>
      <vt:lpstr>مخصصات العضوية النيابية في دستور العراق لسنة 2005</vt:lpstr>
      <vt:lpstr>مخصصات العضوية النيابية في دستور العراق لسنة 2005</vt:lpstr>
      <vt:lpstr>مخصصات العضوية النيابية في دستور العراق لسنة 2005</vt:lpstr>
      <vt:lpstr>مخصصات العضوية النيابية في دستور العراق لسنة 2005</vt:lpstr>
      <vt:lpstr>مخصصات العضوية النيابية في دستور العراق لسنة 2005</vt:lpstr>
      <vt:lpstr>مخصصات العضوية النيابية في دستور العراق لسنة 2005</vt:lpstr>
      <vt:lpstr>مخصصات العضوية النيابية في دستور العراق لسنة 2005</vt:lpstr>
      <vt:lpstr>مخصصات العضوية النيابية في دستور العراق لسنة 2005</vt:lpstr>
      <vt:lpstr>مخصصات العضوية النيابية في دستور العراق لسنة 2005</vt:lpstr>
      <vt:lpstr>مخصصات العضوية النيابية في دستور العراق لسنة 2005</vt:lpstr>
      <vt:lpstr>مخصصات العضوية النيابية في دستور العراق لسنة 2005</vt:lpstr>
      <vt:lpstr>مخصصات العضوية النيابية في دستور العراق لسنة 2005</vt:lpstr>
      <vt:lpstr>مخصصات العضوية النيابية في دستور العراق لسنة 2005</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zahraa alkhawaja</dc:creator>
  <cp:lastModifiedBy>AL-AWWAL</cp:lastModifiedBy>
  <cp:revision>80</cp:revision>
  <dcterms:created xsi:type="dcterms:W3CDTF">2020-11-01T11:03:41Z</dcterms:created>
  <dcterms:modified xsi:type="dcterms:W3CDTF">2021-06-20T17:49:36Z</dcterms:modified>
</cp:coreProperties>
</file>