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5" r:id="rId3"/>
    <p:sldId id="276" r:id="rId4"/>
    <p:sldId id="265" r:id="rId5"/>
    <p:sldId id="281" r:id="rId6"/>
    <p:sldId id="268" r:id="rId7"/>
    <p:sldId id="282" r:id="rId8"/>
    <p:sldId id="269" r:id="rId9"/>
    <p:sldId id="270" r:id="rId10"/>
    <p:sldId id="271" r:id="rId11"/>
    <p:sldId id="272" r:id="rId12"/>
    <p:sldId id="273" r:id="rId13"/>
    <p:sldId id="274" r:id="rId14"/>
    <p:sldId id="28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53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540"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38493E-A416-4559-81A9-A6AB6E209C4B}" type="datetimeFigureOut">
              <a:rPr lang="en-US" smtClean="0"/>
              <a:t>5/26/2021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818F3-DC47-42C9-8282-D3CFF72BE676}" type="slidenum">
              <a:rPr lang="en-US" smtClean="0"/>
              <a:t>‹#›</a:t>
            </a:fld>
            <a:endParaRPr lang="en-US"/>
          </a:p>
        </p:txBody>
      </p:sp>
    </p:spTree>
    <p:extLst>
      <p:ext uri="{BB962C8B-B14F-4D97-AF65-F5344CB8AC3E}">
        <p14:creationId xmlns:p14="http://schemas.microsoft.com/office/powerpoint/2010/main" val="2530945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9BD37006-8F66-46A5-B35B-07BFFEC4D01C}"/>
              </a:ext>
            </a:extLst>
          </p:cNvPr>
          <p:cNvSpPr/>
          <p:nvPr userDrawn="1"/>
        </p:nvSpPr>
        <p:spPr>
          <a:xfrm>
            <a:off x="0" y="101491"/>
            <a:ext cx="12192000" cy="6576659"/>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2F9E5346-3695-4602-97A3-0B8A9C80BF09}"/>
              </a:ext>
            </a:extLst>
          </p:cNvPr>
          <p:cNvSpPr/>
          <p:nvPr userDrawn="1"/>
        </p:nvSpPr>
        <p:spPr>
          <a:xfrm>
            <a:off x="7050" y="862555"/>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xmlns="" id="{5DC1B17A-42E5-4827-B5BE-2670B557C295}"/>
              </a:ext>
            </a:extLst>
          </p:cNvPr>
          <p:cNvSpPr/>
          <p:nvPr userDrawn="1"/>
        </p:nvSpPr>
        <p:spPr>
          <a:xfrm flipH="1">
            <a:off x="10801882" y="6210228"/>
            <a:ext cx="1390115" cy="467921"/>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xmlns="" id="{8244B392-AC48-4B2D-BF49-8459840DE26F}"/>
              </a:ext>
            </a:extLst>
          </p:cNvPr>
          <p:cNvSpPr/>
          <p:nvPr userDrawn="1"/>
        </p:nvSpPr>
        <p:spPr>
          <a:xfrm rot="10800000" flipH="1">
            <a:off x="0" y="6210228"/>
            <a:ext cx="1095375" cy="467920"/>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xmlns="" id="{D801F2CC-04D6-48E5-9020-23F53EF72809}"/>
              </a:ext>
            </a:extLst>
          </p:cNvPr>
          <p:cNvSpPr>
            <a:spLocks noGrp="1"/>
          </p:cNvSpPr>
          <p:nvPr>
            <p:ph type="dt" sz="half" idx="10"/>
          </p:nvPr>
        </p:nvSpPr>
        <p:spPr>
          <a:xfrm>
            <a:off x="10991399" y="6272195"/>
            <a:ext cx="1200599" cy="365125"/>
          </a:xfrm>
          <a:prstGeom prst="rect">
            <a:avLst/>
          </a:prstGeom>
          <a:ln>
            <a:noFill/>
          </a:ln>
        </p:spPr>
        <p:txBody>
          <a:bodyPr/>
          <a:lstStyle>
            <a:lvl1pPr>
              <a:defRPr>
                <a:solidFill>
                  <a:srgbClr val="3F5378"/>
                </a:solidFill>
              </a:defRPr>
            </a:lvl1pPr>
          </a:lstStyle>
          <a:p>
            <a:r>
              <a:rPr lang="en-US" dirty="0"/>
              <a:t>2020-2021</a:t>
            </a:r>
          </a:p>
        </p:txBody>
      </p:sp>
      <p:sp>
        <p:nvSpPr>
          <p:cNvPr id="3" name="Text Placeholder 2">
            <a:extLst>
              <a:ext uri="{FF2B5EF4-FFF2-40B4-BE49-F238E27FC236}">
                <a16:creationId xmlns:a16="http://schemas.microsoft.com/office/drawing/2014/main" xmlns="" id="{FECF235D-501E-4D8C-B0C7-A7FBEFFEF1D7}"/>
              </a:ext>
            </a:extLst>
          </p:cNvPr>
          <p:cNvSpPr>
            <a:spLocks noGrp="1"/>
          </p:cNvSpPr>
          <p:nvPr>
            <p:ph type="body" sz="quarter" idx="13" hasCustomPrompt="1"/>
          </p:nvPr>
        </p:nvSpPr>
        <p:spPr>
          <a:xfrm>
            <a:off x="509838" y="1873615"/>
            <a:ext cx="7739385" cy="1194854"/>
          </a:xfrm>
          <a:prstGeom prst="rect">
            <a:avLst/>
          </a:prstGeom>
        </p:spPr>
        <p:txBody>
          <a:bodyPr anchor="ctr"/>
          <a:lstStyle>
            <a:lvl1pPr marL="0" indent="0" algn="ctr">
              <a:buNone/>
              <a:defRPr sz="7200">
                <a:solidFill>
                  <a:schemeClr val="accent6">
                    <a:lumMod val="50000"/>
                  </a:schemeClr>
                </a:solidFill>
              </a:defRPr>
            </a:lvl1pPr>
          </a:lstStyle>
          <a:p>
            <a:pPr lvl="0"/>
            <a:r>
              <a:rPr lang="ar-IQ" dirty="0"/>
              <a:t>العنوان الرئيسي</a:t>
            </a:r>
            <a:endParaRPr lang="en-US" dirty="0"/>
          </a:p>
        </p:txBody>
      </p:sp>
      <p:sp>
        <p:nvSpPr>
          <p:cNvPr id="16" name="Text Placeholder 2">
            <a:extLst>
              <a:ext uri="{FF2B5EF4-FFF2-40B4-BE49-F238E27FC236}">
                <a16:creationId xmlns:a16="http://schemas.microsoft.com/office/drawing/2014/main" xmlns="" id="{3431DDF7-EDFA-4A9B-A10A-40DC5103B763}"/>
              </a:ext>
            </a:extLst>
          </p:cNvPr>
          <p:cNvSpPr>
            <a:spLocks noGrp="1"/>
          </p:cNvSpPr>
          <p:nvPr>
            <p:ph type="body" sz="quarter" idx="14" hasCustomPrompt="1"/>
          </p:nvPr>
        </p:nvSpPr>
        <p:spPr>
          <a:xfrm>
            <a:off x="509838" y="3233563"/>
            <a:ext cx="7739385" cy="1844291"/>
          </a:xfrm>
          <a:prstGeom prst="rect">
            <a:avLst/>
          </a:prstGeom>
        </p:spPr>
        <p:txBody>
          <a:bodyPr anchor="ctr"/>
          <a:lstStyle>
            <a:lvl1pPr marL="0" indent="0" algn="ctr" rtl="0">
              <a:buNone/>
              <a:defRPr sz="4800">
                <a:solidFill>
                  <a:schemeClr val="accent6">
                    <a:lumMod val="50000"/>
                  </a:schemeClr>
                </a:solidFill>
              </a:defRPr>
            </a:lvl1pPr>
          </a:lstStyle>
          <a:p>
            <a:pPr lvl="0"/>
            <a:r>
              <a:rPr lang="ar-IQ" dirty="0"/>
              <a:t>العنوان الفرعي</a:t>
            </a:r>
            <a:endParaRPr lang="en-US" dirty="0"/>
          </a:p>
        </p:txBody>
      </p:sp>
      <p:sp>
        <p:nvSpPr>
          <p:cNvPr id="36" name="Rectangle 35">
            <a:extLst>
              <a:ext uri="{FF2B5EF4-FFF2-40B4-BE49-F238E27FC236}">
                <a16:creationId xmlns:a16="http://schemas.microsoft.com/office/drawing/2014/main" xmlns="" id="{0CBB9745-F03D-416B-AFDB-7292F58346FF}"/>
              </a:ext>
            </a:extLst>
          </p:cNvPr>
          <p:cNvSpPr/>
          <p:nvPr userDrawn="1"/>
        </p:nvSpPr>
        <p:spPr>
          <a:xfrm rot="5400000">
            <a:off x="6233673" y="2299509"/>
            <a:ext cx="6583760" cy="218772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lide Number Placeholder 5">
            <a:extLst>
              <a:ext uri="{FF2B5EF4-FFF2-40B4-BE49-F238E27FC236}">
                <a16:creationId xmlns:a16="http://schemas.microsoft.com/office/drawing/2014/main" xmlns="" id="{41CCE111-59C4-4620-A682-7B71FC50DAC9}"/>
              </a:ext>
            </a:extLst>
          </p:cNvPr>
          <p:cNvSpPr>
            <a:spLocks noGrp="1"/>
          </p:cNvSpPr>
          <p:nvPr>
            <p:ph type="sldNum" sz="quarter" idx="12"/>
          </p:nvPr>
        </p:nvSpPr>
        <p:spPr>
          <a:xfrm>
            <a:off x="209550" y="6272195"/>
            <a:ext cx="50482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37" name="صورة 1">
            <a:extLst>
              <a:ext uri="{FF2B5EF4-FFF2-40B4-BE49-F238E27FC236}">
                <a16:creationId xmlns:a16="http://schemas.microsoft.com/office/drawing/2014/main" xmlns="" id="{B6D230B2-C001-416D-90D0-15E8322FCF1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87726" y="2050130"/>
            <a:ext cx="2075653" cy="2139702"/>
          </a:xfrm>
          <a:prstGeom prst="rect">
            <a:avLst/>
          </a:prstGeom>
        </p:spPr>
      </p:pic>
    </p:spTree>
    <p:extLst>
      <p:ext uri="{BB962C8B-B14F-4D97-AF65-F5344CB8AC3E}">
        <p14:creationId xmlns:p14="http://schemas.microsoft.com/office/powerpoint/2010/main" val="1145108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xmlns="" id="{9BD37006-8F66-46A5-B35B-07BFFEC4D01C}"/>
              </a:ext>
            </a:extLst>
          </p:cNvPr>
          <p:cNvSpPr/>
          <p:nvPr userDrawn="1"/>
        </p:nvSpPr>
        <p:spPr>
          <a:xfrm>
            <a:off x="0" y="94391"/>
            <a:ext cx="12192000" cy="658376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6854FF55-0AFA-4BB2-884C-4B009B46DE62}"/>
              </a:ext>
            </a:extLst>
          </p:cNvPr>
          <p:cNvSpPr/>
          <p:nvPr userDrawn="1"/>
        </p:nvSpPr>
        <p:spPr>
          <a:xfrm>
            <a:off x="0" y="6678151"/>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xmlns="" id="{2F9E5346-3695-4602-97A3-0B8A9C80BF09}"/>
              </a:ext>
            </a:extLst>
          </p:cNvPr>
          <p:cNvSpPr/>
          <p:nvPr userDrawn="1"/>
        </p:nvSpPr>
        <p:spPr>
          <a:xfrm>
            <a:off x="0" y="873483"/>
            <a:ext cx="12192000" cy="5347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xmlns="" id="{AD2BD3CA-D5FA-4EEE-91F0-759E0773F6EE}"/>
              </a:ext>
            </a:extLst>
          </p:cNvPr>
          <p:cNvSpPr/>
          <p:nvPr userDrawn="1"/>
        </p:nvSpPr>
        <p:spPr>
          <a:xfrm>
            <a:off x="0" y="-70703"/>
            <a:ext cx="12192000" cy="179849"/>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Arrow: Pentagon 39">
            <a:extLst>
              <a:ext uri="{FF2B5EF4-FFF2-40B4-BE49-F238E27FC236}">
                <a16:creationId xmlns:a16="http://schemas.microsoft.com/office/drawing/2014/main" xmlns="" id="{5DC1B17A-42E5-4827-B5BE-2670B557C295}"/>
              </a:ext>
            </a:extLst>
          </p:cNvPr>
          <p:cNvSpPr/>
          <p:nvPr userDrawn="1"/>
        </p:nvSpPr>
        <p:spPr>
          <a:xfrm flipH="1">
            <a:off x="10545806" y="6221161"/>
            <a:ext cx="1646192"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Arrow: Pentagon 45">
            <a:extLst>
              <a:ext uri="{FF2B5EF4-FFF2-40B4-BE49-F238E27FC236}">
                <a16:creationId xmlns:a16="http://schemas.microsoft.com/office/drawing/2014/main" xmlns="" id="{8244B392-AC48-4B2D-BF49-8459840DE26F}"/>
              </a:ext>
            </a:extLst>
          </p:cNvPr>
          <p:cNvSpPr/>
          <p:nvPr userDrawn="1"/>
        </p:nvSpPr>
        <p:spPr>
          <a:xfrm rot="10800000" flipH="1">
            <a:off x="-5019" y="6221603"/>
            <a:ext cx="1052769" cy="456988"/>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Google Shape;79;p5">
            <a:extLst>
              <a:ext uri="{FF2B5EF4-FFF2-40B4-BE49-F238E27FC236}">
                <a16:creationId xmlns:a16="http://schemas.microsoft.com/office/drawing/2014/main" xmlns="" id="{5668860F-19A7-4440-A20F-147FDD68D328}"/>
              </a:ext>
            </a:extLst>
          </p:cNvPr>
          <p:cNvSpPr txBox="1">
            <a:spLocks noGrp="1"/>
          </p:cNvSpPr>
          <p:nvPr>
            <p:ph type="body" idx="1" hasCustomPrompt="1"/>
          </p:nvPr>
        </p:nvSpPr>
        <p:spPr>
          <a:xfrm>
            <a:off x="186305" y="1006453"/>
            <a:ext cx="11487217" cy="5080789"/>
          </a:xfrm>
          <a:prstGeom prst="rect">
            <a:avLst/>
          </a:prstGeom>
        </p:spPr>
        <p:txBody>
          <a:bodyPr spcFirstLastPara="1" wrap="square" lIns="91425" tIns="91425" rIns="91425" bIns="91425" anchor="ctr" anchorCtr="0"/>
          <a:lstStyle>
            <a:lvl1pPr marL="76200" lvl="0" indent="0" algn="r" rtl="1">
              <a:spcBef>
                <a:spcPts val="600"/>
              </a:spcBef>
              <a:spcAft>
                <a:spcPts val="0"/>
              </a:spcAft>
              <a:buSzPts val="2400"/>
              <a:buNone/>
              <a:defRPr>
                <a:solidFill>
                  <a:srgbClr val="3F5378"/>
                </a:solidFill>
              </a:defRPr>
            </a:lvl1pPr>
            <a:lvl2pPr marL="914400" lvl="1" indent="-381000">
              <a:spcBef>
                <a:spcPts val="1000"/>
              </a:spcBef>
              <a:spcAft>
                <a:spcPts val="0"/>
              </a:spcAft>
              <a:buSzPts val="2400"/>
              <a:buChar char="▻"/>
              <a:defRPr/>
            </a:lvl2pPr>
            <a:lvl3pPr marL="1371600" lvl="2" indent="-381000">
              <a:spcBef>
                <a:spcPts val="1000"/>
              </a:spcBef>
              <a:spcAft>
                <a:spcPts val="0"/>
              </a:spcAft>
              <a:buSzPts val="2400"/>
              <a:buChar char="▻"/>
              <a:defRPr/>
            </a:lvl3pPr>
            <a:lvl4pPr marL="1828800" lvl="3" indent="-381000">
              <a:spcBef>
                <a:spcPts val="1000"/>
              </a:spcBef>
              <a:spcAft>
                <a:spcPts val="0"/>
              </a:spcAft>
              <a:buSzPts val="2400"/>
              <a:buChar char="▻"/>
              <a:defRPr/>
            </a:lvl4pPr>
            <a:lvl5pPr marL="2286000" lvl="4" indent="-381000">
              <a:spcBef>
                <a:spcPts val="1000"/>
              </a:spcBef>
              <a:spcAft>
                <a:spcPts val="0"/>
              </a:spcAft>
              <a:buSzPts val="2400"/>
              <a:buChar char="▻"/>
              <a:defRPr/>
            </a:lvl5pPr>
            <a:lvl6pPr marL="2743200" lvl="5" indent="-381000">
              <a:spcBef>
                <a:spcPts val="1000"/>
              </a:spcBef>
              <a:spcAft>
                <a:spcPts val="0"/>
              </a:spcAft>
              <a:buSzPts val="2400"/>
              <a:buChar char="▻"/>
              <a:defRPr/>
            </a:lvl6pPr>
            <a:lvl7pPr marL="3200400" lvl="6" indent="-381000">
              <a:spcBef>
                <a:spcPts val="1000"/>
              </a:spcBef>
              <a:spcAft>
                <a:spcPts val="0"/>
              </a:spcAft>
              <a:buSzPts val="2400"/>
              <a:buChar char="▻"/>
              <a:defRPr/>
            </a:lvl7pPr>
            <a:lvl8pPr marL="3657600" lvl="7" indent="-381000">
              <a:spcBef>
                <a:spcPts val="1000"/>
              </a:spcBef>
              <a:spcAft>
                <a:spcPts val="0"/>
              </a:spcAft>
              <a:buSzPts val="2400"/>
              <a:buChar char="▻"/>
              <a:defRPr/>
            </a:lvl8pPr>
            <a:lvl9pPr marL="4114800" lvl="8" indent="-381000">
              <a:spcBef>
                <a:spcPts val="1000"/>
              </a:spcBef>
              <a:spcAft>
                <a:spcPts val="1000"/>
              </a:spcAft>
              <a:buSzPts val="2400"/>
              <a:buChar char="▻"/>
              <a:defRPr/>
            </a:lvl9pPr>
          </a:lstStyle>
          <a:p>
            <a:r>
              <a:rPr lang="ar-IQ" b="1" dirty="0"/>
              <a:t>التفاصيل</a:t>
            </a:r>
            <a:endParaRPr lang="ar-SA" b="1" dirty="0"/>
          </a:p>
        </p:txBody>
      </p:sp>
      <p:grpSp>
        <p:nvGrpSpPr>
          <p:cNvPr id="15" name="Group 14">
            <a:extLst>
              <a:ext uri="{FF2B5EF4-FFF2-40B4-BE49-F238E27FC236}">
                <a16:creationId xmlns:a16="http://schemas.microsoft.com/office/drawing/2014/main" xmlns="" id="{66B8A655-DD86-4892-BF52-16BCF5CF8635}"/>
              </a:ext>
            </a:extLst>
          </p:cNvPr>
          <p:cNvGrpSpPr/>
          <p:nvPr userDrawn="1"/>
        </p:nvGrpSpPr>
        <p:grpSpPr>
          <a:xfrm>
            <a:off x="5706933" y="6265210"/>
            <a:ext cx="2174908" cy="380661"/>
            <a:chOff x="3169389" y="4680483"/>
            <a:chExt cx="2174908" cy="383285"/>
          </a:xfrm>
        </p:grpSpPr>
        <p:pic>
          <p:nvPicPr>
            <p:cNvPr id="16" name="Picture 15">
              <a:extLst>
                <a:ext uri="{FF2B5EF4-FFF2-40B4-BE49-F238E27FC236}">
                  <a16:creationId xmlns:a16="http://schemas.microsoft.com/office/drawing/2014/main" xmlns="" id="{487DF495-839D-4469-A05A-62B06DF5E663}"/>
                </a:ext>
              </a:extLst>
            </p:cNvPr>
            <p:cNvPicPr>
              <a:picLocks noChangeAspect="1"/>
            </p:cNvPicPr>
            <p:nvPr userDrawn="1"/>
          </p:nvPicPr>
          <p:blipFill>
            <a:blip r:embed="rId2">
              <a:duotone>
                <a:schemeClr val="accent5">
                  <a:shade val="45000"/>
                  <a:satMod val="135000"/>
                </a:schemeClr>
                <a:prstClr val="white"/>
              </a:duotone>
            </a:blip>
            <a:stretch>
              <a:fillRect/>
            </a:stretch>
          </p:blipFill>
          <p:spPr>
            <a:xfrm>
              <a:off x="4943870" y="4680483"/>
              <a:ext cx="383285" cy="383285"/>
            </a:xfrm>
            <a:prstGeom prst="rect">
              <a:avLst/>
            </a:prstGeom>
          </p:spPr>
        </p:pic>
        <p:grpSp>
          <p:nvGrpSpPr>
            <p:cNvPr id="18" name="Group 17">
              <a:extLst>
                <a:ext uri="{FF2B5EF4-FFF2-40B4-BE49-F238E27FC236}">
                  <a16:creationId xmlns:a16="http://schemas.microsoft.com/office/drawing/2014/main" xmlns="" id="{FFAC5E4D-8A74-4B7A-BC54-8C3B3FDC97E6}"/>
                </a:ext>
              </a:extLst>
            </p:cNvPr>
            <p:cNvGrpSpPr/>
            <p:nvPr userDrawn="1"/>
          </p:nvGrpSpPr>
          <p:grpSpPr>
            <a:xfrm>
              <a:off x="3169389" y="4741323"/>
              <a:ext cx="2174908" cy="263413"/>
              <a:chOff x="6463381" y="4741323"/>
              <a:chExt cx="2174908" cy="263413"/>
            </a:xfrm>
          </p:grpSpPr>
          <p:sp>
            <p:nvSpPr>
              <p:cNvPr id="19" name="TextBox 18">
                <a:extLst>
                  <a:ext uri="{FF2B5EF4-FFF2-40B4-BE49-F238E27FC236}">
                    <a16:creationId xmlns:a16="http://schemas.microsoft.com/office/drawing/2014/main" xmlns="" id="{8400AE3C-6492-4126-84CA-9B14F862593C}"/>
                  </a:ext>
                </a:extLst>
              </p:cNvPr>
              <p:cNvSpPr txBox="1"/>
              <p:nvPr userDrawn="1"/>
            </p:nvSpPr>
            <p:spPr>
              <a:xfrm>
                <a:off x="6463381" y="4741323"/>
                <a:ext cx="2174908"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Email :</a:t>
                </a:r>
                <a:r>
                  <a:rPr lang="en-US" sz="1100" dirty="0">
                    <a:solidFill>
                      <a:schemeClr val="bg1"/>
                    </a:solidFill>
                  </a:rPr>
                  <a:t>info@alkafeel.edu.iq</a:t>
                </a:r>
              </a:p>
            </p:txBody>
          </p:sp>
          <p:sp>
            <p:nvSpPr>
              <p:cNvPr id="20" name="TextBox 19">
                <a:extLst>
                  <a:ext uri="{FF2B5EF4-FFF2-40B4-BE49-F238E27FC236}">
                    <a16:creationId xmlns:a16="http://schemas.microsoft.com/office/drawing/2014/main" xmlns="" id="{2B158153-F695-4B33-8642-1A0EAFE058EB}"/>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grpSp>
        <p:nvGrpSpPr>
          <p:cNvPr id="21" name="Group 20">
            <a:extLst>
              <a:ext uri="{FF2B5EF4-FFF2-40B4-BE49-F238E27FC236}">
                <a16:creationId xmlns:a16="http://schemas.microsoft.com/office/drawing/2014/main" xmlns="" id="{09B456AB-22B2-4FA9-809A-639D9B5FCF70}"/>
              </a:ext>
            </a:extLst>
          </p:cNvPr>
          <p:cNvGrpSpPr/>
          <p:nvPr userDrawn="1"/>
        </p:nvGrpSpPr>
        <p:grpSpPr>
          <a:xfrm>
            <a:off x="7952325" y="6183529"/>
            <a:ext cx="2593481" cy="527788"/>
            <a:chOff x="2845992" y="3408302"/>
            <a:chExt cx="2593481" cy="527788"/>
          </a:xfrm>
        </p:grpSpPr>
        <p:pic>
          <p:nvPicPr>
            <p:cNvPr id="22" name="Picture 21">
              <a:extLst>
                <a:ext uri="{FF2B5EF4-FFF2-40B4-BE49-F238E27FC236}">
                  <a16:creationId xmlns:a16="http://schemas.microsoft.com/office/drawing/2014/main" xmlns="" id="{80EAE3E0-44D0-46B2-937B-EAEE4C7E467C}"/>
                </a:ext>
              </a:extLst>
            </p:cNvPr>
            <p:cNvPicPr>
              <a:picLocks noChangeAspect="1"/>
            </p:cNvPicPr>
            <p:nvPr userDrawn="1"/>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rcRect/>
            <a:stretch/>
          </p:blipFill>
          <p:spPr>
            <a:xfrm>
              <a:off x="4703514" y="3408302"/>
              <a:ext cx="735959" cy="527788"/>
            </a:xfrm>
            <a:prstGeom prst="rect">
              <a:avLst/>
            </a:prstGeom>
          </p:spPr>
        </p:pic>
        <p:grpSp>
          <p:nvGrpSpPr>
            <p:cNvPr id="23" name="Group 22">
              <a:extLst>
                <a:ext uri="{FF2B5EF4-FFF2-40B4-BE49-F238E27FC236}">
                  <a16:creationId xmlns:a16="http://schemas.microsoft.com/office/drawing/2014/main" xmlns="" id="{354112FD-5A25-4014-B4FD-C7F661F6110A}"/>
                </a:ext>
              </a:extLst>
            </p:cNvPr>
            <p:cNvGrpSpPr/>
            <p:nvPr userDrawn="1"/>
          </p:nvGrpSpPr>
          <p:grpSpPr>
            <a:xfrm>
              <a:off x="2845992" y="3568276"/>
              <a:ext cx="2234843" cy="261610"/>
              <a:chOff x="6538000" y="4741322"/>
              <a:chExt cx="2234843" cy="263413"/>
            </a:xfrm>
          </p:grpSpPr>
          <p:sp>
            <p:nvSpPr>
              <p:cNvPr id="24" name="TextBox 23">
                <a:extLst>
                  <a:ext uri="{FF2B5EF4-FFF2-40B4-BE49-F238E27FC236}">
                    <a16:creationId xmlns:a16="http://schemas.microsoft.com/office/drawing/2014/main" xmlns="" id="{38EB65AC-D5FB-4AB4-8C39-80DBEDDEF7A8}"/>
                  </a:ext>
                </a:extLst>
              </p:cNvPr>
              <p:cNvSpPr txBox="1"/>
              <p:nvPr userDrawn="1"/>
            </p:nvSpPr>
            <p:spPr>
              <a:xfrm>
                <a:off x="6538000" y="4741322"/>
                <a:ext cx="2234843" cy="26341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100" b="0" i="0" u="none" strike="noStrike" cap="none" dirty="0">
                    <a:solidFill>
                      <a:schemeClr val="bg1"/>
                    </a:solidFill>
                    <a:latin typeface="Arial"/>
                    <a:ea typeface="Segoe UI Black" panose="020B0A02040204020203" pitchFamily="34" charset="0"/>
                    <a:cs typeface="Arial"/>
                    <a:sym typeface="Arial"/>
                  </a:rPr>
                  <a:t>Website :</a:t>
                </a:r>
                <a:r>
                  <a:rPr lang="en-US" sz="1100" dirty="0">
                    <a:solidFill>
                      <a:schemeClr val="bg1"/>
                    </a:solidFill>
                  </a:rPr>
                  <a:t>http://Alkafeel.edu.iq</a:t>
                </a:r>
              </a:p>
            </p:txBody>
          </p:sp>
          <p:sp>
            <p:nvSpPr>
              <p:cNvPr id="25" name="TextBox 24">
                <a:extLst>
                  <a:ext uri="{FF2B5EF4-FFF2-40B4-BE49-F238E27FC236}">
                    <a16:creationId xmlns:a16="http://schemas.microsoft.com/office/drawing/2014/main" xmlns="" id="{3677BC36-AB45-4868-BDB7-56C8683913A3}"/>
                  </a:ext>
                </a:extLst>
              </p:cNvPr>
              <p:cNvSpPr txBox="1"/>
              <p:nvPr userDrawn="1"/>
            </p:nvSpPr>
            <p:spPr>
              <a:xfrm>
                <a:off x="7770810" y="4741323"/>
                <a:ext cx="867479" cy="261610"/>
              </a:xfrm>
              <a:prstGeom prst="rect">
                <a:avLst/>
              </a:prstGeom>
              <a:noFill/>
            </p:spPr>
            <p:txBody>
              <a:bodyPr wrap="square" rtlCol="0">
                <a:spAutoFit/>
              </a:bodyPr>
              <a:lstStyle/>
              <a:p>
                <a:pPr marR="0" algn="r" rtl="0">
                  <a:lnSpc>
                    <a:spcPct val="100000"/>
                  </a:lnSpc>
                  <a:spcBef>
                    <a:spcPts val="0"/>
                  </a:spcBef>
                  <a:spcAft>
                    <a:spcPts val="0"/>
                  </a:spcAft>
                  <a:buClr>
                    <a:srgbClr val="000000"/>
                  </a:buClr>
                  <a:buFont typeface="Arial"/>
                </a:pPr>
                <a:endParaRPr lang="en-US" sz="1100" b="0" i="0" u="none" strike="noStrike" cap="none" dirty="0">
                  <a:solidFill>
                    <a:srgbClr val="002060"/>
                  </a:solidFill>
                  <a:latin typeface="+mn-lt"/>
                  <a:ea typeface="Segoe UI Black" panose="020B0A02040204020203" pitchFamily="34" charset="0"/>
                  <a:cs typeface="+mn-cs"/>
                  <a:sym typeface="Arial"/>
                </a:endParaRPr>
              </a:p>
            </p:txBody>
          </p:sp>
        </p:grpSp>
      </p:grpSp>
      <p:sp>
        <p:nvSpPr>
          <p:cNvPr id="27" name="Arrow: Pentagon 26">
            <a:extLst>
              <a:ext uri="{FF2B5EF4-FFF2-40B4-BE49-F238E27FC236}">
                <a16:creationId xmlns:a16="http://schemas.microsoft.com/office/drawing/2014/main" xmlns="" id="{DB1419E4-4C95-4933-9088-533031767AEC}"/>
              </a:ext>
            </a:extLst>
          </p:cNvPr>
          <p:cNvSpPr/>
          <p:nvPr userDrawn="1"/>
        </p:nvSpPr>
        <p:spPr>
          <a:xfrm flipH="1">
            <a:off x="11020425" y="94392"/>
            <a:ext cx="1171574" cy="77909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Google Shape;78;p5">
            <a:extLst>
              <a:ext uri="{FF2B5EF4-FFF2-40B4-BE49-F238E27FC236}">
                <a16:creationId xmlns:a16="http://schemas.microsoft.com/office/drawing/2014/main" xmlns="" id="{D42B2945-53BD-4C9A-802F-AC330CBF3A7D}"/>
              </a:ext>
            </a:extLst>
          </p:cNvPr>
          <p:cNvSpPr txBox="1">
            <a:spLocks noGrp="1"/>
          </p:cNvSpPr>
          <p:nvPr>
            <p:ph type="title" hasCustomPrompt="1"/>
          </p:nvPr>
        </p:nvSpPr>
        <p:spPr>
          <a:xfrm>
            <a:off x="1315947" y="305901"/>
            <a:ext cx="9479505" cy="406736"/>
          </a:xfrm>
          <a:prstGeom prst="rect">
            <a:avLst/>
          </a:prstGeom>
        </p:spPr>
        <p:txBody>
          <a:bodyPr spcFirstLastPara="1" wrap="square" lIns="91425" tIns="91425" rIns="91425" bIns="91425" anchor="ctr" anchorCtr="0"/>
          <a:lstStyle>
            <a:lvl1pPr lvl="0" algn="r" rtl="1">
              <a:spcBef>
                <a:spcPts val="0"/>
              </a:spcBef>
              <a:spcAft>
                <a:spcPts val="0"/>
              </a:spcAft>
              <a:buSzPts val="2000"/>
              <a:buNone/>
              <a:defRPr sz="1800" b="0" i="0" u="none" strike="noStrike" cap="none" dirty="0">
                <a:solidFill>
                  <a:schemeClr val="bg1"/>
                </a:solidFill>
                <a:latin typeface="+mn-lt"/>
                <a:ea typeface="Segoe UI Black" panose="020B0A02040204020203" pitchFamily="34" charset="0"/>
                <a:cs typeface="+mn-cs"/>
                <a:sym typeface="Arial"/>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r>
              <a:rPr lang="ar-IQ" dirty="0"/>
              <a:t>العنوان</a:t>
            </a:r>
            <a:endParaRPr dirty="0"/>
          </a:p>
        </p:txBody>
      </p:sp>
      <p:sp>
        <p:nvSpPr>
          <p:cNvPr id="31" name="Arrow: Pentagon 30">
            <a:extLst>
              <a:ext uri="{FF2B5EF4-FFF2-40B4-BE49-F238E27FC236}">
                <a16:creationId xmlns:a16="http://schemas.microsoft.com/office/drawing/2014/main" xmlns="" id="{CF8ACE1E-B011-4A84-8C6B-EC5A84BCC96C}"/>
              </a:ext>
            </a:extLst>
          </p:cNvPr>
          <p:cNvSpPr/>
          <p:nvPr userDrawn="1"/>
        </p:nvSpPr>
        <p:spPr>
          <a:xfrm rot="10800000" flipH="1">
            <a:off x="-896" y="108551"/>
            <a:ext cx="1258196" cy="764932"/>
          </a:xfrm>
          <a:prstGeom prst="homePlat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xmlns="" id="{B48B2958-B7A7-489A-B909-03A008329EB1}"/>
              </a:ext>
            </a:extLst>
          </p:cNvPr>
          <p:cNvSpPr/>
          <p:nvPr userDrawn="1"/>
        </p:nvSpPr>
        <p:spPr>
          <a:xfrm rot="5400000">
            <a:off x="8644259" y="3305240"/>
            <a:ext cx="6928704" cy="17681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xmlns="" id="{D6C16464-CFF8-4E34-B354-25BDA408DB5C}"/>
              </a:ext>
            </a:extLst>
          </p:cNvPr>
          <p:cNvSpPr/>
          <p:nvPr userDrawn="1"/>
        </p:nvSpPr>
        <p:spPr>
          <a:xfrm rot="5400000">
            <a:off x="8517082" y="3308147"/>
            <a:ext cx="6928704" cy="171002"/>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ate Placeholder 3">
            <a:extLst>
              <a:ext uri="{FF2B5EF4-FFF2-40B4-BE49-F238E27FC236}">
                <a16:creationId xmlns:a16="http://schemas.microsoft.com/office/drawing/2014/main" xmlns="" id="{D801F2CC-04D6-48E5-9020-23F53EF72809}"/>
              </a:ext>
            </a:extLst>
          </p:cNvPr>
          <p:cNvSpPr>
            <a:spLocks noGrp="1"/>
          </p:cNvSpPr>
          <p:nvPr>
            <p:ph type="dt" sz="half" idx="10"/>
          </p:nvPr>
        </p:nvSpPr>
        <p:spPr>
          <a:xfrm>
            <a:off x="10669737" y="6267091"/>
            <a:ext cx="1200599" cy="365125"/>
          </a:xfrm>
          <a:prstGeom prst="rect">
            <a:avLst/>
          </a:prstGeom>
          <a:ln>
            <a:noFill/>
          </a:ln>
        </p:spPr>
        <p:txBody>
          <a:bodyPr/>
          <a:lstStyle>
            <a:lvl1pPr>
              <a:defRPr>
                <a:solidFill>
                  <a:srgbClr val="3F5378"/>
                </a:solidFill>
              </a:defRPr>
            </a:lvl1pPr>
          </a:lstStyle>
          <a:p>
            <a:r>
              <a:rPr lang="en-US" dirty="0"/>
              <a:t>2020-2021</a:t>
            </a:r>
          </a:p>
        </p:txBody>
      </p:sp>
      <p:sp>
        <p:nvSpPr>
          <p:cNvPr id="41" name="Slide Number Placeholder 5">
            <a:extLst>
              <a:ext uri="{FF2B5EF4-FFF2-40B4-BE49-F238E27FC236}">
                <a16:creationId xmlns:a16="http://schemas.microsoft.com/office/drawing/2014/main" xmlns="" id="{41CCE111-59C4-4620-A682-7B71FC50DAC9}"/>
              </a:ext>
            </a:extLst>
          </p:cNvPr>
          <p:cNvSpPr>
            <a:spLocks noGrp="1"/>
          </p:cNvSpPr>
          <p:nvPr>
            <p:ph type="sldNum" sz="quarter" idx="12"/>
          </p:nvPr>
        </p:nvSpPr>
        <p:spPr>
          <a:xfrm>
            <a:off x="186305" y="6267091"/>
            <a:ext cx="575695" cy="365125"/>
          </a:xfrm>
          <a:prstGeom prst="rect">
            <a:avLst/>
          </a:prstGeom>
        </p:spPr>
        <p:txBody>
          <a:bodyPr/>
          <a:lstStyle>
            <a:lvl1pPr>
              <a:defRPr>
                <a:solidFill>
                  <a:srgbClr val="3F5378"/>
                </a:solidFill>
              </a:defRPr>
            </a:lvl1pPr>
          </a:lstStyle>
          <a:p>
            <a:fld id="{A0EDFBC5-9E83-48A9-A20F-CEAD086DBFA3}" type="slidenum">
              <a:rPr lang="en-US" smtClean="0"/>
              <a:pPr/>
              <a:t>‹#›</a:t>
            </a:fld>
            <a:endParaRPr lang="en-US" dirty="0"/>
          </a:p>
        </p:txBody>
      </p:sp>
      <p:pic>
        <p:nvPicPr>
          <p:cNvPr id="29" name="صورة 1">
            <a:extLst>
              <a:ext uri="{FF2B5EF4-FFF2-40B4-BE49-F238E27FC236}">
                <a16:creationId xmlns:a16="http://schemas.microsoft.com/office/drawing/2014/main" xmlns="" id="{BF5E8E17-3DFA-41DB-B46D-F4A5C3C3DB5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3222" y="98779"/>
            <a:ext cx="719257" cy="741451"/>
          </a:xfrm>
          <a:prstGeom prst="rect">
            <a:avLst/>
          </a:prstGeom>
        </p:spPr>
      </p:pic>
      <p:grpSp>
        <p:nvGrpSpPr>
          <p:cNvPr id="32" name="Google Shape;239;p16">
            <a:extLst>
              <a:ext uri="{FF2B5EF4-FFF2-40B4-BE49-F238E27FC236}">
                <a16:creationId xmlns:a16="http://schemas.microsoft.com/office/drawing/2014/main" xmlns="" id="{51093C29-0B93-4657-AED3-FDF929FB8F78}"/>
              </a:ext>
            </a:extLst>
          </p:cNvPr>
          <p:cNvGrpSpPr/>
          <p:nvPr userDrawn="1"/>
        </p:nvGrpSpPr>
        <p:grpSpPr>
          <a:xfrm>
            <a:off x="11356372" y="330672"/>
            <a:ext cx="374752" cy="288032"/>
            <a:chOff x="2594050" y="1631825"/>
            <a:chExt cx="439625" cy="439625"/>
          </a:xfrm>
          <a:solidFill>
            <a:schemeClr val="accent5">
              <a:lumMod val="20000"/>
              <a:lumOff val="80000"/>
            </a:schemeClr>
          </a:solidFill>
        </p:grpSpPr>
        <p:sp>
          <p:nvSpPr>
            <p:cNvPr id="33" name="Google Shape;240;p16">
              <a:extLst>
                <a:ext uri="{FF2B5EF4-FFF2-40B4-BE49-F238E27FC236}">
                  <a16:creationId xmlns:a16="http://schemas.microsoft.com/office/drawing/2014/main" xmlns="" id="{D741DFC4-3093-494D-888D-CB021DB886F6}"/>
                </a:ext>
              </a:extLst>
            </p:cNvPr>
            <p:cNvSpPr/>
            <p:nvPr/>
          </p:nvSpPr>
          <p:spPr>
            <a:xfrm>
              <a:off x="2594050" y="1883300"/>
              <a:ext cx="188175" cy="188150"/>
            </a:xfrm>
            <a:custGeom>
              <a:avLst/>
              <a:gdLst/>
              <a:ahLst/>
              <a:cxnLst/>
              <a:rect l="l" t="t" r="r" b="b"/>
              <a:pathLst>
                <a:path w="7527" h="7526" fill="none" extrusionOk="0">
                  <a:moveTo>
                    <a:pt x="5992" y="0"/>
                  </a:moveTo>
                  <a:lnTo>
                    <a:pt x="537" y="6430"/>
                  </a:lnTo>
                  <a:lnTo>
                    <a:pt x="1" y="7526"/>
                  </a:lnTo>
                  <a:lnTo>
                    <a:pt x="1097" y="6990"/>
                  </a:lnTo>
                  <a:lnTo>
                    <a:pt x="7526" y="1534"/>
                  </a:lnTo>
                  <a:lnTo>
                    <a:pt x="5992" y="0"/>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34" name="Google Shape;241;p16">
              <a:extLst>
                <a:ext uri="{FF2B5EF4-FFF2-40B4-BE49-F238E27FC236}">
                  <a16:creationId xmlns:a16="http://schemas.microsoft.com/office/drawing/2014/main" xmlns="" id="{67B83C70-8ECE-4716-943D-2F22333E5466}"/>
                </a:ext>
              </a:extLst>
            </p:cNvPr>
            <p:cNvSpPr/>
            <p:nvPr/>
          </p:nvSpPr>
          <p:spPr>
            <a:xfrm>
              <a:off x="2857700" y="1631825"/>
              <a:ext cx="175975" cy="176000"/>
            </a:xfrm>
            <a:custGeom>
              <a:avLst/>
              <a:gdLst/>
              <a:ahLst/>
              <a:cxnLst/>
              <a:rect l="l" t="t" r="r" b="b"/>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2" name="Google Shape;242;p16">
              <a:extLst>
                <a:ext uri="{FF2B5EF4-FFF2-40B4-BE49-F238E27FC236}">
                  <a16:creationId xmlns:a16="http://schemas.microsoft.com/office/drawing/2014/main" xmlns="" id="{78DD374C-E66A-42D5-A2FE-A69BE7181EC7}"/>
                </a:ext>
              </a:extLst>
            </p:cNvPr>
            <p:cNvSpPr/>
            <p:nvPr/>
          </p:nvSpPr>
          <p:spPr>
            <a:xfrm>
              <a:off x="2662850" y="1699400"/>
              <a:ext cx="303250" cy="303250"/>
            </a:xfrm>
            <a:custGeom>
              <a:avLst/>
              <a:gdLst/>
              <a:ahLst/>
              <a:cxnLst/>
              <a:rect l="l" t="t" r="r" b="b"/>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sp>
          <p:nvSpPr>
            <p:cNvPr id="43" name="Google Shape;243;p16">
              <a:extLst>
                <a:ext uri="{FF2B5EF4-FFF2-40B4-BE49-F238E27FC236}">
                  <a16:creationId xmlns:a16="http://schemas.microsoft.com/office/drawing/2014/main" xmlns="" id="{C9117AA7-AA5F-4621-A3D9-FA22B13E47E5}"/>
                </a:ext>
              </a:extLst>
            </p:cNvPr>
            <p:cNvSpPr/>
            <p:nvPr/>
          </p:nvSpPr>
          <p:spPr>
            <a:xfrm>
              <a:off x="2801675" y="1740825"/>
              <a:ext cx="49950" cy="49950"/>
            </a:xfrm>
            <a:custGeom>
              <a:avLst/>
              <a:gdLst/>
              <a:ahLst/>
              <a:cxnLst/>
              <a:rect l="l" t="t" r="r" b="b"/>
              <a:pathLst>
                <a:path w="1998" h="1998" fill="none" extrusionOk="0">
                  <a:moveTo>
                    <a:pt x="1" y="1997"/>
                  </a:moveTo>
                  <a:lnTo>
                    <a:pt x="1998" y="0"/>
                  </a:lnTo>
                </a:path>
              </a:pathLst>
            </a:custGeom>
            <a:grpFill/>
            <a:ln w="12175" cap="rnd" cmpd="sng">
              <a:solidFill>
                <a:srgbClr val="FF98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3F5378"/>
                </a:solidFill>
              </a:endParaRPr>
            </a:p>
          </p:txBody>
        </p:sp>
      </p:grpSp>
    </p:spTree>
    <p:extLst>
      <p:ext uri="{BB962C8B-B14F-4D97-AF65-F5344CB8AC3E}">
        <p14:creationId xmlns:p14="http://schemas.microsoft.com/office/powerpoint/2010/main" val="38299871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7803257"/>
      </p:ext>
    </p:extLst>
  </p:cSld>
  <p:clrMap bg1="lt1" tx1="dk1" bg2="lt2" tx2="dk2" accent1="accent1" accent2="accent2" accent3="accent3" accent4="accent4" accent5="accent5" accent6="accent6" hlink="hlink" folHlink="folHlink"/>
  <p:sldLayoutIdLst>
    <p:sldLayoutId id="2147483649" r:id="rId1"/>
    <p:sldLayoutId id="2147483651" r:id="rId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B12D4DD-26D1-4343-BA14-3802C0A15240}"/>
              </a:ext>
            </a:extLst>
          </p:cNvPr>
          <p:cNvSpPr>
            <a:spLocks noGrp="1"/>
          </p:cNvSpPr>
          <p:nvPr>
            <p:ph type="dt" sz="half" idx="10"/>
          </p:nvPr>
        </p:nvSpPr>
        <p:spPr/>
        <p:txBody>
          <a:bodyPr/>
          <a:lstStyle/>
          <a:p>
            <a:r>
              <a:rPr lang="en-US"/>
              <a:t>2020-2021</a:t>
            </a:r>
            <a:endParaRPr lang="en-US" dirty="0"/>
          </a:p>
        </p:txBody>
      </p:sp>
      <p:sp>
        <p:nvSpPr>
          <p:cNvPr id="3" name="Text Placeholder 2">
            <a:extLst>
              <a:ext uri="{FF2B5EF4-FFF2-40B4-BE49-F238E27FC236}">
                <a16:creationId xmlns:a16="http://schemas.microsoft.com/office/drawing/2014/main" xmlns="" id="{35EAECC2-482F-4411-B5C6-261217649AB7}"/>
              </a:ext>
            </a:extLst>
          </p:cNvPr>
          <p:cNvSpPr>
            <a:spLocks noGrp="1"/>
          </p:cNvSpPr>
          <p:nvPr>
            <p:ph type="body" sz="quarter" idx="13"/>
          </p:nvPr>
        </p:nvSpPr>
        <p:spPr>
          <a:xfrm>
            <a:off x="509838" y="1192305"/>
            <a:ext cx="7739385" cy="2809851"/>
          </a:xfrm>
          <a:solidFill>
            <a:schemeClr val="bg1"/>
          </a:solidFill>
        </p:spPr>
        <p:txBody>
          <a:bodyPr/>
          <a:lstStyle/>
          <a:p>
            <a:pPr rtl="1"/>
            <a:r>
              <a:rPr lang="ar-IQ" sz="3200" b="1" dirty="0">
                <a:solidFill>
                  <a:srgbClr val="C00000"/>
                </a:solidFill>
              </a:rPr>
              <a:t>تقــــيم </a:t>
            </a:r>
          </a:p>
          <a:p>
            <a:pPr rtl="1"/>
            <a:r>
              <a:rPr lang="ar-IQ" sz="3200" b="1" dirty="0">
                <a:solidFill>
                  <a:srgbClr val="00B050"/>
                </a:solidFill>
              </a:rPr>
              <a:t>كلية القانون / جامعة الكفيل</a:t>
            </a:r>
          </a:p>
          <a:p>
            <a:pPr rtl="1"/>
            <a:r>
              <a:rPr lang="ar-IQ" sz="3200" b="1" dirty="0" smtClean="0"/>
              <a:t>ندوة </a:t>
            </a:r>
            <a:r>
              <a:rPr lang="ar-IQ" sz="3200" b="1" dirty="0"/>
              <a:t>بعنوان</a:t>
            </a:r>
          </a:p>
          <a:p>
            <a:pPr rtl="1">
              <a:lnSpc>
                <a:spcPct val="150000"/>
              </a:lnSpc>
            </a:pPr>
            <a:r>
              <a:rPr lang="ar-SA" sz="3200" b="1" dirty="0" smtClean="0">
                <a:solidFill>
                  <a:srgbClr val="FF0000"/>
                </a:solidFill>
                <a:latin typeface="Calibri" panose="020F0502020204030204" pitchFamily="34" charset="0"/>
                <a:cs typeface="Calibri" panose="020F0502020204030204" pitchFamily="34" charset="0"/>
              </a:rPr>
              <a:t>الفصل </a:t>
            </a:r>
            <a:r>
              <a:rPr lang="ar-SA" sz="3200" b="1" dirty="0">
                <a:solidFill>
                  <a:srgbClr val="FF0000"/>
                </a:solidFill>
                <a:latin typeface="Calibri" panose="020F0502020204030204" pitchFamily="34" charset="0"/>
                <a:cs typeface="Calibri" panose="020F0502020204030204" pitchFamily="34" charset="0"/>
              </a:rPr>
              <a:t>في صحة عضوية اعضاء مجلس النواب في النظام الدستوري العراقي وفق دستور العراق لسنة 2005</a:t>
            </a:r>
            <a:endParaRPr lang="ar-IQ" sz="3200" b="1" dirty="0" smtClean="0">
              <a:solidFill>
                <a:srgbClr val="FF0000"/>
              </a:solidFill>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xmlns="" id="{D2DD65D1-82BE-4F0E-AF8A-B96ED9B60C37}"/>
              </a:ext>
            </a:extLst>
          </p:cNvPr>
          <p:cNvSpPr>
            <a:spLocks noGrp="1"/>
          </p:cNvSpPr>
          <p:nvPr>
            <p:ph type="body" sz="quarter" idx="14"/>
          </p:nvPr>
        </p:nvSpPr>
        <p:spPr>
          <a:xfrm>
            <a:off x="509838" y="4270701"/>
            <a:ext cx="7739385" cy="1851802"/>
          </a:xfrm>
          <a:solidFill>
            <a:schemeClr val="bg1"/>
          </a:solidFill>
        </p:spPr>
        <p:txBody>
          <a:bodyPr/>
          <a:lstStyle/>
          <a:p>
            <a:pPr rtl="1"/>
            <a:r>
              <a:rPr lang="ar-SA" sz="3200" dirty="0" err="1" smtClean="0">
                <a:solidFill>
                  <a:srgbClr val="00B0F0"/>
                </a:solidFill>
                <a:latin typeface="Calibri" panose="020F0502020204030204" pitchFamily="34" charset="0"/>
                <a:cs typeface="Calibri" panose="020F0502020204030204" pitchFamily="34" charset="0"/>
              </a:rPr>
              <a:t>م.م</a:t>
            </a:r>
            <a:r>
              <a:rPr lang="ar-IQ" sz="3200" dirty="0" smtClean="0">
                <a:solidFill>
                  <a:srgbClr val="00B0F0"/>
                </a:solidFill>
                <a:latin typeface="Calibri" panose="020F0502020204030204" pitchFamily="34" charset="0"/>
                <a:cs typeface="Calibri" panose="020F0502020204030204" pitchFamily="34" charset="0"/>
              </a:rPr>
              <a:t>.</a:t>
            </a:r>
            <a:r>
              <a:rPr lang="ar-SA" sz="3200" dirty="0" smtClean="0">
                <a:solidFill>
                  <a:srgbClr val="00B0F0"/>
                </a:solidFill>
                <a:latin typeface="Calibri" panose="020F0502020204030204" pitchFamily="34" charset="0"/>
                <a:cs typeface="Calibri" panose="020F0502020204030204" pitchFamily="34" charset="0"/>
              </a:rPr>
              <a:t> </a:t>
            </a:r>
            <a:r>
              <a:rPr lang="ar-SA" sz="3200" dirty="0" smtClean="0">
                <a:solidFill>
                  <a:srgbClr val="00B0F0"/>
                </a:solidFill>
                <a:latin typeface="Calibri" panose="020F0502020204030204" pitchFamily="34" charset="0"/>
                <a:cs typeface="Calibri" panose="020F0502020204030204" pitchFamily="34" charset="0"/>
              </a:rPr>
              <a:t>غصون علي عبد </a:t>
            </a:r>
            <a:r>
              <a:rPr lang="ar-SA" sz="3200" dirty="0" smtClean="0">
                <a:solidFill>
                  <a:srgbClr val="00B0F0"/>
                </a:solidFill>
                <a:latin typeface="Calibri" panose="020F0502020204030204" pitchFamily="34" charset="0"/>
                <a:cs typeface="Calibri" panose="020F0502020204030204" pitchFamily="34" charset="0"/>
              </a:rPr>
              <a:t>الزهرة</a:t>
            </a:r>
            <a:r>
              <a:rPr lang="ar-IQ" sz="3200" dirty="0" smtClean="0">
                <a:solidFill>
                  <a:srgbClr val="00B0F0"/>
                </a:solidFill>
                <a:latin typeface="Calibri" panose="020F0502020204030204" pitchFamily="34" charset="0"/>
                <a:cs typeface="Calibri" panose="020F0502020204030204" pitchFamily="34" charset="0"/>
              </a:rPr>
              <a:t> الوائلي</a:t>
            </a:r>
          </a:p>
          <a:p>
            <a:pPr rtl="1"/>
            <a:r>
              <a:rPr lang="ar-IQ" sz="3200" b="1" dirty="0" smtClean="0">
                <a:solidFill>
                  <a:srgbClr val="C00000"/>
                </a:solidFill>
              </a:rPr>
              <a:t>الثلاثاء 2021/5/25            </a:t>
            </a:r>
            <a:r>
              <a:rPr lang="ar-IQ" sz="3200" b="1" dirty="0">
                <a:solidFill>
                  <a:srgbClr val="C00000"/>
                </a:solidFill>
              </a:rPr>
              <a:t>الساعة 10 صباحاً</a:t>
            </a:r>
          </a:p>
          <a:p>
            <a:pPr rtl="1"/>
            <a:r>
              <a:rPr lang="ar-IQ" sz="3200" b="1" dirty="0">
                <a:solidFill>
                  <a:srgbClr val="002060"/>
                </a:solidFill>
              </a:rPr>
              <a:t>على قاعة كلية </a:t>
            </a:r>
            <a:r>
              <a:rPr lang="ar-IQ" sz="3200" b="1" dirty="0" smtClean="0">
                <a:solidFill>
                  <a:srgbClr val="002060"/>
                </a:solidFill>
              </a:rPr>
              <a:t>القانون</a:t>
            </a:r>
            <a:endParaRPr lang="ar-IQ" sz="3200" b="1" dirty="0">
              <a:solidFill>
                <a:srgbClr val="002060"/>
              </a:solidFill>
            </a:endParaRPr>
          </a:p>
        </p:txBody>
      </p:sp>
      <p:sp>
        <p:nvSpPr>
          <p:cNvPr id="5" name="Slide Number Placeholder 4">
            <a:extLst>
              <a:ext uri="{FF2B5EF4-FFF2-40B4-BE49-F238E27FC236}">
                <a16:creationId xmlns:a16="http://schemas.microsoft.com/office/drawing/2014/main" xmlns="" id="{4C68182F-74E9-42E9-A732-944323B2EF4E}"/>
              </a:ext>
            </a:extLst>
          </p:cNvPr>
          <p:cNvSpPr>
            <a:spLocks noGrp="1"/>
          </p:cNvSpPr>
          <p:nvPr>
            <p:ph type="sldNum" sz="quarter" idx="12"/>
          </p:nvPr>
        </p:nvSpPr>
        <p:spPr/>
        <p:txBody>
          <a:bodyPr/>
          <a:lstStyle/>
          <a:p>
            <a:fld id="{A0EDFBC5-9E83-48A9-A20F-CEAD086DBFA3}" type="slidenum">
              <a:rPr lang="en-US" smtClean="0"/>
              <a:pPr/>
              <a:t>1</a:t>
            </a:fld>
            <a:endParaRPr lang="en-US" dirty="0"/>
          </a:p>
        </p:txBody>
      </p:sp>
    </p:spTree>
    <p:extLst>
      <p:ext uri="{BB962C8B-B14F-4D97-AF65-F5344CB8AC3E}">
        <p14:creationId xmlns:p14="http://schemas.microsoft.com/office/powerpoint/2010/main" val="473456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bg1"/>
          </a:solidFill>
        </p:spPr>
        <p:txBody>
          <a:bodyPr/>
          <a:lstStyle/>
          <a:p>
            <a:pPr>
              <a:lnSpc>
                <a:spcPct val="150000"/>
              </a:lnSpc>
            </a:pPr>
            <a:r>
              <a:rPr lang="ar-IQ" sz="2200" b="1" dirty="0">
                <a:solidFill>
                  <a:schemeClr val="accent3">
                    <a:lumMod val="50000"/>
                  </a:schemeClr>
                </a:solidFill>
                <a:latin typeface="Calibri" panose="020F0502020204030204" pitchFamily="34" charset="0"/>
                <a:cs typeface="Calibri" panose="020F0502020204030204" pitchFamily="34" charset="0"/>
              </a:rPr>
              <a:t>2. المحكمة الاتحادية </a:t>
            </a:r>
            <a:r>
              <a:rPr lang="ar-IQ" sz="2200" b="1" dirty="0" smtClean="0">
                <a:solidFill>
                  <a:schemeClr val="accent3">
                    <a:lumMod val="50000"/>
                  </a:schemeClr>
                </a:solidFill>
                <a:latin typeface="Calibri" panose="020F0502020204030204" pitchFamily="34" charset="0"/>
                <a:cs typeface="Calibri" panose="020F0502020204030204" pitchFamily="34" charset="0"/>
              </a:rPr>
              <a:t>العليا</a:t>
            </a:r>
            <a:endParaRPr lang="ar-SA" sz="2200" b="1" dirty="0" smtClean="0">
              <a:solidFill>
                <a:schemeClr val="accent3">
                  <a:lumMod val="50000"/>
                </a:schemeClr>
              </a:solidFill>
              <a:latin typeface="Calibri" panose="020F0502020204030204" pitchFamily="34" charset="0"/>
              <a:cs typeface="Calibri" panose="020F0502020204030204" pitchFamily="34" charset="0"/>
            </a:endParaRPr>
          </a:p>
          <a:p>
            <a:pPr algn="just">
              <a:lnSpc>
                <a:spcPct val="150000"/>
              </a:lnSpc>
            </a:pPr>
            <a:r>
              <a:rPr lang="ar-SA" sz="2200" dirty="0" smtClean="0">
                <a:solidFill>
                  <a:schemeClr val="tx1"/>
                </a:solidFill>
                <a:latin typeface="Calibri" panose="020F0502020204030204" pitchFamily="34" charset="0"/>
                <a:cs typeface="Calibri" panose="020F0502020204030204" pitchFamily="34" charset="0"/>
              </a:rPr>
              <a:t>خصت المادة </a:t>
            </a:r>
            <a:r>
              <a:rPr lang="ar-SA" sz="2200" dirty="0">
                <a:solidFill>
                  <a:schemeClr val="tx1"/>
                </a:solidFill>
                <a:latin typeface="Calibri" panose="020F0502020204030204" pitchFamily="34" charset="0"/>
                <a:cs typeface="Calibri" panose="020F0502020204030204" pitchFamily="34" charset="0"/>
              </a:rPr>
              <a:t>93 / سابعا من الدستور </a:t>
            </a:r>
            <a:r>
              <a:rPr lang="ar-SA" sz="2200" dirty="0" smtClean="0">
                <a:solidFill>
                  <a:schemeClr val="tx1"/>
                </a:solidFill>
                <a:latin typeface="Calibri" panose="020F0502020204030204" pitchFamily="34" charset="0"/>
                <a:cs typeface="Calibri" panose="020F0502020204030204" pitchFamily="34" charset="0"/>
              </a:rPr>
              <a:t>المحكمة </a:t>
            </a:r>
            <a:r>
              <a:rPr lang="ar-SA" sz="2200" dirty="0">
                <a:solidFill>
                  <a:schemeClr val="tx1"/>
                </a:solidFill>
                <a:latin typeface="Calibri" panose="020F0502020204030204" pitchFamily="34" charset="0"/>
                <a:cs typeface="Calibri" panose="020F0502020204030204" pitchFamily="34" charset="0"/>
              </a:rPr>
              <a:t>الاتحادية بالمصادقة على </a:t>
            </a:r>
            <a:r>
              <a:rPr lang="ar-SA" sz="2200" dirty="0" smtClean="0">
                <a:solidFill>
                  <a:schemeClr val="tx1"/>
                </a:solidFill>
                <a:latin typeface="Calibri" panose="020F0502020204030204" pitchFamily="34" charset="0"/>
                <a:cs typeface="Calibri" panose="020F0502020204030204" pitchFamily="34" charset="0"/>
              </a:rPr>
              <a:t>النتائج النهائية </a:t>
            </a:r>
            <a:r>
              <a:rPr lang="ar-SA" sz="2200" dirty="0">
                <a:solidFill>
                  <a:schemeClr val="tx1"/>
                </a:solidFill>
                <a:latin typeface="Calibri" panose="020F0502020204030204" pitchFamily="34" charset="0"/>
                <a:cs typeface="Calibri" panose="020F0502020204030204" pitchFamily="34" charset="0"/>
              </a:rPr>
              <a:t>للانتخابات العامة لعضوية مجلس النواب , وجاء في المادة 94 ان </a:t>
            </a:r>
            <a:r>
              <a:rPr lang="ar-SA" sz="2200" dirty="0" smtClean="0">
                <a:solidFill>
                  <a:schemeClr val="tx1"/>
                </a:solidFill>
                <a:latin typeface="Calibri" panose="020F0502020204030204" pitchFamily="34" charset="0"/>
                <a:cs typeface="Calibri" panose="020F0502020204030204" pitchFamily="34" charset="0"/>
              </a:rPr>
              <a:t>قرارات المحكمة الاتحادية </a:t>
            </a:r>
            <a:r>
              <a:rPr lang="ar-SA" sz="2200" dirty="0">
                <a:solidFill>
                  <a:schemeClr val="tx1"/>
                </a:solidFill>
                <a:latin typeface="Calibri" panose="020F0502020204030204" pitchFamily="34" charset="0"/>
                <a:cs typeface="Calibri" panose="020F0502020204030204" pitchFamily="34" charset="0"/>
              </a:rPr>
              <a:t>العليا باتة وملزمة للسلطات كافة . وعلى وفق هذه المادة الدستورية ينبغي على المحكمة الاتحادية العليا ان تمارس هذا </a:t>
            </a:r>
            <a:r>
              <a:rPr lang="ar-SA" sz="2200" dirty="0" smtClean="0">
                <a:solidFill>
                  <a:schemeClr val="tx1"/>
                </a:solidFill>
                <a:latin typeface="Calibri" panose="020F0502020204030204" pitchFamily="34" charset="0"/>
                <a:cs typeface="Calibri" panose="020F0502020204030204" pitchFamily="34" charset="0"/>
              </a:rPr>
              <a:t>الاختصاص بعد اعلان </a:t>
            </a:r>
            <a:r>
              <a:rPr lang="ar-SA" sz="2200" dirty="0">
                <a:solidFill>
                  <a:schemeClr val="tx1"/>
                </a:solidFill>
                <a:latin typeface="Calibri" panose="020F0502020204030204" pitchFamily="34" charset="0"/>
                <a:cs typeface="Calibri" panose="020F0502020204030204" pitchFamily="34" charset="0"/>
              </a:rPr>
              <a:t>النتائج النهائية </a:t>
            </a:r>
            <a:r>
              <a:rPr lang="ar-SA" sz="2200" dirty="0" smtClean="0">
                <a:solidFill>
                  <a:schemeClr val="tx1"/>
                </a:solidFill>
                <a:latin typeface="Calibri" panose="020F0502020204030204" pitchFamily="34" charset="0"/>
                <a:cs typeface="Calibri" panose="020F0502020204030204" pitchFamily="34" charset="0"/>
              </a:rPr>
              <a:t>من </a:t>
            </a:r>
            <a:r>
              <a:rPr lang="ar-SA" sz="2200" dirty="0">
                <a:solidFill>
                  <a:schemeClr val="tx1"/>
                </a:solidFill>
                <a:latin typeface="Calibri" panose="020F0502020204030204" pitchFamily="34" charset="0"/>
                <a:cs typeface="Calibri" panose="020F0502020204030204" pitchFamily="34" charset="0"/>
              </a:rPr>
              <a:t>قبل المفوضية العليا </a:t>
            </a:r>
            <a:r>
              <a:rPr lang="ar-SA" sz="2200" dirty="0" smtClean="0">
                <a:solidFill>
                  <a:schemeClr val="tx1"/>
                </a:solidFill>
                <a:latin typeface="Calibri" panose="020F0502020204030204" pitchFamily="34" charset="0"/>
                <a:cs typeface="Calibri" panose="020F0502020204030204" pitchFamily="34" charset="0"/>
              </a:rPr>
              <a:t>المستقلة للانتخابات حصرا .</a:t>
            </a:r>
          </a:p>
          <a:p>
            <a:pPr algn="just">
              <a:lnSpc>
                <a:spcPct val="150000"/>
              </a:lnSpc>
            </a:pPr>
            <a:r>
              <a:rPr lang="ar-SA" sz="2200" dirty="0">
                <a:solidFill>
                  <a:schemeClr val="tx1"/>
                </a:solidFill>
                <a:latin typeface="Calibri" panose="020F0502020204030204" pitchFamily="34" charset="0"/>
                <a:cs typeface="Calibri" panose="020F0502020204030204" pitchFamily="34" charset="0"/>
              </a:rPr>
              <a:t>ان الاثر الذي يترتب على المصادقة على نتائج الانتخابات النيابية لعضوية مجلس </a:t>
            </a:r>
            <a:r>
              <a:rPr lang="ar-SA" sz="2200" dirty="0" smtClean="0">
                <a:solidFill>
                  <a:schemeClr val="tx1"/>
                </a:solidFill>
                <a:latin typeface="Calibri" panose="020F0502020204030204" pitchFamily="34" charset="0"/>
                <a:cs typeface="Calibri" panose="020F0502020204030204" pitchFamily="34" charset="0"/>
              </a:rPr>
              <a:t>النواب هو </a:t>
            </a:r>
            <a:r>
              <a:rPr lang="ar-SA" sz="2200" dirty="0">
                <a:solidFill>
                  <a:schemeClr val="tx1"/>
                </a:solidFill>
                <a:latin typeface="Calibri" panose="020F0502020204030204" pitchFamily="34" charset="0"/>
                <a:cs typeface="Calibri" panose="020F0502020204030204" pitchFamily="34" charset="0"/>
              </a:rPr>
              <a:t>بدء الصفة النيابية </a:t>
            </a:r>
            <a:r>
              <a:rPr lang="ar-SA" sz="2200" dirty="0" smtClean="0">
                <a:solidFill>
                  <a:schemeClr val="tx1"/>
                </a:solidFill>
                <a:latin typeface="Calibri" panose="020F0502020204030204" pitchFamily="34" charset="0"/>
                <a:cs typeface="Calibri" panose="020F0502020204030204" pitchFamily="34" charset="0"/>
              </a:rPr>
              <a:t>(عضو البرلمان) </a:t>
            </a:r>
            <a:r>
              <a:rPr lang="ar-SA" sz="2200" dirty="0">
                <a:solidFill>
                  <a:schemeClr val="tx1"/>
                </a:solidFill>
                <a:latin typeface="Calibri" panose="020F0502020204030204" pitchFamily="34" charset="0"/>
                <a:cs typeface="Calibri" panose="020F0502020204030204" pitchFamily="34" charset="0"/>
              </a:rPr>
              <a:t>على اساس ان النتائج اصبحت نهائية ولا يحق لأي </a:t>
            </a:r>
            <a:r>
              <a:rPr lang="ar-SA" sz="2200" dirty="0" smtClean="0">
                <a:solidFill>
                  <a:schemeClr val="tx1"/>
                </a:solidFill>
                <a:latin typeface="Calibri" panose="020F0502020204030204" pitchFamily="34" charset="0"/>
                <a:cs typeface="Calibri" panose="020F0502020204030204" pitchFamily="34" charset="0"/>
              </a:rPr>
              <a:t>طرف الاعتراض </a:t>
            </a:r>
            <a:r>
              <a:rPr lang="ar-SA" sz="2200" dirty="0">
                <a:solidFill>
                  <a:schemeClr val="tx1"/>
                </a:solidFill>
                <a:latin typeface="Calibri" panose="020F0502020204030204" pitchFamily="34" charset="0"/>
                <a:cs typeface="Calibri" panose="020F0502020204030204" pitchFamily="34" charset="0"/>
              </a:rPr>
              <a:t>عليها او الطعن </a:t>
            </a:r>
            <a:r>
              <a:rPr lang="ar-SA" sz="2200" dirty="0" smtClean="0">
                <a:solidFill>
                  <a:schemeClr val="tx1"/>
                </a:solidFill>
                <a:latin typeface="Calibri" panose="020F0502020204030204" pitchFamily="34" charset="0"/>
                <a:cs typeface="Calibri" panose="020F0502020204030204" pitchFamily="34" charset="0"/>
              </a:rPr>
              <a:t>بها .</a:t>
            </a:r>
          </a:p>
          <a:p>
            <a:pPr algn="just">
              <a:lnSpc>
                <a:spcPct val="150000"/>
              </a:lnSpc>
            </a:pPr>
            <a:r>
              <a:rPr lang="ar-SA" sz="2200" dirty="0">
                <a:solidFill>
                  <a:schemeClr val="tx1"/>
                </a:solidFill>
                <a:latin typeface="Calibri" panose="020F0502020204030204" pitchFamily="34" charset="0"/>
                <a:cs typeface="Calibri" panose="020F0502020204030204" pitchFamily="34" charset="0"/>
              </a:rPr>
              <a:t>ويخضع قرار مجلس النواب الخاص بالفصل في صحة العضوية </a:t>
            </a:r>
            <a:r>
              <a:rPr lang="ar-SA" sz="2200" dirty="0" smtClean="0">
                <a:solidFill>
                  <a:schemeClr val="tx1"/>
                </a:solidFill>
                <a:latin typeface="Calibri" panose="020F0502020204030204" pitchFamily="34" charset="0"/>
                <a:cs typeface="Calibri" panose="020F0502020204030204" pitchFamily="34" charset="0"/>
              </a:rPr>
              <a:t>النيابية للطعن امام </a:t>
            </a:r>
            <a:r>
              <a:rPr lang="ar-SA" sz="2200" dirty="0">
                <a:solidFill>
                  <a:schemeClr val="tx1"/>
                </a:solidFill>
                <a:latin typeface="Calibri" panose="020F0502020204030204" pitchFamily="34" charset="0"/>
                <a:cs typeface="Calibri" panose="020F0502020204030204" pitchFamily="34" charset="0"/>
              </a:rPr>
              <a:t>المحكمة الاتحادية العليا على ان يقدم الطعن خلال </a:t>
            </a:r>
            <a:r>
              <a:rPr lang="ar-SA" sz="2200" dirty="0" smtClean="0">
                <a:solidFill>
                  <a:schemeClr val="tx1"/>
                </a:solidFill>
                <a:latin typeface="Calibri" panose="020F0502020204030204" pitchFamily="34" charset="0"/>
                <a:cs typeface="Calibri" panose="020F0502020204030204" pitchFamily="34" charset="0"/>
              </a:rPr>
              <a:t>( </a:t>
            </a:r>
            <a:r>
              <a:rPr lang="ar-SA" sz="2200" dirty="0">
                <a:solidFill>
                  <a:schemeClr val="tx1"/>
                </a:solidFill>
                <a:latin typeface="Calibri" panose="020F0502020204030204" pitchFamily="34" charset="0"/>
                <a:cs typeface="Calibri" panose="020F0502020204030204" pitchFamily="34" charset="0"/>
              </a:rPr>
              <a:t>30 </a:t>
            </a:r>
            <a:r>
              <a:rPr lang="ar-SA" sz="2200" dirty="0" smtClean="0">
                <a:solidFill>
                  <a:schemeClr val="tx1"/>
                </a:solidFill>
                <a:latin typeface="Calibri" panose="020F0502020204030204" pitchFamily="34" charset="0"/>
                <a:cs typeface="Calibri" panose="020F0502020204030204" pitchFamily="34" charset="0"/>
              </a:rPr>
              <a:t>) </a:t>
            </a:r>
            <a:r>
              <a:rPr lang="ar-SA" sz="2200" dirty="0">
                <a:solidFill>
                  <a:schemeClr val="tx1"/>
                </a:solidFill>
                <a:latin typeface="Calibri" panose="020F0502020204030204" pitchFamily="34" charset="0"/>
                <a:cs typeface="Calibri" panose="020F0502020204030204" pitchFamily="34" charset="0"/>
              </a:rPr>
              <a:t>يوما من </a:t>
            </a:r>
            <a:r>
              <a:rPr lang="ar-SA" sz="2200" dirty="0" smtClean="0">
                <a:solidFill>
                  <a:schemeClr val="tx1"/>
                </a:solidFill>
                <a:latin typeface="Calibri" panose="020F0502020204030204" pitchFamily="34" charset="0"/>
                <a:cs typeface="Calibri" panose="020F0502020204030204" pitchFamily="34" charset="0"/>
              </a:rPr>
              <a:t>تاريخ صدوره </a:t>
            </a:r>
            <a:r>
              <a:rPr lang="ar-SA" sz="2200" dirty="0">
                <a:solidFill>
                  <a:schemeClr val="tx1"/>
                </a:solidFill>
                <a:latin typeface="Calibri" panose="020F0502020204030204" pitchFamily="34" charset="0"/>
                <a:cs typeface="Calibri" panose="020F0502020204030204" pitchFamily="34" charset="0"/>
              </a:rPr>
              <a:t>من مجلس النواب, وتعد مدد الطعن من النظام العام, فلا يجوز للمحكمة قبولها بعد </a:t>
            </a:r>
            <a:r>
              <a:rPr lang="ar-SA" sz="2200" dirty="0" smtClean="0">
                <a:solidFill>
                  <a:schemeClr val="tx1"/>
                </a:solidFill>
                <a:latin typeface="Calibri" panose="020F0502020204030204" pitchFamily="34" charset="0"/>
                <a:cs typeface="Calibri" panose="020F0502020204030204" pitchFamily="34" charset="0"/>
              </a:rPr>
              <a:t>انقضاء المدة </a:t>
            </a:r>
            <a:r>
              <a:rPr lang="ar-SA" sz="2200" dirty="0">
                <a:solidFill>
                  <a:schemeClr val="tx1"/>
                </a:solidFill>
                <a:latin typeface="Calibri" panose="020F0502020204030204" pitchFamily="34" charset="0"/>
                <a:cs typeface="Calibri" panose="020F0502020204030204" pitchFamily="34" charset="0"/>
              </a:rPr>
              <a:t>المحددة</a:t>
            </a:r>
            <a:r>
              <a:rPr lang="ar-SA" sz="2200" dirty="0" smtClean="0">
                <a:solidFill>
                  <a:schemeClr val="tx1"/>
                </a:solidFill>
                <a:latin typeface="Calibri" panose="020F0502020204030204" pitchFamily="34" charset="0"/>
                <a:cs typeface="Calibri" panose="020F0502020204030204" pitchFamily="34" charset="0"/>
              </a:rPr>
              <a:t>,</a:t>
            </a:r>
          </a:p>
        </p:txBody>
      </p:sp>
      <p:sp>
        <p:nvSpPr>
          <p:cNvPr id="3" name="عنوان 2"/>
          <p:cNvSpPr>
            <a:spLocks noGrp="1"/>
          </p:cNvSpPr>
          <p:nvPr>
            <p:ph type="title"/>
          </p:nvPr>
        </p:nvSpPr>
        <p:spPr/>
        <p:txBody>
          <a:bodyPr/>
          <a:lstStyle/>
          <a:p>
            <a:endParaRPr lang="ar-IQ"/>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10</a:t>
            </a:fld>
            <a:endParaRPr lang="en-US" dirty="0"/>
          </a:p>
        </p:txBody>
      </p:sp>
    </p:spTree>
    <p:extLst>
      <p:ext uri="{BB962C8B-B14F-4D97-AF65-F5344CB8AC3E}">
        <p14:creationId xmlns:p14="http://schemas.microsoft.com/office/powerpoint/2010/main" val="2597603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bg1"/>
          </a:solidFill>
        </p:spPr>
        <p:txBody>
          <a:bodyPr/>
          <a:lstStyle/>
          <a:p>
            <a:pPr lvl="0" algn="just">
              <a:lnSpc>
                <a:spcPct val="150000"/>
              </a:lnSpc>
            </a:pPr>
            <a:r>
              <a:rPr lang="ar-SA" sz="2300" b="1" dirty="0">
                <a:solidFill>
                  <a:schemeClr val="tx2">
                    <a:lumMod val="60000"/>
                    <a:lumOff val="40000"/>
                  </a:schemeClr>
                </a:solidFill>
                <a:latin typeface="Calibri" panose="020F0502020204030204" pitchFamily="34" charset="0"/>
                <a:cs typeface="Calibri" panose="020F0502020204030204" pitchFamily="34" charset="0"/>
              </a:rPr>
              <a:t>3. مجلس النواب العراقي :</a:t>
            </a:r>
          </a:p>
          <a:p>
            <a:pPr lvl="0" algn="just">
              <a:lnSpc>
                <a:spcPct val="150000"/>
              </a:lnSpc>
            </a:pPr>
            <a:r>
              <a:rPr lang="ar-SA" sz="2300" dirty="0">
                <a:solidFill>
                  <a:schemeClr val="tx1"/>
                </a:solidFill>
                <a:latin typeface="Calibri" panose="020F0502020204030204" pitchFamily="34" charset="0"/>
                <a:cs typeface="Calibri" panose="020F0502020204030204" pitchFamily="34" charset="0"/>
              </a:rPr>
              <a:t>فيما يتعلق في دور مجلس النواب وعلاقته في مسؤولية الفصل في صحة انتخاب اعضاءه وبالرجوع الى الدستور العراقي لعام 2005 فقد جاء في المادة ( 52 ) منه ما يأتي:</a:t>
            </a:r>
          </a:p>
          <a:p>
            <a:pPr lvl="0" algn="just">
              <a:lnSpc>
                <a:spcPct val="150000"/>
              </a:lnSpc>
            </a:pPr>
            <a:r>
              <a:rPr lang="ar-SA" sz="2300" dirty="0">
                <a:solidFill>
                  <a:schemeClr val="tx1"/>
                </a:solidFill>
                <a:latin typeface="Calibri" panose="020F0502020204030204" pitchFamily="34" charset="0"/>
                <a:cs typeface="Calibri" panose="020F0502020204030204" pitchFamily="34" charset="0"/>
              </a:rPr>
              <a:t>اولا: يبت مجلس النواب في صحة عضوية اعضاءه خلال ثلاثين يوما من تاريخ تسجيل الاعتراض بأغلبية ثلثي اعضاءه.</a:t>
            </a:r>
          </a:p>
          <a:p>
            <a:pPr lvl="0" algn="just">
              <a:lnSpc>
                <a:spcPct val="150000"/>
              </a:lnSpc>
            </a:pPr>
            <a:r>
              <a:rPr lang="ar-SA" sz="2300" dirty="0">
                <a:solidFill>
                  <a:schemeClr val="tx1"/>
                </a:solidFill>
                <a:latin typeface="Calibri" panose="020F0502020204030204" pitchFamily="34" charset="0"/>
                <a:cs typeface="Calibri" panose="020F0502020204030204" pitchFamily="34" charset="0"/>
              </a:rPr>
              <a:t>ثانيا: يجوز الطعن في </a:t>
            </a:r>
            <a:r>
              <a:rPr lang="ar-SA" sz="2300" dirty="0" smtClean="0">
                <a:solidFill>
                  <a:schemeClr val="tx1"/>
                </a:solidFill>
                <a:latin typeface="Calibri" panose="020F0502020204030204" pitchFamily="34" charset="0"/>
                <a:cs typeface="Calibri" panose="020F0502020204030204" pitchFamily="34" charset="0"/>
              </a:rPr>
              <a:t>قرار </a:t>
            </a:r>
            <a:r>
              <a:rPr lang="ar-SA" sz="2300" dirty="0">
                <a:solidFill>
                  <a:schemeClr val="tx1"/>
                </a:solidFill>
                <a:latin typeface="Calibri" panose="020F0502020204030204" pitchFamily="34" charset="0"/>
                <a:cs typeface="Calibri" panose="020F0502020204030204" pitchFamily="34" charset="0"/>
              </a:rPr>
              <a:t>المجلس امام المحكمة الاتحادية العليا خلال ثلاثين يوما من تاريخ صدوره. </a:t>
            </a:r>
            <a:endParaRPr lang="ar-SA" sz="2300" dirty="0" smtClean="0">
              <a:solidFill>
                <a:schemeClr val="tx1"/>
              </a:solidFill>
              <a:latin typeface="Calibri" panose="020F0502020204030204" pitchFamily="34" charset="0"/>
              <a:cs typeface="Calibri" panose="020F0502020204030204" pitchFamily="34" charset="0"/>
            </a:endParaRPr>
          </a:p>
          <a:p>
            <a:pPr lvl="0" algn="just">
              <a:lnSpc>
                <a:spcPct val="150000"/>
              </a:lnSpc>
            </a:pPr>
            <a:r>
              <a:rPr lang="ar-SA" sz="2300" dirty="0" smtClean="0">
                <a:solidFill>
                  <a:schemeClr val="tx1"/>
                </a:solidFill>
                <a:latin typeface="Calibri" panose="020F0502020204030204" pitchFamily="34" charset="0"/>
                <a:ea typeface="Times New Roman"/>
                <a:cs typeface="Calibri" panose="020F0502020204030204" pitchFamily="34" charset="0"/>
              </a:rPr>
              <a:t>ان </a:t>
            </a:r>
            <a:r>
              <a:rPr lang="ar-SA" sz="2300" dirty="0">
                <a:solidFill>
                  <a:schemeClr val="tx1"/>
                </a:solidFill>
                <a:latin typeface="Calibri" panose="020F0502020204030204" pitchFamily="34" charset="0"/>
                <a:ea typeface="Times New Roman"/>
                <a:cs typeface="Calibri" panose="020F0502020204030204" pitchFamily="34" charset="0"/>
              </a:rPr>
              <a:t>المشرع الدستوري </a:t>
            </a:r>
            <a:r>
              <a:rPr lang="ar-SA" sz="2300" dirty="0" smtClean="0">
                <a:solidFill>
                  <a:schemeClr val="tx1"/>
                </a:solidFill>
                <a:latin typeface="Calibri" panose="020F0502020204030204" pitchFamily="34" charset="0"/>
                <a:ea typeface="Times New Roman"/>
                <a:cs typeface="Calibri" panose="020F0502020204030204" pitchFamily="34" charset="0"/>
              </a:rPr>
              <a:t>العراقي </a:t>
            </a:r>
            <a:r>
              <a:rPr lang="ar-SA" sz="2300" dirty="0">
                <a:solidFill>
                  <a:schemeClr val="tx1"/>
                </a:solidFill>
                <a:latin typeface="Calibri" panose="020F0502020204030204" pitchFamily="34" charset="0"/>
                <a:ea typeface="Times New Roman"/>
                <a:cs typeface="Calibri" panose="020F0502020204030204" pitchFamily="34" charset="0"/>
              </a:rPr>
              <a:t>في المادة ( 52 ( من الدستور لم يحدد من له </a:t>
            </a:r>
            <a:r>
              <a:rPr lang="ar-SA" sz="2300" dirty="0" smtClean="0">
                <a:solidFill>
                  <a:schemeClr val="tx1"/>
                </a:solidFill>
                <a:latin typeface="Calibri" panose="020F0502020204030204" pitchFamily="34" charset="0"/>
                <a:ea typeface="Times New Roman"/>
                <a:cs typeface="Calibri" panose="020F0502020204030204" pitchFamily="34" charset="0"/>
              </a:rPr>
              <a:t>الحق </a:t>
            </a:r>
            <a:r>
              <a:rPr lang="ar-SA" sz="2300" dirty="0">
                <a:solidFill>
                  <a:schemeClr val="tx1"/>
                </a:solidFill>
                <a:latin typeface="Calibri" panose="020F0502020204030204" pitchFamily="34" charset="0"/>
                <a:ea typeface="Times New Roman"/>
                <a:cs typeface="Calibri" panose="020F0502020204030204" pitchFamily="34" charset="0"/>
              </a:rPr>
              <a:t>بتقديم </a:t>
            </a:r>
            <a:r>
              <a:rPr lang="ar-SA" sz="2300" dirty="0" smtClean="0">
                <a:solidFill>
                  <a:schemeClr val="tx1"/>
                </a:solidFill>
                <a:latin typeface="Calibri" panose="020F0502020204030204" pitchFamily="34" charset="0"/>
                <a:ea typeface="Times New Roman"/>
                <a:cs typeface="Calibri" panose="020F0502020204030204" pitchFamily="34" charset="0"/>
              </a:rPr>
              <a:t>الاعتراض </a:t>
            </a:r>
            <a:r>
              <a:rPr lang="ar-SA" sz="2300" dirty="0">
                <a:solidFill>
                  <a:schemeClr val="tx1"/>
                </a:solidFill>
                <a:latin typeface="Calibri" panose="020F0502020204030204" pitchFamily="34" charset="0"/>
                <a:ea typeface="Times New Roman"/>
                <a:cs typeface="Calibri" panose="020F0502020204030204" pitchFamily="34" charset="0"/>
              </a:rPr>
              <a:t>هل هو النائب الفائز ام المرشح </a:t>
            </a:r>
            <a:r>
              <a:rPr lang="ar-SA" sz="2300" dirty="0" smtClean="0">
                <a:solidFill>
                  <a:schemeClr val="tx1"/>
                </a:solidFill>
                <a:latin typeface="Calibri" panose="020F0502020204030204" pitchFamily="34" charset="0"/>
                <a:ea typeface="Times New Roman"/>
                <a:cs typeface="Calibri" panose="020F0502020204030204" pitchFamily="34" charset="0"/>
              </a:rPr>
              <a:t>الخاسر , </a:t>
            </a:r>
            <a:r>
              <a:rPr lang="ar-SA" sz="2300" dirty="0">
                <a:solidFill>
                  <a:schemeClr val="tx1"/>
                </a:solidFill>
                <a:latin typeface="Calibri" panose="020F0502020204030204" pitchFamily="34" charset="0"/>
                <a:ea typeface="Times New Roman"/>
                <a:cs typeface="Calibri" panose="020F0502020204030204" pitchFamily="34" charset="0"/>
              </a:rPr>
              <a:t>او اي شخص </a:t>
            </a:r>
            <a:r>
              <a:rPr lang="ar-SA" sz="2300" dirty="0" smtClean="0">
                <a:solidFill>
                  <a:schemeClr val="tx1"/>
                </a:solidFill>
                <a:latin typeface="Calibri" panose="020F0502020204030204" pitchFamily="34" charset="0"/>
                <a:ea typeface="Times New Roman"/>
                <a:cs typeface="Calibri" panose="020F0502020204030204" pitchFamily="34" charset="0"/>
              </a:rPr>
              <a:t>اخر</a:t>
            </a:r>
            <a:r>
              <a:rPr lang="ar-SA" sz="2300" dirty="0">
                <a:solidFill>
                  <a:schemeClr val="tx1"/>
                </a:solidFill>
                <a:latin typeface="Calibri" panose="020F0502020204030204" pitchFamily="34" charset="0"/>
                <a:ea typeface="Times New Roman"/>
                <a:cs typeface="Calibri" panose="020F0502020204030204" pitchFamily="34" charset="0"/>
              </a:rPr>
              <a:t> </a:t>
            </a:r>
            <a:r>
              <a:rPr lang="ar-SA" sz="2300" dirty="0" smtClean="0">
                <a:solidFill>
                  <a:schemeClr val="tx1"/>
                </a:solidFill>
                <a:latin typeface="Calibri" panose="020F0502020204030204" pitchFamily="34" charset="0"/>
                <a:ea typeface="Times New Roman"/>
                <a:cs typeface="Calibri" panose="020F0502020204030204" pitchFamily="34" charset="0"/>
              </a:rPr>
              <a:t> , ويتضح </a:t>
            </a:r>
            <a:r>
              <a:rPr lang="ar-SA" sz="2300" dirty="0">
                <a:solidFill>
                  <a:schemeClr val="tx1"/>
                </a:solidFill>
                <a:latin typeface="Calibri" panose="020F0502020204030204" pitchFamily="34" charset="0"/>
                <a:ea typeface="Times New Roman"/>
                <a:cs typeface="Calibri" panose="020F0502020204030204" pitchFamily="34" charset="0"/>
              </a:rPr>
              <a:t>ايضا انه لا يمكن الطعن امام المحكمة الاتحادية في صحة العضوية مباشرة </a:t>
            </a:r>
            <a:r>
              <a:rPr lang="ar-SA" sz="2300" dirty="0" smtClean="0">
                <a:solidFill>
                  <a:schemeClr val="tx1"/>
                </a:solidFill>
                <a:latin typeface="Calibri" panose="020F0502020204030204" pitchFamily="34" charset="0"/>
                <a:ea typeface="Times New Roman"/>
                <a:cs typeface="Calibri" panose="020F0502020204030204" pitchFamily="34" charset="0"/>
              </a:rPr>
              <a:t>وانما يجب الاعتراض </a:t>
            </a:r>
            <a:r>
              <a:rPr lang="ar-SA" sz="2300" dirty="0">
                <a:solidFill>
                  <a:schemeClr val="tx1"/>
                </a:solidFill>
                <a:latin typeface="Calibri" panose="020F0502020204030204" pitchFamily="34" charset="0"/>
                <a:ea typeface="Times New Roman"/>
                <a:cs typeface="Calibri" panose="020F0502020204030204" pitchFamily="34" charset="0"/>
              </a:rPr>
              <a:t>اولا امام مجلس </a:t>
            </a:r>
            <a:r>
              <a:rPr lang="ar-SA" sz="2300" dirty="0" smtClean="0">
                <a:solidFill>
                  <a:schemeClr val="tx1"/>
                </a:solidFill>
                <a:latin typeface="Calibri" panose="020F0502020204030204" pitchFamily="34" charset="0"/>
                <a:ea typeface="Times New Roman"/>
                <a:cs typeface="Calibri" panose="020F0502020204030204" pitchFamily="34" charset="0"/>
              </a:rPr>
              <a:t>النواب .</a:t>
            </a:r>
            <a:endParaRPr lang="en-US" sz="2300" dirty="0">
              <a:solidFill>
                <a:schemeClr val="tx1"/>
              </a:solidFill>
              <a:latin typeface="Calibri" panose="020F0502020204030204" pitchFamily="34" charset="0"/>
              <a:ea typeface="Times New Roman"/>
              <a:cs typeface="Calibri" panose="020F0502020204030204" pitchFamily="34" charset="0"/>
            </a:endParaRPr>
          </a:p>
        </p:txBody>
      </p:sp>
      <p:sp>
        <p:nvSpPr>
          <p:cNvPr id="3" name="عنوان 2"/>
          <p:cNvSpPr>
            <a:spLocks noGrp="1"/>
          </p:cNvSpPr>
          <p:nvPr>
            <p:ph type="title"/>
          </p:nvPr>
        </p:nvSpPr>
        <p:spPr/>
        <p:txBody>
          <a:bodyPr/>
          <a:lstStyle/>
          <a:p>
            <a:endParaRPr lang="ar-IQ"/>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11</a:t>
            </a:fld>
            <a:endParaRPr lang="en-US" dirty="0"/>
          </a:p>
        </p:txBody>
      </p:sp>
    </p:spTree>
    <p:extLst>
      <p:ext uri="{BB962C8B-B14F-4D97-AF65-F5344CB8AC3E}">
        <p14:creationId xmlns:p14="http://schemas.microsoft.com/office/powerpoint/2010/main" val="3985981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bg1"/>
          </a:solidFill>
        </p:spPr>
        <p:txBody>
          <a:bodyPr/>
          <a:lstStyle/>
          <a:p>
            <a:pPr algn="just">
              <a:lnSpc>
                <a:spcPct val="150000"/>
              </a:lnSpc>
            </a:pPr>
            <a:r>
              <a:rPr lang="ar-IQ" sz="2400" b="1" dirty="0">
                <a:solidFill>
                  <a:schemeClr val="accent3"/>
                </a:solidFill>
                <a:latin typeface="Calibri" panose="020F0502020204030204" pitchFamily="34" charset="0"/>
                <a:cs typeface="Calibri" panose="020F0502020204030204" pitchFamily="34" charset="0"/>
              </a:rPr>
              <a:t>4. الهيئة القضائية للانتخابات </a:t>
            </a:r>
          </a:p>
          <a:p>
            <a:pPr algn="just">
              <a:lnSpc>
                <a:spcPct val="150000"/>
              </a:lnSpc>
            </a:pPr>
            <a:r>
              <a:rPr lang="ar-IQ" sz="2300" dirty="0">
                <a:solidFill>
                  <a:schemeClr val="tx1"/>
                </a:solidFill>
                <a:latin typeface="Calibri" panose="020F0502020204030204" pitchFamily="34" charset="0"/>
                <a:cs typeface="Calibri" panose="020F0502020204030204" pitchFamily="34" charset="0"/>
              </a:rPr>
              <a:t>لقد تم تشكيل هذه الهيئة بموجب قانون المفوضية العليا المستقلة للانتخابات الرقم 11 </a:t>
            </a:r>
            <a:r>
              <a:rPr lang="ar-IQ" sz="2300" dirty="0" smtClean="0">
                <a:solidFill>
                  <a:schemeClr val="tx1"/>
                </a:solidFill>
                <a:latin typeface="Calibri" panose="020F0502020204030204" pitchFamily="34" charset="0"/>
                <a:cs typeface="Calibri" panose="020F0502020204030204" pitchFamily="34" charset="0"/>
              </a:rPr>
              <a:t>لسنة</a:t>
            </a:r>
            <a:r>
              <a:rPr lang="ar-SA" sz="2300" dirty="0" smtClean="0">
                <a:solidFill>
                  <a:schemeClr val="tx1"/>
                </a:solidFill>
                <a:latin typeface="Calibri" panose="020F0502020204030204" pitchFamily="34" charset="0"/>
                <a:cs typeface="Calibri" panose="020F0502020204030204" pitchFamily="34" charset="0"/>
              </a:rPr>
              <a:t>2007 </a:t>
            </a:r>
            <a:r>
              <a:rPr lang="ar-IQ" sz="2300" dirty="0" smtClean="0">
                <a:solidFill>
                  <a:schemeClr val="tx1"/>
                </a:solidFill>
                <a:latin typeface="Calibri" panose="020F0502020204030204" pitchFamily="34" charset="0"/>
                <a:cs typeface="Calibri" panose="020F0502020204030204" pitchFamily="34" charset="0"/>
              </a:rPr>
              <a:t>في </a:t>
            </a:r>
            <a:r>
              <a:rPr lang="ar-IQ" sz="2300" dirty="0">
                <a:solidFill>
                  <a:schemeClr val="tx1"/>
                </a:solidFill>
                <a:latin typeface="Calibri" panose="020F0502020204030204" pitchFamily="34" charset="0"/>
                <a:cs typeface="Calibri" panose="020F0502020204030204" pitchFamily="34" charset="0"/>
              </a:rPr>
              <a:t>الفصل الثامن تحت باب </a:t>
            </a:r>
            <a:r>
              <a:rPr lang="ar-IQ" sz="2300" dirty="0" smtClean="0">
                <a:solidFill>
                  <a:schemeClr val="tx1"/>
                </a:solidFill>
                <a:latin typeface="Calibri" panose="020F0502020204030204" pitchFamily="34" charset="0"/>
                <a:cs typeface="Calibri" panose="020F0502020204030204" pitchFamily="34" charset="0"/>
              </a:rPr>
              <a:t>الشكاوى</a:t>
            </a:r>
            <a:r>
              <a:rPr lang="ar-SA" sz="2300" dirty="0" smtClean="0">
                <a:solidFill>
                  <a:schemeClr val="tx1"/>
                </a:solidFill>
                <a:latin typeface="Calibri" panose="020F0502020204030204" pitchFamily="34" charset="0"/>
                <a:cs typeface="Calibri" panose="020F0502020204030204" pitchFamily="34" charset="0"/>
              </a:rPr>
              <a:t> </a:t>
            </a:r>
            <a:r>
              <a:rPr lang="ar-IQ" sz="2300" dirty="0" smtClean="0">
                <a:solidFill>
                  <a:schemeClr val="tx1"/>
                </a:solidFill>
                <a:latin typeface="Calibri" panose="020F0502020204030204" pitchFamily="34" charset="0"/>
                <a:cs typeface="Calibri" panose="020F0502020204030204" pitchFamily="34" charset="0"/>
              </a:rPr>
              <a:t>, </a:t>
            </a:r>
            <a:r>
              <a:rPr lang="ar-IQ" sz="2300" dirty="0">
                <a:solidFill>
                  <a:schemeClr val="tx1"/>
                </a:solidFill>
                <a:latin typeface="Calibri" panose="020F0502020204030204" pitchFamily="34" charset="0"/>
                <a:cs typeface="Calibri" panose="020F0502020204030204" pitchFamily="34" charset="0"/>
              </a:rPr>
              <a:t>هذه الهيئة سوف </a:t>
            </a:r>
            <a:r>
              <a:rPr lang="ar-IQ" sz="2300" dirty="0">
                <a:solidFill>
                  <a:schemeClr val="accent3"/>
                </a:solidFill>
                <a:latin typeface="Calibri" panose="020F0502020204030204" pitchFamily="34" charset="0"/>
                <a:cs typeface="Calibri" panose="020F0502020204030204" pitchFamily="34" charset="0"/>
              </a:rPr>
              <a:t>تتولى </a:t>
            </a:r>
            <a:r>
              <a:rPr lang="ar-SA" sz="2300" dirty="0" smtClean="0">
                <a:solidFill>
                  <a:schemeClr val="accent3"/>
                </a:solidFill>
                <a:latin typeface="Calibri" panose="020F0502020204030204" pitchFamily="34" charset="0"/>
                <a:cs typeface="Calibri" panose="020F0502020204030204" pitchFamily="34" charset="0"/>
              </a:rPr>
              <a:t>النظر في </a:t>
            </a:r>
            <a:r>
              <a:rPr lang="ar-IQ" sz="2300" dirty="0" smtClean="0">
                <a:solidFill>
                  <a:schemeClr val="accent3"/>
                </a:solidFill>
                <a:latin typeface="Calibri" panose="020F0502020204030204" pitchFamily="34" charset="0"/>
                <a:cs typeface="Calibri" panose="020F0502020204030204" pitchFamily="34" charset="0"/>
              </a:rPr>
              <a:t>الشكاوى </a:t>
            </a:r>
            <a:r>
              <a:rPr lang="ar-IQ" sz="2300" dirty="0">
                <a:solidFill>
                  <a:schemeClr val="accent3"/>
                </a:solidFill>
                <a:latin typeface="Calibri" panose="020F0502020204030204" pitchFamily="34" charset="0"/>
                <a:cs typeface="Calibri" panose="020F0502020204030204" pitchFamily="34" charset="0"/>
              </a:rPr>
              <a:t>والطعون </a:t>
            </a:r>
            <a:r>
              <a:rPr lang="ar-IQ" sz="2300" dirty="0" smtClean="0">
                <a:solidFill>
                  <a:schemeClr val="accent3"/>
                </a:solidFill>
                <a:latin typeface="Calibri" panose="020F0502020204030204" pitchFamily="34" charset="0"/>
                <a:cs typeface="Calibri" panose="020F0502020204030204" pitchFamily="34" charset="0"/>
              </a:rPr>
              <a:t>الانتخابية</a:t>
            </a:r>
            <a:r>
              <a:rPr lang="ar-SA" sz="2300" dirty="0">
                <a:solidFill>
                  <a:schemeClr val="accent3"/>
                </a:solidFill>
                <a:latin typeface="Calibri" panose="020F0502020204030204" pitchFamily="34" charset="0"/>
                <a:cs typeface="Calibri" panose="020F0502020204030204" pitchFamily="34" charset="0"/>
              </a:rPr>
              <a:t> بعد اعلان النتائج من قبل المفوضية </a:t>
            </a:r>
            <a:r>
              <a:rPr lang="ar-SA" sz="2300" dirty="0" smtClean="0">
                <a:solidFill>
                  <a:schemeClr val="accent3"/>
                </a:solidFill>
                <a:latin typeface="Calibri" panose="020F0502020204030204" pitchFamily="34" charset="0"/>
                <a:cs typeface="Calibri" panose="020F0502020204030204" pitchFamily="34" charset="0"/>
              </a:rPr>
              <a:t>المستقلة للانتخابات فهي تتولى </a:t>
            </a:r>
            <a:r>
              <a:rPr lang="ar-IQ" sz="2300" dirty="0" smtClean="0">
                <a:solidFill>
                  <a:schemeClr val="accent3"/>
                </a:solidFill>
                <a:latin typeface="Calibri" panose="020F0502020204030204" pitchFamily="34" charset="0"/>
                <a:cs typeface="Calibri" panose="020F0502020204030204" pitchFamily="34" charset="0"/>
              </a:rPr>
              <a:t>مهام </a:t>
            </a:r>
            <a:r>
              <a:rPr lang="ar-IQ" sz="2300" dirty="0">
                <a:solidFill>
                  <a:schemeClr val="accent3"/>
                </a:solidFill>
                <a:latin typeface="Calibri" panose="020F0502020204030204" pitchFamily="34" charset="0"/>
                <a:cs typeface="Calibri" panose="020F0502020204030204" pitchFamily="34" charset="0"/>
              </a:rPr>
              <a:t>استئناف جميع </a:t>
            </a:r>
            <a:r>
              <a:rPr lang="ar-IQ" sz="2300" dirty="0" smtClean="0">
                <a:solidFill>
                  <a:schemeClr val="accent3"/>
                </a:solidFill>
                <a:latin typeface="Calibri" panose="020F0502020204030204" pitchFamily="34" charset="0"/>
                <a:cs typeface="Calibri" panose="020F0502020204030204" pitchFamily="34" charset="0"/>
              </a:rPr>
              <a:t>القر</a:t>
            </a:r>
            <a:r>
              <a:rPr lang="ar-SA" sz="2300" dirty="0" smtClean="0">
                <a:solidFill>
                  <a:schemeClr val="accent3"/>
                </a:solidFill>
                <a:latin typeface="Calibri" panose="020F0502020204030204" pitchFamily="34" charset="0"/>
                <a:cs typeface="Calibri" panose="020F0502020204030204" pitchFamily="34" charset="0"/>
              </a:rPr>
              <a:t>ارا</a:t>
            </a:r>
            <a:r>
              <a:rPr lang="ar-IQ" sz="2300" dirty="0" smtClean="0">
                <a:solidFill>
                  <a:schemeClr val="accent3"/>
                </a:solidFill>
                <a:latin typeface="Calibri" panose="020F0502020204030204" pitchFamily="34" charset="0"/>
                <a:cs typeface="Calibri" panose="020F0502020204030204" pitchFamily="34" charset="0"/>
              </a:rPr>
              <a:t>ت</a:t>
            </a:r>
            <a:r>
              <a:rPr lang="ar-SA" sz="2300" dirty="0">
                <a:solidFill>
                  <a:schemeClr val="accent3"/>
                </a:solidFill>
                <a:latin typeface="Calibri" panose="020F0502020204030204" pitchFamily="34" charset="0"/>
                <a:cs typeface="Calibri" panose="020F0502020204030204" pitchFamily="34" charset="0"/>
              </a:rPr>
              <a:t> المتعلقة بمجلس المفوضين وجميع النتائج النهائية للانتخابات </a:t>
            </a:r>
            <a:r>
              <a:rPr lang="ar-SA" sz="2300" dirty="0">
                <a:solidFill>
                  <a:schemeClr val="tx1"/>
                </a:solidFill>
                <a:latin typeface="Calibri" panose="020F0502020204030204" pitchFamily="34" charset="0"/>
                <a:cs typeface="Calibri" panose="020F0502020204030204" pitchFamily="34" charset="0"/>
              </a:rPr>
              <a:t>باستثناء النتائج النهائية </a:t>
            </a:r>
            <a:r>
              <a:rPr lang="ar-SA" sz="2300" dirty="0" smtClean="0">
                <a:solidFill>
                  <a:schemeClr val="tx1"/>
                </a:solidFill>
                <a:latin typeface="Calibri" panose="020F0502020204030204" pitchFamily="34" charset="0"/>
                <a:cs typeface="Calibri" panose="020F0502020204030204" pitchFamily="34" charset="0"/>
              </a:rPr>
              <a:t>لانتخابات مجلس </a:t>
            </a:r>
            <a:r>
              <a:rPr lang="ar-SA" sz="2300" dirty="0">
                <a:solidFill>
                  <a:schemeClr val="tx1"/>
                </a:solidFill>
                <a:latin typeface="Calibri" panose="020F0502020204030204" pitchFamily="34" charset="0"/>
                <a:cs typeface="Calibri" panose="020F0502020204030204" pitchFamily="34" charset="0"/>
              </a:rPr>
              <a:t>النواب التي تكون من قبل المحكمة الاتحادية العليا </a:t>
            </a:r>
            <a:r>
              <a:rPr lang="ar-SA" sz="2300" dirty="0" smtClean="0">
                <a:solidFill>
                  <a:schemeClr val="tx1"/>
                </a:solidFill>
                <a:latin typeface="Calibri" panose="020F0502020204030204" pitchFamily="34" charset="0"/>
                <a:cs typeface="Calibri" panose="020F0502020204030204" pitchFamily="34" charset="0"/>
              </a:rPr>
              <a:t>حصرا خلال </a:t>
            </a:r>
            <a:r>
              <a:rPr lang="ar-SA" sz="2300" dirty="0">
                <a:solidFill>
                  <a:schemeClr val="tx1"/>
                </a:solidFill>
                <a:latin typeface="Calibri" panose="020F0502020204030204" pitchFamily="34" charset="0"/>
                <a:cs typeface="Calibri" panose="020F0502020204030204" pitchFamily="34" charset="0"/>
              </a:rPr>
              <a:t>مدة ثلاثة ايام تبدا من اليوم التالي للنشر في ثلاث صحف يومية وباللغتين العربية والكردية ولمدة ثلاثة ايام ايضا,.</a:t>
            </a:r>
          </a:p>
          <a:p>
            <a:pPr algn="just">
              <a:lnSpc>
                <a:spcPct val="150000"/>
              </a:lnSpc>
            </a:pPr>
            <a:r>
              <a:rPr lang="ar-SA" sz="2300" dirty="0">
                <a:solidFill>
                  <a:schemeClr val="tx1"/>
                </a:solidFill>
                <a:latin typeface="Calibri" panose="020F0502020204030204" pitchFamily="34" charset="0"/>
                <a:cs typeface="Calibri" panose="020F0502020204030204" pitchFamily="34" charset="0"/>
              </a:rPr>
              <a:t>كما نص قانون المفوضية على ان تكون </a:t>
            </a:r>
            <a:r>
              <a:rPr lang="ar-SA" sz="2300" dirty="0" smtClean="0">
                <a:solidFill>
                  <a:schemeClr val="tx1"/>
                </a:solidFill>
                <a:latin typeface="Calibri" panose="020F0502020204030204" pitchFamily="34" charset="0"/>
                <a:cs typeface="Calibri" panose="020F0502020204030204" pitchFamily="34" charset="0"/>
              </a:rPr>
              <a:t>قرارات </a:t>
            </a:r>
            <a:r>
              <a:rPr lang="ar-SA" sz="2300" dirty="0">
                <a:solidFill>
                  <a:schemeClr val="tx1"/>
                </a:solidFill>
                <a:latin typeface="Calibri" panose="020F0502020204030204" pitchFamily="34" charset="0"/>
                <a:cs typeface="Calibri" panose="020F0502020204030204" pitchFamily="34" charset="0"/>
              </a:rPr>
              <a:t>الهيئة القضائية للانتخابات نهائية وغير قابلة للطعن </a:t>
            </a:r>
            <a:r>
              <a:rPr lang="ar-SA" sz="2300" dirty="0" smtClean="0">
                <a:solidFill>
                  <a:schemeClr val="tx1"/>
                </a:solidFill>
                <a:latin typeface="Calibri" panose="020F0502020204030204" pitchFamily="34" charset="0"/>
                <a:cs typeface="Calibri" panose="020F0502020204030204" pitchFamily="34" charset="0"/>
              </a:rPr>
              <a:t>باي شكل </a:t>
            </a:r>
            <a:r>
              <a:rPr lang="ar-SA" sz="2300" dirty="0">
                <a:solidFill>
                  <a:schemeClr val="tx1"/>
                </a:solidFill>
                <a:latin typeface="Calibri" panose="020F0502020204030204" pitchFamily="34" charset="0"/>
                <a:cs typeface="Calibri" panose="020F0502020204030204" pitchFamily="34" charset="0"/>
              </a:rPr>
              <a:t>من الاشكال, ان نظام الشكا وى والطعون لانتخاب مجلس النواب </a:t>
            </a:r>
            <a:r>
              <a:rPr lang="ar-SA" sz="2300" dirty="0" smtClean="0">
                <a:solidFill>
                  <a:schemeClr val="tx1"/>
                </a:solidFill>
                <a:latin typeface="Calibri" panose="020F0502020204030204" pitchFamily="34" charset="0"/>
                <a:cs typeface="Calibri" panose="020F0502020204030204" pitchFamily="34" charset="0"/>
              </a:rPr>
              <a:t>العراقي </a:t>
            </a:r>
            <a:r>
              <a:rPr lang="ar-SA" sz="2300" dirty="0">
                <a:solidFill>
                  <a:schemeClr val="tx1"/>
                </a:solidFill>
                <a:latin typeface="Calibri" panose="020F0502020204030204" pitchFamily="34" charset="0"/>
                <a:cs typeface="Calibri" panose="020F0502020204030204" pitchFamily="34" charset="0"/>
              </a:rPr>
              <a:t>الرقم 6 لسنة 2013 قد </a:t>
            </a:r>
            <a:r>
              <a:rPr lang="ar-SA" sz="2300" dirty="0" smtClean="0">
                <a:solidFill>
                  <a:schemeClr val="tx1"/>
                </a:solidFill>
                <a:latin typeface="Calibri" panose="020F0502020204030204" pitchFamily="34" charset="0"/>
                <a:cs typeface="Calibri" panose="020F0502020204030204" pitchFamily="34" charset="0"/>
              </a:rPr>
              <a:t>اعطى للمتضرر </a:t>
            </a:r>
            <a:r>
              <a:rPr lang="ar-SA" sz="2300" dirty="0">
                <a:solidFill>
                  <a:schemeClr val="tx1"/>
                </a:solidFill>
                <a:latin typeface="Calibri" panose="020F0502020204030204" pitchFamily="34" charset="0"/>
                <a:cs typeface="Calibri" panose="020F0502020204030204" pitchFamily="34" charset="0"/>
              </a:rPr>
              <a:t>الحق في الطعن </a:t>
            </a:r>
            <a:r>
              <a:rPr lang="ar-SA" sz="2300" dirty="0" smtClean="0">
                <a:solidFill>
                  <a:schemeClr val="tx1"/>
                </a:solidFill>
                <a:latin typeface="Calibri" panose="020F0502020204030204" pitchFamily="34" charset="0"/>
                <a:cs typeface="Calibri" panose="020F0502020204030204" pitchFamily="34" charset="0"/>
              </a:rPr>
              <a:t>بقرارات </a:t>
            </a:r>
            <a:r>
              <a:rPr lang="ar-SA" sz="2300" dirty="0">
                <a:solidFill>
                  <a:schemeClr val="tx1"/>
                </a:solidFill>
                <a:latin typeface="Calibri" panose="020F0502020204030204" pitchFamily="34" charset="0"/>
                <a:cs typeface="Calibri" panose="020F0502020204030204" pitchFamily="34" charset="0"/>
              </a:rPr>
              <a:t>مجلس المفوضين امام الهيئة القضائية </a:t>
            </a:r>
            <a:r>
              <a:rPr lang="ar-SA" sz="2300" dirty="0" smtClean="0">
                <a:solidFill>
                  <a:schemeClr val="tx1"/>
                </a:solidFill>
                <a:latin typeface="Calibri" panose="020F0502020204030204" pitchFamily="34" charset="0"/>
                <a:cs typeface="Calibri" panose="020F0502020204030204" pitchFamily="34" charset="0"/>
              </a:rPr>
              <a:t>للانتخابات </a:t>
            </a:r>
            <a:endParaRPr lang="ar-IQ" sz="2300" dirty="0">
              <a:solidFill>
                <a:schemeClr val="tx1"/>
              </a:solidFill>
              <a:latin typeface="Calibri" panose="020F0502020204030204" pitchFamily="34" charset="0"/>
              <a:cs typeface="Calibri" panose="020F0502020204030204" pitchFamily="34" charset="0"/>
            </a:endParaRPr>
          </a:p>
        </p:txBody>
      </p:sp>
      <p:sp>
        <p:nvSpPr>
          <p:cNvPr id="3" name="عنوان 2"/>
          <p:cNvSpPr>
            <a:spLocks noGrp="1"/>
          </p:cNvSpPr>
          <p:nvPr>
            <p:ph type="title"/>
          </p:nvPr>
        </p:nvSpPr>
        <p:spPr/>
        <p:txBody>
          <a:bodyPr/>
          <a:lstStyle/>
          <a:p>
            <a:endParaRPr lang="ar-IQ"/>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12</a:t>
            </a:fld>
            <a:endParaRPr lang="en-US" dirty="0"/>
          </a:p>
        </p:txBody>
      </p:sp>
    </p:spTree>
    <p:extLst>
      <p:ext uri="{BB962C8B-B14F-4D97-AF65-F5344CB8AC3E}">
        <p14:creationId xmlns:p14="http://schemas.microsoft.com/office/powerpoint/2010/main" val="2559239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bg1"/>
          </a:solidFill>
        </p:spPr>
        <p:txBody>
          <a:bodyPr/>
          <a:lstStyle/>
          <a:p>
            <a:pPr algn="just">
              <a:lnSpc>
                <a:spcPct val="150000"/>
              </a:lnSpc>
            </a:pPr>
            <a:r>
              <a:rPr lang="ar-SA" sz="2400" b="1" dirty="0">
                <a:solidFill>
                  <a:schemeClr val="accent2"/>
                </a:solidFill>
                <a:latin typeface="Calibri" panose="020F0502020204030204" pitchFamily="34" charset="0"/>
                <a:cs typeface="Calibri" panose="020F0502020204030204" pitchFamily="34" charset="0"/>
              </a:rPr>
              <a:t>النتائج</a:t>
            </a:r>
            <a:r>
              <a:rPr lang="ar-SA" sz="2400" b="1" dirty="0">
                <a:solidFill>
                  <a:schemeClr val="tx1"/>
                </a:solidFill>
                <a:latin typeface="Calibri" panose="020F0502020204030204" pitchFamily="34" charset="0"/>
                <a:cs typeface="Calibri" panose="020F0502020204030204" pitchFamily="34" charset="0"/>
              </a:rPr>
              <a:t>:</a:t>
            </a:r>
          </a:p>
          <a:p>
            <a:pPr algn="just">
              <a:lnSpc>
                <a:spcPct val="150000"/>
              </a:lnSpc>
            </a:pPr>
            <a:r>
              <a:rPr lang="ar-SA" sz="2400" b="1" dirty="0">
                <a:solidFill>
                  <a:schemeClr val="tx1"/>
                </a:solidFill>
                <a:latin typeface="Calibri" panose="020F0502020204030204" pitchFamily="34" charset="0"/>
                <a:cs typeface="Calibri" panose="020F0502020204030204" pitchFamily="34" charset="0"/>
              </a:rPr>
              <a:t>1</a:t>
            </a:r>
            <a:r>
              <a:rPr lang="ar-SA" sz="2400" dirty="0">
                <a:solidFill>
                  <a:schemeClr val="tx1"/>
                </a:solidFill>
                <a:latin typeface="Calibri" panose="020F0502020204030204" pitchFamily="34" charset="0"/>
                <a:cs typeface="Calibri" panose="020F0502020204030204" pitchFamily="34" charset="0"/>
              </a:rPr>
              <a:t>. أن من ابرز مقومات </a:t>
            </a:r>
            <a:r>
              <a:rPr lang="ar-SA" sz="2400" dirty="0" smtClean="0">
                <a:solidFill>
                  <a:schemeClr val="tx1"/>
                </a:solidFill>
                <a:latin typeface="Calibri" panose="020F0502020204030204" pitchFamily="34" charset="0"/>
                <a:cs typeface="Calibri" panose="020F0502020204030204" pitchFamily="34" charset="0"/>
              </a:rPr>
              <a:t>الديمقراطية </a:t>
            </a:r>
            <a:r>
              <a:rPr lang="ar-SA" sz="2400" dirty="0">
                <a:solidFill>
                  <a:schemeClr val="tx1"/>
                </a:solidFill>
                <a:latin typeface="Calibri" panose="020F0502020204030204" pitchFamily="34" charset="0"/>
                <a:cs typeface="Calibri" panose="020F0502020204030204" pitchFamily="34" charset="0"/>
              </a:rPr>
              <a:t>هي الانتخابات الحرة النزيهة, وان الطعون الانتخابية من </a:t>
            </a:r>
            <a:r>
              <a:rPr lang="ar-SA" sz="2400" dirty="0" smtClean="0">
                <a:solidFill>
                  <a:schemeClr val="tx1"/>
                </a:solidFill>
                <a:latin typeface="Calibri" panose="020F0502020204030204" pitchFamily="34" charset="0"/>
                <a:cs typeface="Calibri" panose="020F0502020204030204" pitchFamily="34" charset="0"/>
              </a:rPr>
              <a:t>شأنها تصحيح </a:t>
            </a:r>
            <a:r>
              <a:rPr lang="ar-SA" sz="2400" dirty="0">
                <a:solidFill>
                  <a:schemeClr val="tx1"/>
                </a:solidFill>
                <a:latin typeface="Calibri" panose="020F0502020204030204" pitchFamily="34" charset="0"/>
                <a:cs typeface="Calibri" panose="020F0502020204030204" pitchFamily="34" charset="0"/>
              </a:rPr>
              <a:t>الاخطاء التي </a:t>
            </a:r>
            <a:r>
              <a:rPr lang="ar-SA" sz="2400" dirty="0" smtClean="0">
                <a:solidFill>
                  <a:schemeClr val="tx1"/>
                </a:solidFill>
                <a:latin typeface="Calibri" panose="020F0502020204030204" pitchFamily="34" charset="0"/>
                <a:cs typeface="Calibri" panose="020F0502020204030204" pitchFamily="34" charset="0"/>
              </a:rPr>
              <a:t>تتزامن </a:t>
            </a:r>
            <a:r>
              <a:rPr lang="ar-SA" sz="2400" dirty="0">
                <a:solidFill>
                  <a:schemeClr val="tx1"/>
                </a:solidFill>
                <a:latin typeface="Calibri" panose="020F0502020204030204" pitchFamily="34" charset="0"/>
                <a:cs typeface="Calibri" panose="020F0502020204030204" pitchFamily="34" charset="0"/>
              </a:rPr>
              <a:t>مع سير العملية الانتخابية, وقد سعى </a:t>
            </a:r>
            <a:r>
              <a:rPr lang="ar-SA" sz="2400" dirty="0" smtClean="0">
                <a:solidFill>
                  <a:schemeClr val="tx1"/>
                </a:solidFill>
                <a:latin typeface="Calibri" panose="020F0502020204030204" pitchFamily="34" charset="0"/>
                <a:cs typeface="Calibri" panose="020F0502020204030204" pitchFamily="34" charset="0"/>
              </a:rPr>
              <a:t>العراق في السنوات الاخيرة </a:t>
            </a:r>
            <a:r>
              <a:rPr lang="ar-SA" sz="2400" dirty="0">
                <a:solidFill>
                  <a:schemeClr val="tx1"/>
                </a:solidFill>
                <a:latin typeface="Calibri" panose="020F0502020204030204" pitchFamily="34" charset="0"/>
                <a:cs typeface="Calibri" panose="020F0502020204030204" pitchFamily="34" charset="0"/>
              </a:rPr>
              <a:t>الى تشريع القوانين الكثيرة الخاصة بهذا النظام الانتخابي والجهة التي تقوم بعملية </a:t>
            </a:r>
            <a:r>
              <a:rPr lang="ar-SA" sz="2400" dirty="0" smtClean="0">
                <a:solidFill>
                  <a:schemeClr val="tx1"/>
                </a:solidFill>
                <a:latin typeface="Calibri" panose="020F0502020204030204" pitchFamily="34" charset="0"/>
                <a:cs typeface="Calibri" panose="020F0502020204030204" pitchFamily="34" charset="0"/>
              </a:rPr>
              <a:t>الاشراف والفصل </a:t>
            </a:r>
            <a:r>
              <a:rPr lang="ar-SA" sz="2400" dirty="0">
                <a:solidFill>
                  <a:schemeClr val="tx1"/>
                </a:solidFill>
                <a:latin typeface="Calibri" panose="020F0502020204030204" pitchFamily="34" charset="0"/>
                <a:cs typeface="Calibri" panose="020F0502020204030204" pitchFamily="34" charset="0"/>
              </a:rPr>
              <a:t>في هذه </a:t>
            </a:r>
            <a:r>
              <a:rPr lang="ar-SA" sz="2400" dirty="0" smtClean="0">
                <a:solidFill>
                  <a:schemeClr val="tx1"/>
                </a:solidFill>
                <a:latin typeface="Calibri" panose="020F0502020204030204" pitchFamily="34" charset="0"/>
                <a:cs typeface="Calibri" panose="020F0502020204030204" pitchFamily="34" charset="0"/>
              </a:rPr>
              <a:t>الشكاوى</a:t>
            </a:r>
            <a:r>
              <a:rPr lang="ar-SA" sz="2400" dirty="0">
                <a:solidFill>
                  <a:schemeClr val="tx1"/>
                </a:solidFill>
                <a:latin typeface="Calibri" panose="020F0502020204030204" pitchFamily="34" charset="0"/>
                <a:cs typeface="Calibri" panose="020F0502020204030204" pitchFamily="34" charset="0"/>
              </a:rPr>
              <a:t>.</a:t>
            </a:r>
          </a:p>
          <a:p>
            <a:pPr algn="just">
              <a:lnSpc>
                <a:spcPct val="150000"/>
              </a:lnSpc>
            </a:pPr>
            <a:r>
              <a:rPr lang="ar-SA" sz="2400" b="1" dirty="0">
                <a:solidFill>
                  <a:schemeClr val="tx1"/>
                </a:solidFill>
                <a:latin typeface="Calibri" panose="020F0502020204030204" pitchFamily="34" charset="0"/>
                <a:cs typeface="Calibri" panose="020F0502020204030204" pitchFamily="34" charset="0"/>
              </a:rPr>
              <a:t>2. </a:t>
            </a:r>
            <a:r>
              <a:rPr lang="ar-SA" sz="2400" dirty="0">
                <a:solidFill>
                  <a:schemeClr val="tx1"/>
                </a:solidFill>
                <a:latin typeface="Calibri" panose="020F0502020204030204" pitchFamily="34" charset="0"/>
                <a:cs typeface="Calibri" panose="020F0502020204030204" pitchFamily="34" charset="0"/>
              </a:rPr>
              <a:t>تبين ان الفصل في صحة انتخاب عضو مجلس النواب </a:t>
            </a:r>
            <a:r>
              <a:rPr lang="ar-SA" sz="2400" dirty="0" smtClean="0">
                <a:solidFill>
                  <a:schemeClr val="tx1"/>
                </a:solidFill>
                <a:latin typeface="Calibri" panose="020F0502020204030204" pitchFamily="34" charset="0"/>
                <a:cs typeface="Calibri" panose="020F0502020204030204" pitchFamily="34" charset="0"/>
              </a:rPr>
              <a:t>العراقي </a:t>
            </a:r>
            <a:r>
              <a:rPr lang="ar-SA" sz="2400" dirty="0">
                <a:solidFill>
                  <a:schemeClr val="tx1"/>
                </a:solidFill>
                <a:latin typeface="Calibri" panose="020F0502020204030204" pitchFamily="34" charset="0"/>
                <a:cs typeface="Calibri" panose="020F0502020204030204" pitchFamily="34" charset="0"/>
              </a:rPr>
              <a:t>يتم من قبل </a:t>
            </a:r>
            <a:r>
              <a:rPr lang="ar-SA" sz="2400" dirty="0" smtClean="0">
                <a:solidFill>
                  <a:schemeClr val="tx1"/>
                </a:solidFill>
                <a:latin typeface="Calibri" panose="020F0502020204030204" pitchFamily="34" charset="0"/>
                <a:cs typeface="Calibri" panose="020F0502020204030204" pitchFamily="34" charset="0"/>
              </a:rPr>
              <a:t>مجلس النواب نفسه </a:t>
            </a:r>
            <a:r>
              <a:rPr lang="ar-SA" sz="2400" dirty="0">
                <a:solidFill>
                  <a:schemeClr val="tx1"/>
                </a:solidFill>
                <a:latin typeface="Calibri" panose="020F0502020204030204" pitchFamily="34" charset="0"/>
                <a:cs typeface="Calibri" panose="020F0502020204030204" pitchFamily="34" charset="0"/>
              </a:rPr>
              <a:t>وخلال مدة ثلاثين يوم من تاريخ تسجيل </a:t>
            </a:r>
            <a:r>
              <a:rPr lang="ar-SA" sz="2400" dirty="0" smtClean="0">
                <a:solidFill>
                  <a:schemeClr val="tx1"/>
                </a:solidFill>
                <a:latin typeface="Calibri" panose="020F0502020204030204" pitchFamily="34" charset="0"/>
                <a:cs typeface="Calibri" panose="020F0502020204030204" pitchFamily="34" charset="0"/>
              </a:rPr>
              <a:t>الاعتراض</a:t>
            </a:r>
            <a:r>
              <a:rPr lang="ar-SA" sz="2400" dirty="0">
                <a:solidFill>
                  <a:schemeClr val="tx1"/>
                </a:solidFill>
                <a:latin typeface="Calibri" panose="020F0502020204030204" pitchFamily="34" charset="0"/>
                <a:cs typeface="Calibri" panose="020F0502020204030204" pitchFamily="34" charset="0"/>
              </a:rPr>
              <a:t>, ويتم الطعن في </a:t>
            </a:r>
            <a:r>
              <a:rPr lang="ar-SA" sz="2400" dirty="0" smtClean="0">
                <a:solidFill>
                  <a:schemeClr val="tx1"/>
                </a:solidFill>
                <a:latin typeface="Calibri" panose="020F0502020204030204" pitchFamily="34" charset="0"/>
                <a:cs typeface="Calibri" panose="020F0502020204030204" pitchFamily="34" charset="0"/>
              </a:rPr>
              <a:t>قراره </a:t>
            </a:r>
            <a:r>
              <a:rPr lang="ar-SA" sz="2400" dirty="0">
                <a:solidFill>
                  <a:schemeClr val="tx1"/>
                </a:solidFill>
                <a:latin typeface="Calibri" panose="020F0502020204030204" pitchFamily="34" charset="0"/>
                <a:cs typeface="Calibri" panose="020F0502020204030204" pitchFamily="34" charset="0"/>
              </a:rPr>
              <a:t>امام </a:t>
            </a:r>
            <a:r>
              <a:rPr lang="ar-SA" sz="2400" dirty="0" smtClean="0">
                <a:solidFill>
                  <a:schemeClr val="tx1"/>
                </a:solidFill>
                <a:latin typeface="Calibri" panose="020F0502020204030204" pitchFamily="34" charset="0"/>
                <a:cs typeface="Calibri" panose="020F0502020204030204" pitchFamily="34" charset="0"/>
              </a:rPr>
              <a:t>المحكمة الاتحادية العليا.</a:t>
            </a:r>
          </a:p>
          <a:p>
            <a:pPr algn="just">
              <a:lnSpc>
                <a:spcPct val="150000"/>
              </a:lnSpc>
            </a:pPr>
            <a:r>
              <a:rPr lang="ar-SA" sz="2400" dirty="0" smtClean="0">
                <a:solidFill>
                  <a:schemeClr val="tx1"/>
                </a:solidFill>
                <a:latin typeface="Calibri" panose="020F0502020204030204" pitchFamily="34" charset="0"/>
                <a:cs typeface="Calibri" panose="020F0502020204030204" pitchFamily="34" charset="0"/>
              </a:rPr>
              <a:t>3.اتضح ان المشرع العراقي قد اسند </a:t>
            </a:r>
            <a:r>
              <a:rPr lang="ar-SA" sz="2400" dirty="0">
                <a:solidFill>
                  <a:schemeClr val="tx1"/>
                </a:solidFill>
                <a:latin typeface="Calibri" panose="020F0502020204030204" pitchFamily="34" charset="0"/>
                <a:cs typeface="Calibri" panose="020F0502020204030204" pitchFamily="34" charset="0"/>
              </a:rPr>
              <a:t>مهمة النظر في الفصل في صحة </a:t>
            </a:r>
            <a:r>
              <a:rPr lang="ar-SA" sz="2400" dirty="0" smtClean="0">
                <a:solidFill>
                  <a:schemeClr val="tx1"/>
                </a:solidFill>
                <a:latin typeface="Calibri" panose="020F0502020204030204" pitchFamily="34" charset="0"/>
                <a:cs typeface="Calibri" panose="020F0502020204030204" pitchFamily="34" charset="0"/>
              </a:rPr>
              <a:t>الاجراءات الانتخابية الى</a:t>
            </a:r>
            <a:r>
              <a:rPr lang="ar-SA" sz="2400" dirty="0">
                <a:solidFill>
                  <a:schemeClr val="tx1"/>
                </a:solidFill>
                <a:latin typeface="Calibri" panose="020F0502020204030204" pitchFamily="34" charset="0"/>
                <a:cs typeface="Calibri" panose="020F0502020204030204" pitchFamily="34" charset="0"/>
              </a:rPr>
              <a:t> </a:t>
            </a:r>
            <a:r>
              <a:rPr lang="ar-SA" sz="2400" dirty="0" smtClean="0">
                <a:solidFill>
                  <a:schemeClr val="tx1"/>
                </a:solidFill>
                <a:latin typeface="Calibri" panose="020F0502020204030204" pitchFamily="34" charset="0"/>
                <a:cs typeface="Calibri" panose="020F0502020204030204" pitchFamily="34" charset="0"/>
              </a:rPr>
              <a:t>الهيئات </a:t>
            </a:r>
            <a:r>
              <a:rPr lang="ar-SA" sz="2400" dirty="0">
                <a:solidFill>
                  <a:schemeClr val="tx1"/>
                </a:solidFill>
                <a:latin typeface="Calibri" panose="020F0502020204030204" pitchFamily="34" charset="0"/>
                <a:cs typeface="Calibri" panose="020F0502020204030204" pitchFamily="34" charset="0"/>
              </a:rPr>
              <a:t>المستقلة </a:t>
            </a:r>
            <a:r>
              <a:rPr lang="ar-SA" sz="2400" dirty="0" smtClean="0">
                <a:solidFill>
                  <a:schemeClr val="tx1"/>
                </a:solidFill>
                <a:latin typeface="Calibri" panose="020F0502020204030204" pitchFamily="34" charset="0"/>
                <a:cs typeface="Calibri" panose="020F0502020204030204" pitchFamily="34" charset="0"/>
              </a:rPr>
              <a:t>و </a:t>
            </a:r>
            <a:r>
              <a:rPr lang="ar-SA" sz="2400" dirty="0">
                <a:solidFill>
                  <a:schemeClr val="tx1"/>
                </a:solidFill>
                <a:latin typeface="Calibri" panose="020F0502020204030204" pitchFamily="34" charset="0"/>
                <a:cs typeface="Calibri" panose="020F0502020204030204" pitchFamily="34" charset="0"/>
              </a:rPr>
              <a:t>الى القضاء لما يتمتع به من استقلالية وحيادية .</a:t>
            </a:r>
            <a:endParaRPr lang="ar-IQ" sz="2400" dirty="0">
              <a:solidFill>
                <a:schemeClr val="tx1"/>
              </a:solidFill>
              <a:latin typeface="Calibri" panose="020F0502020204030204" pitchFamily="34" charset="0"/>
              <a:cs typeface="Calibri" panose="020F0502020204030204" pitchFamily="34" charset="0"/>
            </a:endParaRPr>
          </a:p>
        </p:txBody>
      </p:sp>
      <p:sp>
        <p:nvSpPr>
          <p:cNvPr id="3" name="عنوان 2"/>
          <p:cNvSpPr>
            <a:spLocks noGrp="1"/>
          </p:cNvSpPr>
          <p:nvPr>
            <p:ph type="title"/>
          </p:nvPr>
        </p:nvSpPr>
        <p:spPr/>
        <p:txBody>
          <a:bodyPr/>
          <a:lstStyle/>
          <a:p>
            <a:endParaRPr lang="ar-IQ"/>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13</a:t>
            </a:fld>
            <a:endParaRPr lang="en-US" dirty="0"/>
          </a:p>
        </p:txBody>
      </p:sp>
    </p:spTree>
    <p:extLst>
      <p:ext uri="{BB962C8B-B14F-4D97-AF65-F5344CB8AC3E}">
        <p14:creationId xmlns:p14="http://schemas.microsoft.com/office/powerpoint/2010/main" val="1476182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algn="just">
              <a:lnSpc>
                <a:spcPct val="150000"/>
              </a:lnSpc>
            </a:pPr>
            <a:r>
              <a:rPr lang="ar-SA" sz="2100" dirty="0">
                <a:solidFill>
                  <a:schemeClr val="accent2"/>
                </a:solidFill>
                <a:latin typeface="Calibri" panose="020F0502020204030204" pitchFamily="34" charset="0"/>
                <a:cs typeface="Calibri" panose="020F0502020204030204" pitchFamily="34" charset="0"/>
              </a:rPr>
              <a:t>ثانيا: </a:t>
            </a:r>
            <a:r>
              <a:rPr lang="ar-SA" sz="2100" dirty="0" smtClean="0">
                <a:solidFill>
                  <a:schemeClr val="accent2"/>
                </a:solidFill>
                <a:latin typeface="Calibri" panose="020F0502020204030204" pitchFamily="34" charset="0"/>
                <a:cs typeface="Calibri" panose="020F0502020204030204" pitchFamily="34" charset="0"/>
              </a:rPr>
              <a:t>التوصيات</a:t>
            </a:r>
            <a:endParaRPr lang="ar-SA" sz="2100" dirty="0">
              <a:solidFill>
                <a:schemeClr val="accent2"/>
              </a:solidFill>
              <a:latin typeface="Calibri" panose="020F0502020204030204" pitchFamily="34" charset="0"/>
              <a:cs typeface="Calibri" panose="020F0502020204030204" pitchFamily="34" charset="0"/>
            </a:endParaRPr>
          </a:p>
          <a:p>
            <a:pPr algn="just">
              <a:lnSpc>
                <a:spcPct val="150000"/>
              </a:lnSpc>
            </a:pPr>
            <a:r>
              <a:rPr lang="ar-SA" sz="2100" dirty="0">
                <a:latin typeface="Calibri" panose="020F0502020204030204" pitchFamily="34" charset="0"/>
                <a:cs typeface="Calibri" panose="020F0502020204030204" pitchFamily="34" charset="0"/>
              </a:rPr>
              <a:t>1</a:t>
            </a:r>
            <a:r>
              <a:rPr lang="ar-SA" sz="2100" dirty="0">
                <a:solidFill>
                  <a:schemeClr val="tx1"/>
                </a:solidFill>
                <a:latin typeface="Calibri" panose="020F0502020204030204" pitchFamily="34" charset="0"/>
                <a:cs typeface="Calibri" panose="020F0502020204030204" pitchFamily="34" charset="0"/>
              </a:rPr>
              <a:t>. ان يتم اختيار اعضاء مجلس المفوضين للمفوضية العليا المستقلة للانتخابات من القضاء </a:t>
            </a:r>
            <a:r>
              <a:rPr lang="ar-SA" sz="2100" dirty="0" smtClean="0">
                <a:solidFill>
                  <a:schemeClr val="tx1"/>
                </a:solidFill>
                <a:latin typeface="Calibri" panose="020F0502020204030204" pitchFamily="34" charset="0"/>
                <a:cs typeface="Calibri" panose="020F0502020204030204" pitchFamily="34" charset="0"/>
              </a:rPr>
              <a:t>وليس من </a:t>
            </a:r>
            <a:r>
              <a:rPr lang="ar-SA" sz="2100" dirty="0">
                <a:solidFill>
                  <a:schemeClr val="tx1"/>
                </a:solidFill>
                <a:latin typeface="Calibri" panose="020F0502020204030204" pitchFamily="34" charset="0"/>
                <a:cs typeface="Calibri" panose="020F0502020204030204" pitchFamily="34" charset="0"/>
              </a:rPr>
              <a:t>قبل مجلس النواب كما معمول به الان في </a:t>
            </a:r>
            <a:r>
              <a:rPr lang="ar-SA" sz="2100" dirty="0" smtClean="0">
                <a:solidFill>
                  <a:schemeClr val="tx1"/>
                </a:solidFill>
                <a:latin typeface="Calibri" panose="020F0502020204030204" pitchFamily="34" charset="0"/>
                <a:cs typeface="Calibri" panose="020F0502020204030204" pitchFamily="34" charset="0"/>
              </a:rPr>
              <a:t>العراق </a:t>
            </a:r>
            <a:r>
              <a:rPr lang="ar-SA" sz="2100" dirty="0">
                <a:solidFill>
                  <a:schemeClr val="tx1"/>
                </a:solidFill>
                <a:latin typeface="Calibri" panose="020F0502020204030204" pitchFamily="34" charset="0"/>
                <a:cs typeface="Calibri" panose="020F0502020204030204" pitchFamily="34" charset="0"/>
              </a:rPr>
              <a:t>, حيث تخضع </a:t>
            </a:r>
            <a:r>
              <a:rPr lang="ar-SA" sz="2100" dirty="0" smtClean="0">
                <a:solidFill>
                  <a:schemeClr val="tx1"/>
                </a:solidFill>
                <a:latin typeface="Calibri" panose="020F0502020204030204" pitchFamily="34" charset="0"/>
                <a:cs typeface="Calibri" panose="020F0502020204030204" pitchFamily="34" charset="0"/>
              </a:rPr>
              <a:t>اجزاء </a:t>
            </a:r>
            <a:r>
              <a:rPr lang="ar-SA" sz="2100" dirty="0">
                <a:solidFill>
                  <a:schemeClr val="tx1"/>
                </a:solidFill>
                <a:latin typeface="Calibri" panose="020F0502020204030204" pitchFamily="34" charset="0"/>
                <a:cs typeface="Calibri" panose="020F0502020204030204" pitchFamily="34" charset="0"/>
              </a:rPr>
              <a:t>مهمة من </a:t>
            </a:r>
            <a:r>
              <a:rPr lang="ar-SA" sz="2100" dirty="0" smtClean="0">
                <a:solidFill>
                  <a:schemeClr val="tx1"/>
                </a:solidFill>
                <a:latin typeface="Calibri" panose="020F0502020204030204" pitchFamily="34" charset="0"/>
                <a:cs typeface="Calibri" panose="020F0502020204030204" pitchFamily="34" charset="0"/>
              </a:rPr>
              <a:t>مفوضية الانتخابات </a:t>
            </a:r>
            <a:r>
              <a:rPr lang="ar-SA" sz="2100" dirty="0">
                <a:solidFill>
                  <a:schemeClr val="tx1"/>
                </a:solidFill>
                <a:latin typeface="Calibri" panose="020F0502020204030204" pitchFamily="34" charset="0"/>
                <a:cs typeface="Calibri" panose="020F0502020204030204" pitchFamily="34" charset="0"/>
              </a:rPr>
              <a:t>لهيمنة </a:t>
            </a:r>
            <a:r>
              <a:rPr lang="ar-SA" sz="2100" dirty="0" smtClean="0">
                <a:solidFill>
                  <a:schemeClr val="tx1"/>
                </a:solidFill>
                <a:latin typeface="Calibri" panose="020F0502020204030204" pitchFamily="34" charset="0"/>
                <a:cs typeface="Calibri" panose="020F0502020204030204" pitchFamily="34" charset="0"/>
              </a:rPr>
              <a:t>اطراف </a:t>
            </a:r>
            <a:r>
              <a:rPr lang="ar-SA" sz="2100" dirty="0">
                <a:solidFill>
                  <a:schemeClr val="tx1"/>
                </a:solidFill>
                <a:latin typeface="Calibri" panose="020F0502020204030204" pitchFamily="34" charset="0"/>
                <a:cs typeface="Calibri" panose="020F0502020204030204" pitchFamily="34" charset="0"/>
              </a:rPr>
              <a:t>سياسية جهوية نافذة يفقدها القدرة على الحيادية , وذلك لتوفير </a:t>
            </a:r>
            <a:r>
              <a:rPr lang="ar-SA" sz="2100" dirty="0" smtClean="0">
                <a:solidFill>
                  <a:schemeClr val="tx1"/>
                </a:solidFill>
                <a:latin typeface="Calibri" panose="020F0502020204030204" pitchFamily="34" charset="0"/>
                <a:cs typeface="Calibri" panose="020F0502020204030204" pitchFamily="34" charset="0"/>
              </a:rPr>
              <a:t>اقصى ضمانات </a:t>
            </a:r>
            <a:r>
              <a:rPr lang="ar-SA" sz="2100" dirty="0">
                <a:solidFill>
                  <a:schemeClr val="tx1"/>
                </a:solidFill>
                <a:latin typeface="Calibri" panose="020F0502020204030204" pitchFamily="34" charset="0"/>
                <a:cs typeface="Calibri" panose="020F0502020204030204" pitchFamily="34" charset="0"/>
              </a:rPr>
              <a:t>الحيادية والاستقلالية والشفافية والوقوف بحزم ضد التزوير ومحاولات الاستئثار بالسلطة</a:t>
            </a:r>
            <a:r>
              <a:rPr lang="ar-SA" sz="2100" dirty="0" smtClean="0">
                <a:solidFill>
                  <a:schemeClr val="tx1"/>
                </a:solidFill>
                <a:latin typeface="Calibri" panose="020F0502020204030204" pitchFamily="34" charset="0"/>
                <a:cs typeface="Calibri" panose="020F0502020204030204" pitchFamily="34" charset="0"/>
              </a:rPr>
              <a:t>.</a:t>
            </a:r>
          </a:p>
          <a:p>
            <a:pPr algn="just">
              <a:lnSpc>
                <a:spcPct val="150000"/>
              </a:lnSpc>
            </a:pPr>
            <a:r>
              <a:rPr lang="ar-SA" sz="2100" dirty="0" smtClean="0">
                <a:solidFill>
                  <a:schemeClr val="tx1"/>
                </a:solidFill>
                <a:latin typeface="Calibri" panose="020F0502020204030204" pitchFamily="34" charset="0"/>
                <a:cs typeface="Calibri" panose="020F0502020204030204" pitchFamily="34" charset="0"/>
              </a:rPr>
              <a:t>2. </a:t>
            </a:r>
            <a:r>
              <a:rPr lang="ar-SA" sz="2100" dirty="0">
                <a:solidFill>
                  <a:schemeClr val="tx1"/>
                </a:solidFill>
                <a:latin typeface="Calibri" panose="020F0502020204030204" pitchFamily="34" charset="0"/>
                <a:cs typeface="Calibri" panose="020F0502020204030204" pitchFamily="34" charset="0"/>
              </a:rPr>
              <a:t>تشريع القوانين اللازمة لعمل المفوضية العليا المستقلة للانتخابات من لدن السلطة </a:t>
            </a:r>
            <a:r>
              <a:rPr lang="ar-SA" sz="2100" dirty="0" smtClean="0">
                <a:solidFill>
                  <a:schemeClr val="tx1"/>
                </a:solidFill>
                <a:latin typeface="Calibri" panose="020F0502020204030204" pitchFamily="34" charset="0"/>
                <a:cs typeface="Calibri" panose="020F0502020204030204" pitchFamily="34" charset="0"/>
              </a:rPr>
              <a:t>التشريعية وعدم السماح للمفوضية بتشريع القوانين والانظمة الانتخابية كونها جهة تنفيذية وليست تشريعية.</a:t>
            </a:r>
          </a:p>
          <a:p>
            <a:pPr algn="just">
              <a:lnSpc>
                <a:spcPct val="150000"/>
              </a:lnSpc>
            </a:pPr>
            <a:r>
              <a:rPr lang="ar-SA" sz="2100" dirty="0" smtClean="0">
                <a:solidFill>
                  <a:schemeClr val="tx1"/>
                </a:solidFill>
                <a:latin typeface="Calibri" panose="020F0502020204030204" pitchFamily="34" charset="0"/>
                <a:cs typeface="Calibri" panose="020F0502020204030204" pitchFamily="34" charset="0"/>
              </a:rPr>
              <a:t>3. </a:t>
            </a:r>
            <a:r>
              <a:rPr lang="ar-SA" sz="2100" dirty="0">
                <a:solidFill>
                  <a:schemeClr val="tx1"/>
                </a:solidFill>
                <a:latin typeface="Calibri" panose="020F0502020204030204" pitchFamily="34" charset="0"/>
                <a:cs typeface="Calibri" panose="020F0502020204030204" pitchFamily="34" charset="0"/>
              </a:rPr>
              <a:t>ان يتم اعتماد التقنيات الحديثة في عملية التصويت والفرز واعلان النتائج لتحقيق الدقة </a:t>
            </a:r>
            <a:r>
              <a:rPr lang="ar-SA" sz="2100" dirty="0" smtClean="0">
                <a:solidFill>
                  <a:schemeClr val="tx1"/>
                </a:solidFill>
                <a:latin typeface="Calibri" panose="020F0502020204030204" pitchFamily="34" charset="0"/>
                <a:cs typeface="Calibri" panose="020F0502020204030204" pitchFamily="34" charset="0"/>
              </a:rPr>
              <a:t>والسرعة والموضوعية ومنع الاجتهادات </a:t>
            </a:r>
            <a:r>
              <a:rPr lang="ar-SA" sz="2100" dirty="0">
                <a:solidFill>
                  <a:schemeClr val="tx1"/>
                </a:solidFill>
                <a:latin typeface="Calibri" panose="020F0502020204030204" pitchFamily="34" charset="0"/>
                <a:cs typeface="Calibri" panose="020F0502020204030204" pitchFamily="34" charset="0"/>
              </a:rPr>
              <a:t>والتلاعب التي قد تحصل اثناء القيام بالإج ا رءات الانتخابية .</a:t>
            </a:r>
          </a:p>
          <a:p>
            <a:pPr algn="just">
              <a:lnSpc>
                <a:spcPct val="150000"/>
              </a:lnSpc>
            </a:pPr>
            <a:r>
              <a:rPr lang="ar-SA" sz="2100" dirty="0" smtClean="0">
                <a:solidFill>
                  <a:schemeClr val="tx1"/>
                </a:solidFill>
                <a:latin typeface="Calibri" panose="020F0502020204030204" pitchFamily="34" charset="0"/>
                <a:cs typeface="Calibri" panose="020F0502020204030204" pitchFamily="34" charset="0"/>
              </a:rPr>
              <a:t>4. </a:t>
            </a:r>
            <a:r>
              <a:rPr lang="ar-SA" sz="2100" dirty="0">
                <a:solidFill>
                  <a:schemeClr val="tx1"/>
                </a:solidFill>
                <a:latin typeface="Calibri" panose="020F0502020204030204" pitchFamily="34" charset="0"/>
                <a:cs typeface="Calibri" panose="020F0502020204030204" pitchFamily="34" charset="0"/>
              </a:rPr>
              <a:t>القيام بحملات توعية بكل جوانب العملية الانتخابية وخاصة كيفية التقدم </a:t>
            </a:r>
            <a:r>
              <a:rPr lang="ar-SA" sz="2100" dirty="0" smtClean="0">
                <a:solidFill>
                  <a:schemeClr val="tx1"/>
                </a:solidFill>
                <a:latin typeface="Calibri" panose="020F0502020204030204" pitchFamily="34" charset="0"/>
                <a:cs typeface="Calibri" panose="020F0502020204030204" pitchFamily="34" charset="0"/>
              </a:rPr>
              <a:t>بالاعتراضات والشكاوي في مراحل </a:t>
            </a:r>
            <a:r>
              <a:rPr lang="ar-SA" sz="2100" dirty="0">
                <a:solidFill>
                  <a:schemeClr val="tx1"/>
                </a:solidFill>
                <a:latin typeface="Calibri" panose="020F0502020204030204" pitchFamily="34" charset="0"/>
                <a:cs typeface="Calibri" panose="020F0502020204030204" pitchFamily="34" charset="0"/>
              </a:rPr>
              <a:t>العملية الانتخابية.</a:t>
            </a:r>
          </a:p>
        </p:txBody>
      </p:sp>
      <p:sp>
        <p:nvSpPr>
          <p:cNvPr id="3" name="عنوان 2"/>
          <p:cNvSpPr>
            <a:spLocks noGrp="1"/>
          </p:cNvSpPr>
          <p:nvPr>
            <p:ph type="title"/>
          </p:nvPr>
        </p:nvSpPr>
        <p:spPr/>
        <p:txBody>
          <a:bodyPr/>
          <a:lstStyle/>
          <a:p>
            <a:endParaRPr lang="ar-SA"/>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14</a:t>
            </a:fld>
            <a:endParaRPr lang="en-US" dirty="0"/>
          </a:p>
        </p:txBody>
      </p:sp>
    </p:spTree>
    <p:extLst>
      <p:ext uri="{BB962C8B-B14F-4D97-AF65-F5344CB8AC3E}">
        <p14:creationId xmlns:p14="http://schemas.microsoft.com/office/powerpoint/2010/main" val="378744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bg1"/>
          </a:solidFill>
        </p:spPr>
        <p:txBody>
          <a:bodyPr/>
          <a:lstStyle/>
          <a:p>
            <a:pPr algn="ctr">
              <a:lnSpc>
                <a:spcPct val="150000"/>
              </a:lnSpc>
            </a:pPr>
            <a:r>
              <a:rPr lang="ar-IQ" sz="2400" b="1" dirty="0" smtClean="0">
                <a:solidFill>
                  <a:srgbClr val="FF0000"/>
                </a:solidFill>
                <a:latin typeface="Calibri" panose="020F0502020204030204" pitchFamily="34" charset="0"/>
                <a:cs typeface="Calibri" panose="020F0502020204030204" pitchFamily="34" charset="0"/>
              </a:rPr>
              <a:t>مقدّمة</a:t>
            </a:r>
            <a:endParaRPr lang="ar-IQ" sz="2400" b="1" dirty="0">
              <a:solidFill>
                <a:srgbClr val="FF0000"/>
              </a:solidFill>
              <a:latin typeface="Calibri" panose="020F0502020204030204" pitchFamily="34" charset="0"/>
              <a:cs typeface="Calibri" panose="020F0502020204030204" pitchFamily="34" charset="0"/>
            </a:endParaRPr>
          </a:p>
          <a:p>
            <a:pPr algn="just">
              <a:lnSpc>
                <a:spcPct val="150000"/>
              </a:lnSpc>
            </a:pPr>
            <a:r>
              <a:rPr lang="ar-IQ" sz="2400" dirty="0">
                <a:solidFill>
                  <a:schemeClr val="tx1"/>
                </a:solidFill>
                <a:latin typeface="Calibri" panose="020F0502020204030204" pitchFamily="34" charset="0"/>
                <a:cs typeface="Calibri" panose="020F0502020204030204" pitchFamily="34" charset="0"/>
              </a:rPr>
              <a:t>يعد موضوع الفصل في صحة عضوية أعضاء المجالس النيابية من الموضوعات الهامة في القانون الدستوري؛ كونه </a:t>
            </a:r>
            <a:r>
              <a:rPr lang="ar-IQ" sz="2400" dirty="0" smtClean="0">
                <a:solidFill>
                  <a:schemeClr val="tx1"/>
                </a:solidFill>
                <a:latin typeface="Calibri" panose="020F0502020204030204" pitchFamily="34" charset="0"/>
                <a:cs typeface="Calibri" panose="020F0502020204030204" pitchFamily="34" charset="0"/>
              </a:rPr>
              <a:t>يتعلق</a:t>
            </a:r>
            <a:r>
              <a:rPr lang="ar-SA" sz="2400" dirty="0" smtClean="0">
                <a:solidFill>
                  <a:schemeClr val="tx1"/>
                </a:solidFill>
                <a:latin typeface="Calibri" panose="020F0502020204030204" pitchFamily="34" charset="0"/>
                <a:cs typeface="Calibri" panose="020F0502020204030204" pitchFamily="34" charset="0"/>
              </a:rPr>
              <a:t> </a:t>
            </a:r>
            <a:r>
              <a:rPr lang="ar-IQ" sz="2400" dirty="0" smtClean="0">
                <a:solidFill>
                  <a:schemeClr val="tx1"/>
                </a:solidFill>
                <a:latin typeface="Calibri" panose="020F0502020204030204" pitchFamily="34" charset="0"/>
                <a:cs typeface="Calibri" panose="020F0502020204030204" pitchFamily="34" charset="0"/>
              </a:rPr>
              <a:t>بالمركز </a:t>
            </a:r>
            <a:r>
              <a:rPr lang="ar-IQ" sz="2400" dirty="0">
                <a:solidFill>
                  <a:schemeClr val="tx1"/>
                </a:solidFill>
                <a:latin typeface="Calibri" panose="020F0502020204030204" pitchFamily="34" charset="0"/>
                <a:cs typeface="Calibri" panose="020F0502020204030204" pitchFamily="34" charset="0"/>
              </a:rPr>
              <a:t>الدستوري للعضوية النيابية، وما ترتبه من آثار دستورية؛ فالعضوية النيابية يفترض أن تكون نتاج التعبير الحر عن </a:t>
            </a:r>
            <a:r>
              <a:rPr lang="ar-IQ" sz="2400" dirty="0" smtClean="0">
                <a:solidFill>
                  <a:schemeClr val="tx1"/>
                </a:solidFill>
                <a:latin typeface="Calibri" panose="020F0502020204030204" pitchFamily="34" charset="0"/>
                <a:cs typeface="Calibri" panose="020F0502020204030204" pitchFamily="34" charset="0"/>
              </a:rPr>
              <a:t>إر</a:t>
            </a:r>
            <a:r>
              <a:rPr lang="ar-SA" sz="2400" dirty="0" smtClean="0">
                <a:solidFill>
                  <a:schemeClr val="tx1"/>
                </a:solidFill>
                <a:latin typeface="Calibri" panose="020F0502020204030204" pitchFamily="34" charset="0"/>
                <a:cs typeface="Calibri" panose="020F0502020204030204" pitchFamily="34" charset="0"/>
              </a:rPr>
              <a:t>ا</a:t>
            </a:r>
            <a:r>
              <a:rPr lang="ar-IQ" sz="2400" dirty="0" smtClean="0">
                <a:solidFill>
                  <a:schemeClr val="tx1"/>
                </a:solidFill>
                <a:latin typeface="Calibri" panose="020F0502020204030204" pitchFamily="34" charset="0"/>
                <a:cs typeface="Calibri" panose="020F0502020204030204" pitchFamily="34" charset="0"/>
              </a:rPr>
              <a:t>دة</a:t>
            </a:r>
            <a:r>
              <a:rPr lang="ar-SA" sz="2400" dirty="0" smtClean="0">
                <a:solidFill>
                  <a:schemeClr val="tx1"/>
                </a:solidFill>
                <a:latin typeface="Calibri" panose="020F0502020204030204" pitchFamily="34" charset="0"/>
                <a:cs typeface="Calibri" panose="020F0502020204030204" pitchFamily="34" charset="0"/>
              </a:rPr>
              <a:t> </a:t>
            </a:r>
            <a:r>
              <a:rPr lang="ar-IQ" sz="2400" dirty="0" smtClean="0">
                <a:solidFill>
                  <a:schemeClr val="tx1"/>
                </a:solidFill>
                <a:latin typeface="Calibri" panose="020F0502020204030204" pitchFamily="34" charset="0"/>
                <a:cs typeface="Calibri" panose="020F0502020204030204" pitchFamily="34" charset="0"/>
              </a:rPr>
              <a:t>الناخبين </a:t>
            </a:r>
            <a:r>
              <a:rPr lang="ar-IQ" sz="2400" dirty="0">
                <a:solidFill>
                  <a:schemeClr val="tx1"/>
                </a:solidFill>
                <a:latin typeface="Calibri" panose="020F0502020204030204" pitchFamily="34" charset="0"/>
                <a:cs typeface="Calibri" panose="020F0502020204030204" pitchFamily="34" charset="0"/>
              </a:rPr>
              <a:t>بما تعكس في نهاية المطاف فرضية </a:t>
            </a:r>
            <a:r>
              <a:rPr lang="ar-IQ" sz="2400" dirty="0" smtClean="0">
                <a:solidFill>
                  <a:schemeClr val="tx1"/>
                </a:solidFill>
                <a:latin typeface="Calibri" panose="020F0502020204030204" pitchFamily="34" charset="0"/>
                <a:cs typeface="Calibri" panose="020F0502020204030204" pitchFamily="34" charset="0"/>
              </a:rPr>
              <a:t>نز</a:t>
            </a:r>
            <a:r>
              <a:rPr lang="ar-SA" sz="2400" dirty="0" smtClean="0">
                <a:solidFill>
                  <a:schemeClr val="tx1"/>
                </a:solidFill>
                <a:latin typeface="Calibri" panose="020F0502020204030204" pitchFamily="34" charset="0"/>
                <a:cs typeface="Calibri" panose="020F0502020204030204" pitchFamily="34" charset="0"/>
              </a:rPr>
              <a:t>ا</a:t>
            </a:r>
            <a:r>
              <a:rPr lang="ar-IQ" sz="2400" dirty="0" smtClean="0">
                <a:solidFill>
                  <a:schemeClr val="tx1"/>
                </a:solidFill>
                <a:latin typeface="Calibri" panose="020F0502020204030204" pitchFamily="34" charset="0"/>
                <a:cs typeface="Calibri" panose="020F0502020204030204" pitchFamily="34" charset="0"/>
              </a:rPr>
              <a:t>هة الانتخاب</a:t>
            </a:r>
            <a:r>
              <a:rPr lang="ar-SA" sz="2400" dirty="0" smtClean="0">
                <a:solidFill>
                  <a:schemeClr val="tx1"/>
                </a:solidFill>
                <a:latin typeface="Calibri" panose="020F0502020204030204" pitchFamily="34" charset="0"/>
                <a:cs typeface="Calibri" panose="020F0502020204030204" pitchFamily="34" charset="0"/>
              </a:rPr>
              <a:t> </a:t>
            </a:r>
            <a:r>
              <a:rPr lang="ar-IQ" sz="2400" dirty="0" smtClean="0">
                <a:solidFill>
                  <a:schemeClr val="tx1"/>
                </a:solidFill>
                <a:latin typeface="Calibri" panose="020F0502020204030204" pitchFamily="34" charset="0"/>
                <a:cs typeface="Calibri" panose="020F0502020204030204" pitchFamily="34" charset="0"/>
              </a:rPr>
              <a:t>، </a:t>
            </a:r>
            <a:r>
              <a:rPr lang="ar-IQ" sz="2400" dirty="0">
                <a:solidFill>
                  <a:schemeClr val="tx1"/>
                </a:solidFill>
                <a:latin typeface="Calibri" panose="020F0502020204030204" pitchFamily="34" charset="0"/>
                <a:cs typeface="Calibri" panose="020F0502020204030204" pitchFamily="34" charset="0"/>
              </a:rPr>
              <a:t>وهذا لا يتأتى إلا باجتماع عوامل </a:t>
            </a:r>
            <a:r>
              <a:rPr lang="ar-IQ" sz="2400" dirty="0" smtClean="0">
                <a:solidFill>
                  <a:schemeClr val="tx1"/>
                </a:solidFill>
                <a:latin typeface="Calibri" panose="020F0502020204030204" pitchFamily="34" charset="0"/>
                <a:cs typeface="Calibri" panose="020F0502020204030204" pitchFamily="34" charset="0"/>
              </a:rPr>
              <a:t>عدة</a:t>
            </a:r>
            <a:r>
              <a:rPr lang="ar-SA" sz="2400" dirty="0" smtClean="0">
                <a:solidFill>
                  <a:schemeClr val="tx1"/>
                </a:solidFill>
                <a:latin typeface="Calibri" panose="020F0502020204030204" pitchFamily="34" charset="0"/>
                <a:cs typeface="Calibri" panose="020F0502020204030204" pitchFamily="34" charset="0"/>
              </a:rPr>
              <a:t> </a:t>
            </a:r>
            <a:r>
              <a:rPr lang="ar-IQ" sz="2400" dirty="0" smtClean="0">
                <a:solidFill>
                  <a:schemeClr val="tx1"/>
                </a:solidFill>
                <a:latin typeface="Calibri" panose="020F0502020204030204" pitchFamily="34" charset="0"/>
                <a:cs typeface="Calibri" panose="020F0502020204030204" pitchFamily="34" charset="0"/>
              </a:rPr>
              <a:t>، </a:t>
            </a:r>
            <a:r>
              <a:rPr lang="ar-IQ" sz="2400" dirty="0">
                <a:solidFill>
                  <a:schemeClr val="tx1"/>
                </a:solidFill>
                <a:latin typeface="Calibri" panose="020F0502020204030204" pitchFamily="34" charset="0"/>
                <a:cs typeface="Calibri" panose="020F0502020204030204" pitchFamily="34" charset="0"/>
              </a:rPr>
              <a:t>تفرزه ابتدءًا طبيعة </a:t>
            </a:r>
            <a:r>
              <a:rPr lang="ar-IQ" sz="2400" dirty="0" smtClean="0">
                <a:solidFill>
                  <a:schemeClr val="tx1"/>
                </a:solidFill>
                <a:latin typeface="Calibri" panose="020F0502020204030204" pitchFamily="34" charset="0"/>
                <a:cs typeface="Calibri" panose="020F0502020204030204" pitchFamily="34" charset="0"/>
              </a:rPr>
              <a:t>الجهة</a:t>
            </a:r>
            <a:r>
              <a:rPr lang="ar-SA" sz="2400" dirty="0" smtClean="0">
                <a:solidFill>
                  <a:schemeClr val="tx1"/>
                </a:solidFill>
                <a:latin typeface="Calibri" panose="020F0502020204030204" pitchFamily="34" charset="0"/>
                <a:cs typeface="Calibri" panose="020F0502020204030204" pitchFamily="34" charset="0"/>
              </a:rPr>
              <a:t> </a:t>
            </a:r>
            <a:r>
              <a:rPr lang="ar-IQ" sz="2400" dirty="0" smtClean="0">
                <a:solidFill>
                  <a:schemeClr val="tx1"/>
                </a:solidFill>
                <a:latin typeface="Calibri" panose="020F0502020204030204" pitchFamily="34" charset="0"/>
                <a:cs typeface="Calibri" panose="020F0502020204030204" pitchFamily="34" charset="0"/>
              </a:rPr>
              <a:t>المختصة </a:t>
            </a:r>
            <a:r>
              <a:rPr lang="ar-IQ" sz="2400" dirty="0">
                <a:solidFill>
                  <a:schemeClr val="tx1"/>
                </a:solidFill>
                <a:latin typeface="Calibri" panose="020F0502020204030204" pitchFamily="34" charset="0"/>
                <a:cs typeface="Calibri" panose="020F0502020204030204" pitchFamily="34" charset="0"/>
              </a:rPr>
              <a:t>التي تشرف وتدير العملية الانتخابية والتي يجب أن تكون في طبيعة تشكيلها وممارسة اختصاصاتها حيادية. بالإضافة </a:t>
            </a:r>
            <a:r>
              <a:rPr lang="ar-IQ" sz="2400" dirty="0" smtClean="0">
                <a:solidFill>
                  <a:schemeClr val="tx1"/>
                </a:solidFill>
                <a:latin typeface="Calibri" panose="020F0502020204030204" pitchFamily="34" charset="0"/>
                <a:cs typeface="Calibri" panose="020F0502020204030204" pitchFamily="34" charset="0"/>
              </a:rPr>
              <a:t>إلى</a:t>
            </a:r>
            <a:r>
              <a:rPr lang="ar-SA" sz="2400" dirty="0" smtClean="0">
                <a:solidFill>
                  <a:schemeClr val="tx1"/>
                </a:solidFill>
                <a:latin typeface="Calibri" panose="020F0502020204030204" pitchFamily="34" charset="0"/>
                <a:cs typeface="Calibri" panose="020F0502020204030204" pitchFamily="34" charset="0"/>
              </a:rPr>
              <a:t> </a:t>
            </a:r>
            <a:r>
              <a:rPr lang="ar-IQ" sz="2400" dirty="0" smtClean="0">
                <a:solidFill>
                  <a:schemeClr val="tx1"/>
                </a:solidFill>
                <a:latin typeface="Calibri" panose="020F0502020204030204" pitchFamily="34" charset="0"/>
                <a:cs typeface="Calibri" panose="020F0502020204030204" pitchFamily="34" charset="0"/>
              </a:rPr>
              <a:t>ذلك</a:t>
            </a:r>
            <a:r>
              <a:rPr lang="ar-IQ" sz="2400" dirty="0">
                <a:solidFill>
                  <a:schemeClr val="tx1"/>
                </a:solidFill>
                <a:latin typeface="Calibri" panose="020F0502020204030204" pitchFamily="34" charset="0"/>
                <a:cs typeface="Calibri" panose="020F0502020204030204" pitchFamily="34" charset="0"/>
              </a:rPr>
              <a:t>، فإن للجهة التي تفصل في صحة العضوية البرلمانية </a:t>
            </a:r>
            <a:r>
              <a:rPr lang="ar-IQ" sz="2400" dirty="0" smtClean="0">
                <a:solidFill>
                  <a:schemeClr val="tx1"/>
                </a:solidFill>
                <a:latin typeface="Calibri" panose="020F0502020204030204" pitchFamily="34" charset="0"/>
                <a:cs typeface="Calibri" panose="020F0502020204030204" pitchFamily="34" charset="0"/>
              </a:rPr>
              <a:t>دور</a:t>
            </a:r>
            <a:r>
              <a:rPr lang="ar-SA" sz="2400" dirty="0" smtClean="0">
                <a:solidFill>
                  <a:schemeClr val="tx1"/>
                </a:solidFill>
                <a:latin typeface="Calibri" panose="020F0502020204030204" pitchFamily="34" charset="0"/>
                <a:cs typeface="Calibri" panose="020F0502020204030204" pitchFamily="34" charset="0"/>
              </a:rPr>
              <a:t>ا</a:t>
            </a:r>
            <a:r>
              <a:rPr lang="ar-IQ" sz="2400" dirty="0" smtClean="0">
                <a:solidFill>
                  <a:schemeClr val="tx1"/>
                </a:solidFill>
                <a:latin typeface="Calibri" panose="020F0502020204030204" pitchFamily="34" charset="0"/>
                <a:cs typeface="Calibri" panose="020F0502020204030204" pitchFamily="34" charset="0"/>
              </a:rPr>
              <a:t> </a:t>
            </a:r>
            <a:r>
              <a:rPr lang="ar-IQ" sz="2400" dirty="0">
                <a:solidFill>
                  <a:schemeClr val="tx1"/>
                </a:solidFill>
                <a:latin typeface="Calibri" panose="020F0502020204030204" pitchFamily="34" charset="0"/>
                <a:cs typeface="Calibri" panose="020F0502020204030204" pitchFamily="34" charset="0"/>
              </a:rPr>
              <a:t>هامًا في تعزيز الأساس الدستوري للعملية الانتخابية، وهو حرية </a:t>
            </a:r>
            <a:r>
              <a:rPr lang="ar-IQ" sz="2400" dirty="0" smtClean="0">
                <a:solidFill>
                  <a:schemeClr val="tx1"/>
                </a:solidFill>
                <a:latin typeface="Calibri" panose="020F0502020204030204" pitchFamily="34" charset="0"/>
                <a:cs typeface="Calibri" panose="020F0502020204030204" pitchFamily="34" charset="0"/>
              </a:rPr>
              <a:t>إر</a:t>
            </a:r>
            <a:r>
              <a:rPr lang="ar-SA" sz="2400" dirty="0" smtClean="0">
                <a:solidFill>
                  <a:schemeClr val="tx1"/>
                </a:solidFill>
                <a:latin typeface="Calibri" panose="020F0502020204030204" pitchFamily="34" charset="0"/>
                <a:cs typeface="Calibri" panose="020F0502020204030204" pitchFamily="34" charset="0"/>
              </a:rPr>
              <a:t>ا</a:t>
            </a:r>
            <a:r>
              <a:rPr lang="ar-IQ" sz="2400" dirty="0" smtClean="0">
                <a:solidFill>
                  <a:schemeClr val="tx1"/>
                </a:solidFill>
                <a:latin typeface="Calibri" panose="020F0502020204030204" pitchFamily="34" charset="0"/>
                <a:cs typeface="Calibri" panose="020F0502020204030204" pitchFamily="34" charset="0"/>
              </a:rPr>
              <a:t>دة</a:t>
            </a:r>
            <a:r>
              <a:rPr lang="ar-SA" sz="2400" dirty="0" smtClean="0">
                <a:solidFill>
                  <a:schemeClr val="tx1"/>
                </a:solidFill>
                <a:latin typeface="Calibri" panose="020F0502020204030204" pitchFamily="34" charset="0"/>
                <a:cs typeface="Calibri" panose="020F0502020204030204" pitchFamily="34" charset="0"/>
              </a:rPr>
              <a:t> </a:t>
            </a:r>
            <a:r>
              <a:rPr lang="ar-IQ" sz="2400" dirty="0" smtClean="0">
                <a:solidFill>
                  <a:schemeClr val="tx1"/>
                </a:solidFill>
                <a:latin typeface="Calibri" panose="020F0502020204030204" pitchFamily="34" charset="0"/>
                <a:cs typeface="Calibri" panose="020F0502020204030204" pitchFamily="34" charset="0"/>
              </a:rPr>
              <a:t>الناخبين </a:t>
            </a:r>
            <a:r>
              <a:rPr lang="ar-IQ" sz="2400" dirty="0">
                <a:solidFill>
                  <a:schemeClr val="tx1"/>
                </a:solidFill>
                <a:latin typeface="Calibri" panose="020F0502020204030204" pitchFamily="34" charset="0"/>
                <a:cs typeface="Calibri" panose="020F0502020204030204" pitchFamily="34" charset="0"/>
              </a:rPr>
              <a:t>بحيث تكون صحيحة ومطابقة لأحكام الدستور والقانون.</a:t>
            </a:r>
          </a:p>
        </p:txBody>
      </p:sp>
      <p:sp>
        <p:nvSpPr>
          <p:cNvPr id="3" name="عنوان 2"/>
          <p:cNvSpPr>
            <a:spLocks noGrp="1"/>
          </p:cNvSpPr>
          <p:nvPr>
            <p:ph type="title"/>
          </p:nvPr>
        </p:nvSpPr>
        <p:spPr/>
        <p:txBody>
          <a:bodyPr/>
          <a:lstStyle/>
          <a:p>
            <a:r>
              <a:rPr lang="ar-SA" sz="4000" dirty="0" smtClean="0"/>
              <a:t>مقدمة </a:t>
            </a:r>
            <a:endParaRPr lang="ar-IQ" dirty="0"/>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2</a:t>
            </a:fld>
            <a:endParaRPr lang="en-US" dirty="0"/>
          </a:p>
        </p:txBody>
      </p:sp>
    </p:spTree>
    <p:extLst>
      <p:ext uri="{BB962C8B-B14F-4D97-AF65-F5344CB8AC3E}">
        <p14:creationId xmlns:p14="http://schemas.microsoft.com/office/powerpoint/2010/main" val="4098334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bg1"/>
          </a:solidFill>
        </p:spPr>
        <p:txBody>
          <a:bodyPr/>
          <a:lstStyle/>
          <a:p>
            <a:pPr algn="just">
              <a:lnSpc>
                <a:spcPct val="150000"/>
              </a:lnSpc>
            </a:pPr>
            <a:r>
              <a:rPr lang="ar-SA" sz="2200" dirty="0" smtClean="0">
                <a:solidFill>
                  <a:schemeClr val="tx1"/>
                </a:solidFill>
                <a:latin typeface="Calibri" panose="020F0502020204030204" pitchFamily="34" charset="0"/>
                <a:cs typeface="Calibri" panose="020F0502020204030204" pitchFamily="34" charset="0"/>
              </a:rPr>
              <a:t>لذلك </a:t>
            </a:r>
            <a:r>
              <a:rPr lang="ar-IQ" sz="2200" dirty="0" smtClean="0">
                <a:solidFill>
                  <a:schemeClr val="tx1"/>
                </a:solidFill>
                <a:latin typeface="Calibri" panose="020F0502020204030204" pitchFamily="34" charset="0"/>
                <a:cs typeface="Calibri" panose="020F0502020204030204" pitchFamily="34" charset="0"/>
              </a:rPr>
              <a:t>فإن </a:t>
            </a:r>
            <a:r>
              <a:rPr lang="ar-IQ" sz="2200" dirty="0">
                <a:solidFill>
                  <a:schemeClr val="tx1"/>
                </a:solidFill>
                <a:latin typeface="Calibri" panose="020F0502020204030204" pitchFamily="34" charset="0"/>
                <a:cs typeface="Calibri" panose="020F0502020204030204" pitchFamily="34" charset="0"/>
              </a:rPr>
              <a:t>الدساتير </a:t>
            </a:r>
            <a:r>
              <a:rPr lang="ar-IQ" sz="2200" dirty="0" smtClean="0">
                <a:solidFill>
                  <a:schemeClr val="tx1"/>
                </a:solidFill>
                <a:latin typeface="Calibri" panose="020F0502020204030204" pitchFamily="34" charset="0"/>
                <a:cs typeface="Calibri" panose="020F0502020204030204" pitchFamily="34" charset="0"/>
              </a:rPr>
              <a:t>عادة </a:t>
            </a:r>
            <a:r>
              <a:rPr lang="ar-IQ" sz="2200" dirty="0">
                <a:solidFill>
                  <a:schemeClr val="tx1"/>
                </a:solidFill>
                <a:latin typeface="Calibri" panose="020F0502020204030204" pitchFamily="34" charset="0"/>
                <a:cs typeface="Calibri" panose="020F0502020204030204" pitchFamily="34" charset="0"/>
              </a:rPr>
              <a:t>ما تحرص على تحديد الجهة المختصة في الفصل بصحة عضوية </a:t>
            </a:r>
            <a:r>
              <a:rPr lang="ar-IQ" sz="2200" dirty="0" smtClean="0">
                <a:solidFill>
                  <a:schemeClr val="tx1"/>
                </a:solidFill>
                <a:latin typeface="Calibri" panose="020F0502020204030204" pitchFamily="34" charset="0"/>
                <a:cs typeface="Calibri" panose="020F0502020204030204" pitchFamily="34" charset="0"/>
              </a:rPr>
              <a:t>أعضاء</a:t>
            </a:r>
            <a:r>
              <a:rPr lang="ar-SA" sz="2200" dirty="0" smtClean="0">
                <a:solidFill>
                  <a:schemeClr val="tx1"/>
                </a:solidFill>
                <a:latin typeface="Calibri" panose="020F0502020204030204" pitchFamily="34" charset="0"/>
                <a:cs typeface="Calibri" panose="020F0502020204030204" pitchFamily="34" charset="0"/>
              </a:rPr>
              <a:t> </a:t>
            </a:r>
            <a:r>
              <a:rPr lang="ar-IQ" sz="2200" dirty="0" smtClean="0">
                <a:solidFill>
                  <a:schemeClr val="tx1"/>
                </a:solidFill>
                <a:latin typeface="Calibri" panose="020F0502020204030204" pitchFamily="34" charset="0"/>
                <a:cs typeface="Calibri" panose="020F0502020204030204" pitchFamily="34" charset="0"/>
              </a:rPr>
              <a:t>المجالس </a:t>
            </a:r>
            <a:r>
              <a:rPr lang="ar-IQ" sz="2200" dirty="0">
                <a:solidFill>
                  <a:schemeClr val="tx1"/>
                </a:solidFill>
                <a:latin typeface="Calibri" panose="020F0502020204030204" pitchFamily="34" charset="0"/>
                <a:cs typeface="Calibri" panose="020F0502020204030204" pitchFamily="34" charset="0"/>
              </a:rPr>
              <a:t>النيابية سواء كانت طبيعتها قضائية أو برلمانية، وشروط الطعن وكافة الشروط </a:t>
            </a:r>
            <a:r>
              <a:rPr lang="ar-IQ" sz="2200" dirty="0" smtClean="0">
                <a:solidFill>
                  <a:schemeClr val="tx1"/>
                </a:solidFill>
                <a:latin typeface="Calibri" panose="020F0502020204030204" pitchFamily="34" charset="0"/>
                <a:cs typeface="Calibri" panose="020F0502020204030204" pitchFamily="34" charset="0"/>
              </a:rPr>
              <a:t>الإجر</a:t>
            </a:r>
            <a:r>
              <a:rPr lang="ar-SA" sz="2200" dirty="0" smtClean="0">
                <a:solidFill>
                  <a:schemeClr val="tx1"/>
                </a:solidFill>
                <a:latin typeface="Calibri" panose="020F0502020204030204" pitchFamily="34" charset="0"/>
                <a:cs typeface="Calibri" panose="020F0502020204030204" pitchFamily="34" charset="0"/>
              </a:rPr>
              <a:t>ا</a:t>
            </a:r>
            <a:r>
              <a:rPr lang="ar-IQ" sz="2200" dirty="0" smtClean="0">
                <a:solidFill>
                  <a:schemeClr val="tx1"/>
                </a:solidFill>
                <a:latin typeface="Calibri" panose="020F0502020204030204" pitchFamily="34" charset="0"/>
                <a:cs typeface="Calibri" panose="020F0502020204030204" pitchFamily="34" charset="0"/>
              </a:rPr>
              <a:t>ئية </a:t>
            </a:r>
            <a:r>
              <a:rPr lang="ar-IQ" sz="2200" dirty="0">
                <a:solidFill>
                  <a:schemeClr val="tx1"/>
                </a:solidFill>
                <a:latin typeface="Calibri" panose="020F0502020204030204" pitchFamily="34" charset="0"/>
                <a:cs typeface="Calibri" panose="020F0502020204030204" pitchFamily="34" charset="0"/>
              </a:rPr>
              <a:t>الأخرى؛ وذلك لضمان أن </a:t>
            </a:r>
            <a:r>
              <a:rPr lang="ar-IQ" sz="2200" dirty="0" smtClean="0">
                <a:solidFill>
                  <a:schemeClr val="tx1"/>
                </a:solidFill>
                <a:latin typeface="Calibri" panose="020F0502020204030204" pitchFamily="34" charset="0"/>
                <a:cs typeface="Calibri" panose="020F0502020204030204" pitchFamily="34" charset="0"/>
              </a:rPr>
              <a:t>العملية</a:t>
            </a:r>
            <a:r>
              <a:rPr lang="ar-SA" sz="2200" dirty="0" smtClean="0">
                <a:solidFill>
                  <a:schemeClr val="tx1"/>
                </a:solidFill>
                <a:latin typeface="Calibri" panose="020F0502020204030204" pitchFamily="34" charset="0"/>
                <a:cs typeface="Calibri" panose="020F0502020204030204" pitchFamily="34" charset="0"/>
              </a:rPr>
              <a:t> </a:t>
            </a:r>
            <a:r>
              <a:rPr lang="ar-IQ" sz="2200" dirty="0" smtClean="0">
                <a:solidFill>
                  <a:schemeClr val="tx1"/>
                </a:solidFill>
                <a:latin typeface="Calibri" panose="020F0502020204030204" pitchFamily="34" charset="0"/>
                <a:cs typeface="Calibri" panose="020F0502020204030204" pitchFamily="34" charset="0"/>
              </a:rPr>
              <a:t>الانتخابية </a:t>
            </a:r>
            <a:r>
              <a:rPr lang="ar-IQ" sz="2200" dirty="0">
                <a:solidFill>
                  <a:schemeClr val="tx1"/>
                </a:solidFill>
                <a:latin typeface="Calibri" panose="020F0502020204030204" pitchFamily="34" charset="0"/>
                <a:cs typeface="Calibri" panose="020F0502020204030204" pitchFamily="34" charset="0"/>
              </a:rPr>
              <a:t>بكافة </a:t>
            </a:r>
            <a:r>
              <a:rPr lang="ar-IQ" sz="2200" dirty="0" smtClean="0">
                <a:solidFill>
                  <a:schemeClr val="tx1"/>
                </a:solidFill>
                <a:latin typeface="Calibri" panose="020F0502020204030204" pitchFamily="34" charset="0"/>
                <a:cs typeface="Calibri" panose="020F0502020204030204" pitchFamily="34" charset="0"/>
              </a:rPr>
              <a:t>مر</a:t>
            </a:r>
            <a:r>
              <a:rPr lang="ar-SA" sz="2200" dirty="0" smtClean="0">
                <a:solidFill>
                  <a:schemeClr val="tx1"/>
                </a:solidFill>
                <a:latin typeface="Calibri" panose="020F0502020204030204" pitchFamily="34" charset="0"/>
                <a:cs typeface="Calibri" panose="020F0502020204030204" pitchFamily="34" charset="0"/>
              </a:rPr>
              <a:t>ا</a:t>
            </a:r>
            <a:r>
              <a:rPr lang="ar-IQ" sz="2200" dirty="0" smtClean="0">
                <a:solidFill>
                  <a:schemeClr val="tx1"/>
                </a:solidFill>
                <a:latin typeface="Calibri" panose="020F0502020204030204" pitchFamily="34" charset="0"/>
                <a:cs typeface="Calibri" panose="020F0502020204030204" pitchFamily="34" charset="0"/>
              </a:rPr>
              <a:t>حلها </a:t>
            </a:r>
            <a:r>
              <a:rPr lang="ar-IQ" sz="2200" dirty="0">
                <a:solidFill>
                  <a:schemeClr val="tx1"/>
                </a:solidFill>
                <a:latin typeface="Calibri" panose="020F0502020204030204" pitchFamily="34" charset="0"/>
                <a:cs typeface="Calibri" panose="020F0502020204030204" pitchFamily="34" charset="0"/>
              </a:rPr>
              <a:t>والشروط الواجب توافرها في أعضاء المجالس النيابية كانت مطابقة لأحكام الدستور وقوانين الانتخاب.</a:t>
            </a:r>
          </a:p>
          <a:p>
            <a:pPr algn="just">
              <a:lnSpc>
                <a:spcPct val="150000"/>
              </a:lnSpc>
            </a:pPr>
            <a:r>
              <a:rPr lang="ar-IQ" sz="2200" dirty="0">
                <a:solidFill>
                  <a:schemeClr val="tx1"/>
                </a:solidFill>
                <a:latin typeface="Calibri" panose="020F0502020204030204" pitchFamily="34" charset="0"/>
                <a:cs typeface="Calibri" panose="020F0502020204030204" pitchFamily="34" charset="0"/>
              </a:rPr>
              <a:t>ومع ذلك، فإن العملية الانتخابية ورغم الضمانات القانونية لنزهاتها، كسرية </a:t>
            </a:r>
            <a:r>
              <a:rPr lang="ar-IQ" sz="2200" dirty="0" smtClean="0">
                <a:solidFill>
                  <a:schemeClr val="tx1"/>
                </a:solidFill>
                <a:latin typeface="Calibri" panose="020F0502020204030204" pitchFamily="34" charset="0"/>
                <a:cs typeface="Calibri" panose="020F0502020204030204" pitchFamily="34" charset="0"/>
              </a:rPr>
              <a:t>الاقتر</a:t>
            </a:r>
            <a:r>
              <a:rPr lang="ar-SA" sz="2200" dirty="0" smtClean="0">
                <a:solidFill>
                  <a:schemeClr val="tx1"/>
                </a:solidFill>
                <a:latin typeface="Calibri" panose="020F0502020204030204" pitchFamily="34" charset="0"/>
                <a:cs typeface="Calibri" panose="020F0502020204030204" pitchFamily="34" charset="0"/>
              </a:rPr>
              <a:t>ا</a:t>
            </a:r>
            <a:r>
              <a:rPr lang="ar-IQ" sz="2200" dirty="0" smtClean="0">
                <a:solidFill>
                  <a:schemeClr val="tx1"/>
                </a:solidFill>
                <a:latin typeface="Calibri" panose="020F0502020204030204" pitchFamily="34" charset="0"/>
                <a:cs typeface="Calibri" panose="020F0502020204030204" pitchFamily="34" charset="0"/>
              </a:rPr>
              <a:t>ع والاعتر</a:t>
            </a:r>
            <a:r>
              <a:rPr lang="ar-SA" sz="2200" dirty="0" smtClean="0">
                <a:solidFill>
                  <a:schemeClr val="tx1"/>
                </a:solidFill>
                <a:latin typeface="Calibri" panose="020F0502020204030204" pitchFamily="34" charset="0"/>
                <a:cs typeface="Calibri" panose="020F0502020204030204" pitchFamily="34" charset="0"/>
              </a:rPr>
              <a:t>ا</a:t>
            </a:r>
            <a:r>
              <a:rPr lang="ar-IQ" sz="2200" dirty="0" smtClean="0">
                <a:solidFill>
                  <a:schemeClr val="tx1"/>
                </a:solidFill>
                <a:latin typeface="Calibri" panose="020F0502020204030204" pitchFamily="34" charset="0"/>
                <a:cs typeface="Calibri" panose="020F0502020204030204" pitchFamily="34" charset="0"/>
              </a:rPr>
              <a:t>ض </a:t>
            </a:r>
            <a:r>
              <a:rPr lang="ar-IQ" sz="2200" dirty="0">
                <a:solidFill>
                  <a:schemeClr val="tx1"/>
                </a:solidFill>
                <a:latin typeface="Calibri" panose="020F0502020204030204" pitchFamily="34" charset="0"/>
                <a:cs typeface="Calibri" panose="020F0502020204030204" pitchFamily="34" charset="0"/>
              </a:rPr>
              <a:t>الإداري والقضائي على </a:t>
            </a:r>
            <a:r>
              <a:rPr lang="ar-IQ" sz="2200" dirty="0" smtClean="0">
                <a:solidFill>
                  <a:schemeClr val="tx1"/>
                </a:solidFill>
                <a:latin typeface="Calibri" panose="020F0502020204030204" pitchFamily="34" charset="0"/>
                <a:cs typeface="Calibri" panose="020F0502020204030204" pitchFamily="34" charset="0"/>
              </a:rPr>
              <a:t>جداول</a:t>
            </a:r>
            <a:r>
              <a:rPr lang="ar-SA" sz="2200" dirty="0" smtClean="0">
                <a:solidFill>
                  <a:schemeClr val="tx1"/>
                </a:solidFill>
                <a:latin typeface="Calibri" panose="020F0502020204030204" pitchFamily="34" charset="0"/>
                <a:cs typeface="Calibri" panose="020F0502020204030204" pitchFamily="34" charset="0"/>
              </a:rPr>
              <a:t> </a:t>
            </a:r>
            <a:r>
              <a:rPr lang="ar-IQ" sz="2200" dirty="0" smtClean="0">
                <a:solidFill>
                  <a:schemeClr val="tx1"/>
                </a:solidFill>
                <a:latin typeface="Calibri" panose="020F0502020204030204" pitchFamily="34" charset="0"/>
                <a:cs typeface="Calibri" panose="020F0502020204030204" pitchFamily="34" charset="0"/>
              </a:rPr>
              <a:t>الانتخاب </a:t>
            </a:r>
            <a:r>
              <a:rPr lang="ar-IQ" sz="2200" dirty="0">
                <a:solidFill>
                  <a:schemeClr val="tx1"/>
                </a:solidFill>
                <a:latin typeface="Calibri" panose="020F0502020204030204" pitchFamily="34" charset="0"/>
                <a:cs typeface="Calibri" panose="020F0502020204030204" pitchFamily="34" charset="0"/>
              </a:rPr>
              <a:t>والترشيح التي تحد من مظاهر الاختلال التي تنتابها، إلا أنه قد تحدث بعض المخالفات والإشكاليات القانونية من قبل </a:t>
            </a:r>
            <a:r>
              <a:rPr lang="ar-IQ" sz="2200" dirty="0" smtClean="0">
                <a:solidFill>
                  <a:schemeClr val="tx1"/>
                </a:solidFill>
                <a:latin typeface="Calibri" panose="020F0502020204030204" pitchFamily="34" charset="0"/>
                <a:cs typeface="Calibri" panose="020F0502020204030204" pitchFamily="34" charset="0"/>
              </a:rPr>
              <a:t>هيئة</a:t>
            </a:r>
            <a:r>
              <a:rPr lang="ar-SA" sz="2200" dirty="0" smtClean="0">
                <a:solidFill>
                  <a:schemeClr val="tx1"/>
                </a:solidFill>
                <a:latin typeface="Calibri" panose="020F0502020204030204" pitchFamily="34" charset="0"/>
                <a:cs typeface="Calibri" panose="020F0502020204030204" pitchFamily="34" charset="0"/>
              </a:rPr>
              <a:t> </a:t>
            </a:r>
            <a:r>
              <a:rPr lang="ar-IQ" sz="2200" dirty="0" smtClean="0">
                <a:solidFill>
                  <a:schemeClr val="tx1"/>
                </a:solidFill>
                <a:latin typeface="Calibri" panose="020F0502020204030204" pitchFamily="34" charset="0"/>
                <a:cs typeface="Calibri" panose="020F0502020204030204" pitchFamily="34" charset="0"/>
              </a:rPr>
              <a:t>الناخبين </a:t>
            </a:r>
            <a:r>
              <a:rPr lang="ar-IQ" sz="2200" dirty="0">
                <a:solidFill>
                  <a:schemeClr val="tx1"/>
                </a:solidFill>
                <a:latin typeface="Calibri" panose="020F0502020204030204" pitchFamily="34" charset="0"/>
                <a:cs typeface="Calibri" panose="020F0502020204030204" pitchFamily="34" charset="0"/>
              </a:rPr>
              <a:t>والمرشحين تتعلق بعدم </a:t>
            </a:r>
            <a:r>
              <a:rPr lang="ar-IQ" sz="2200" dirty="0" smtClean="0">
                <a:solidFill>
                  <a:schemeClr val="tx1"/>
                </a:solidFill>
                <a:latin typeface="Calibri" panose="020F0502020204030204" pitchFamily="34" charset="0"/>
                <a:cs typeface="Calibri" panose="020F0502020204030204" pitchFamily="34" charset="0"/>
              </a:rPr>
              <a:t>احتر</a:t>
            </a:r>
            <a:r>
              <a:rPr lang="ar-SA" sz="2200" dirty="0" smtClean="0">
                <a:solidFill>
                  <a:schemeClr val="tx1"/>
                </a:solidFill>
                <a:latin typeface="Calibri" panose="020F0502020204030204" pitchFamily="34" charset="0"/>
                <a:cs typeface="Calibri" panose="020F0502020204030204" pitchFamily="34" charset="0"/>
              </a:rPr>
              <a:t>ا</a:t>
            </a:r>
            <a:r>
              <a:rPr lang="ar-IQ" sz="2200" dirty="0" smtClean="0">
                <a:solidFill>
                  <a:schemeClr val="tx1"/>
                </a:solidFill>
                <a:latin typeface="Calibri" panose="020F0502020204030204" pitchFamily="34" charset="0"/>
                <a:cs typeface="Calibri" panose="020F0502020204030204" pitchFamily="34" charset="0"/>
              </a:rPr>
              <a:t>م </a:t>
            </a:r>
            <a:r>
              <a:rPr lang="ar-IQ" sz="2200" dirty="0">
                <a:solidFill>
                  <a:schemeClr val="tx1"/>
                </a:solidFill>
                <a:latin typeface="Calibri" panose="020F0502020204030204" pitchFamily="34" charset="0"/>
                <a:cs typeface="Calibri" panose="020F0502020204030204" pitchFamily="34" charset="0"/>
              </a:rPr>
              <a:t>الضوابط والمبادئ الدستورية المتعلقة بسلامة العملية </a:t>
            </a:r>
            <a:r>
              <a:rPr lang="ar-IQ" sz="2200" dirty="0" smtClean="0">
                <a:solidFill>
                  <a:schemeClr val="tx1"/>
                </a:solidFill>
                <a:latin typeface="Calibri" panose="020F0502020204030204" pitchFamily="34" charset="0"/>
                <a:cs typeface="Calibri" panose="020F0502020204030204" pitchFamily="34" charset="0"/>
              </a:rPr>
              <a:t>الانتخابية</a:t>
            </a:r>
            <a:r>
              <a:rPr lang="ar-SA" sz="2200" dirty="0" smtClean="0">
                <a:solidFill>
                  <a:schemeClr val="tx1"/>
                </a:solidFill>
                <a:latin typeface="Calibri" panose="020F0502020204030204" pitchFamily="34" charset="0"/>
                <a:cs typeface="Calibri" panose="020F0502020204030204" pitchFamily="34" charset="0"/>
              </a:rPr>
              <a:t> </a:t>
            </a:r>
            <a:r>
              <a:rPr lang="ar-IQ" sz="2200" dirty="0" smtClean="0">
                <a:solidFill>
                  <a:schemeClr val="tx1"/>
                </a:solidFill>
                <a:latin typeface="Calibri" panose="020F0502020204030204" pitchFamily="34" charset="0"/>
                <a:cs typeface="Calibri" panose="020F0502020204030204" pitchFamily="34" charset="0"/>
              </a:rPr>
              <a:t>، </a:t>
            </a:r>
            <a:r>
              <a:rPr lang="ar-IQ" sz="2200" dirty="0">
                <a:solidFill>
                  <a:schemeClr val="tx1"/>
                </a:solidFill>
                <a:latin typeface="Calibri" panose="020F0502020204030204" pitchFamily="34" charset="0"/>
                <a:cs typeface="Calibri" panose="020F0502020204030204" pitchFamily="34" charset="0"/>
              </a:rPr>
              <a:t>مما تؤثر في نهاية </a:t>
            </a:r>
            <a:r>
              <a:rPr lang="ar-IQ" sz="2200" dirty="0" smtClean="0">
                <a:solidFill>
                  <a:schemeClr val="tx1"/>
                </a:solidFill>
                <a:latin typeface="Calibri" panose="020F0502020204030204" pitchFamily="34" charset="0"/>
                <a:cs typeface="Calibri" panose="020F0502020204030204" pitchFamily="34" charset="0"/>
              </a:rPr>
              <a:t>المطاف</a:t>
            </a:r>
            <a:r>
              <a:rPr lang="ar-SA" sz="2200" dirty="0" smtClean="0">
                <a:solidFill>
                  <a:schemeClr val="tx1"/>
                </a:solidFill>
                <a:latin typeface="Calibri" panose="020F0502020204030204" pitchFamily="34" charset="0"/>
                <a:cs typeface="Calibri" panose="020F0502020204030204" pitchFamily="34" charset="0"/>
              </a:rPr>
              <a:t> </a:t>
            </a:r>
            <a:r>
              <a:rPr lang="ar-IQ" sz="2200" dirty="0" smtClean="0">
                <a:solidFill>
                  <a:schemeClr val="tx1"/>
                </a:solidFill>
                <a:latin typeface="Calibri" panose="020F0502020204030204" pitchFamily="34" charset="0"/>
                <a:cs typeface="Calibri" panose="020F0502020204030204" pitchFamily="34" charset="0"/>
              </a:rPr>
              <a:t>على ن</a:t>
            </a:r>
            <a:r>
              <a:rPr lang="ar-SA" sz="2200" dirty="0" smtClean="0">
                <a:solidFill>
                  <a:schemeClr val="tx1"/>
                </a:solidFill>
                <a:latin typeface="Calibri" panose="020F0502020204030204" pitchFamily="34" charset="0"/>
                <a:cs typeface="Calibri" panose="020F0502020204030204" pitchFamily="34" charset="0"/>
              </a:rPr>
              <a:t>زا</a:t>
            </a:r>
            <a:r>
              <a:rPr lang="ar-IQ" sz="2200" dirty="0" smtClean="0">
                <a:solidFill>
                  <a:schemeClr val="tx1"/>
                </a:solidFill>
                <a:latin typeface="Calibri" panose="020F0502020204030204" pitchFamily="34" charset="0"/>
                <a:cs typeface="Calibri" panose="020F0502020204030204" pitchFamily="34" charset="0"/>
              </a:rPr>
              <a:t>هة </a:t>
            </a:r>
            <a:r>
              <a:rPr lang="ar-IQ" sz="2200" dirty="0">
                <a:solidFill>
                  <a:schemeClr val="tx1"/>
                </a:solidFill>
                <a:latin typeface="Calibri" panose="020F0502020204030204" pitchFamily="34" charset="0"/>
                <a:cs typeface="Calibri" panose="020F0502020204030204" pitchFamily="34" charset="0"/>
              </a:rPr>
              <a:t>الانتخاب. وعلى هذا الأساس نظمت الأحكام الدستورية مسألة الفصل في صحة العضوية في ظل الدستور الحالي </a:t>
            </a:r>
            <a:r>
              <a:rPr lang="ar-IQ" sz="2200" dirty="0" smtClean="0">
                <a:solidFill>
                  <a:schemeClr val="tx1"/>
                </a:solidFill>
                <a:latin typeface="Calibri" panose="020F0502020204030204" pitchFamily="34" charset="0"/>
                <a:cs typeface="Calibri" panose="020F0502020204030204" pitchFamily="34" charset="0"/>
              </a:rPr>
              <a:t>لعام</a:t>
            </a:r>
            <a:r>
              <a:rPr lang="ar-SA" sz="2200" dirty="0" smtClean="0">
                <a:solidFill>
                  <a:schemeClr val="tx1"/>
                </a:solidFill>
                <a:latin typeface="Calibri" panose="020F0502020204030204" pitchFamily="34" charset="0"/>
                <a:cs typeface="Calibri" panose="020F0502020204030204" pitchFamily="34" charset="0"/>
              </a:rPr>
              <a:t> 2005 </a:t>
            </a:r>
            <a:r>
              <a:rPr lang="ar-IQ" sz="2200" dirty="0" smtClean="0">
                <a:solidFill>
                  <a:schemeClr val="tx1"/>
                </a:solidFill>
                <a:latin typeface="Calibri" panose="020F0502020204030204" pitchFamily="34" charset="0"/>
                <a:cs typeface="Calibri" panose="020F0502020204030204" pitchFamily="34" charset="0"/>
              </a:rPr>
              <a:t>، </a:t>
            </a:r>
            <a:r>
              <a:rPr lang="ar-IQ" sz="2200" dirty="0">
                <a:solidFill>
                  <a:schemeClr val="tx1"/>
                </a:solidFill>
                <a:latin typeface="Calibri" panose="020F0502020204030204" pitchFamily="34" charset="0"/>
                <a:cs typeface="Calibri" panose="020F0502020204030204" pitchFamily="34" charset="0"/>
              </a:rPr>
              <a:t>وقد أناطها المشرع الدستوري </a:t>
            </a:r>
            <a:r>
              <a:rPr lang="ar-SA" sz="2200" dirty="0" smtClean="0">
                <a:solidFill>
                  <a:schemeClr val="tx1"/>
                </a:solidFill>
                <a:latin typeface="Calibri" panose="020F0502020204030204" pitchFamily="34" charset="0"/>
                <a:cs typeface="Calibri" panose="020F0502020204030204" pitchFamily="34" charset="0"/>
              </a:rPr>
              <a:t>بعد اعلان النتائج النهائية بمجلس النواب </a:t>
            </a:r>
            <a:r>
              <a:rPr lang="ar-IQ" sz="2200" dirty="0" smtClean="0">
                <a:solidFill>
                  <a:schemeClr val="tx1"/>
                </a:solidFill>
                <a:latin typeface="Calibri" panose="020F0502020204030204" pitchFamily="34" charset="0"/>
                <a:cs typeface="Calibri" panose="020F0502020204030204" pitchFamily="34" charset="0"/>
              </a:rPr>
              <a:t>؛ </a:t>
            </a:r>
            <a:r>
              <a:rPr lang="ar-IQ" sz="2200" dirty="0">
                <a:solidFill>
                  <a:schemeClr val="tx1"/>
                </a:solidFill>
                <a:latin typeface="Calibri" panose="020F0502020204030204" pitchFamily="34" charset="0"/>
                <a:cs typeface="Calibri" panose="020F0502020204030204" pitchFamily="34" charset="0"/>
              </a:rPr>
              <a:t>إلا إنها لم تكن فاعلة في تعزيز </a:t>
            </a:r>
            <a:r>
              <a:rPr lang="ar-IQ" sz="2200" dirty="0" smtClean="0">
                <a:solidFill>
                  <a:schemeClr val="tx1"/>
                </a:solidFill>
                <a:latin typeface="Calibri" panose="020F0502020204030204" pitchFamily="34" charset="0"/>
                <a:cs typeface="Calibri" panose="020F0502020204030204" pitchFamily="34" charset="0"/>
              </a:rPr>
              <a:t>نز</a:t>
            </a:r>
            <a:r>
              <a:rPr lang="ar-SA" sz="2200" dirty="0" smtClean="0">
                <a:solidFill>
                  <a:schemeClr val="tx1"/>
                </a:solidFill>
                <a:latin typeface="Calibri" panose="020F0502020204030204" pitchFamily="34" charset="0"/>
                <a:cs typeface="Calibri" panose="020F0502020204030204" pitchFamily="34" charset="0"/>
              </a:rPr>
              <a:t>ا</a:t>
            </a:r>
            <a:r>
              <a:rPr lang="ar-IQ" sz="2200" dirty="0" smtClean="0">
                <a:solidFill>
                  <a:schemeClr val="tx1"/>
                </a:solidFill>
                <a:latin typeface="Calibri" panose="020F0502020204030204" pitchFamily="34" charset="0"/>
                <a:cs typeface="Calibri" panose="020F0502020204030204" pitchFamily="34" charset="0"/>
              </a:rPr>
              <a:t>هة الانتخاب</a:t>
            </a:r>
            <a:r>
              <a:rPr lang="ar-SA" sz="2200" dirty="0" smtClean="0">
                <a:solidFill>
                  <a:schemeClr val="tx1"/>
                </a:solidFill>
                <a:latin typeface="Calibri" panose="020F0502020204030204" pitchFamily="34" charset="0"/>
                <a:cs typeface="Calibri" panose="020F0502020204030204" pitchFamily="34" charset="0"/>
              </a:rPr>
              <a:t> </a:t>
            </a:r>
            <a:r>
              <a:rPr lang="ar-IQ" sz="2200" dirty="0" smtClean="0">
                <a:solidFill>
                  <a:schemeClr val="tx1"/>
                </a:solidFill>
                <a:latin typeface="Calibri" panose="020F0502020204030204" pitchFamily="34" charset="0"/>
                <a:cs typeface="Calibri" panose="020F0502020204030204" pitchFamily="34" charset="0"/>
              </a:rPr>
              <a:t>؛ نظر</a:t>
            </a:r>
            <a:r>
              <a:rPr lang="ar-SA" sz="2200" dirty="0" smtClean="0">
                <a:solidFill>
                  <a:schemeClr val="tx1"/>
                </a:solidFill>
                <a:latin typeface="Calibri" panose="020F0502020204030204" pitchFamily="34" charset="0"/>
                <a:cs typeface="Calibri" panose="020F0502020204030204" pitchFamily="34" charset="0"/>
              </a:rPr>
              <a:t>ا</a:t>
            </a:r>
            <a:r>
              <a:rPr lang="ar-IQ" sz="2200" dirty="0" smtClean="0">
                <a:solidFill>
                  <a:schemeClr val="tx1"/>
                </a:solidFill>
                <a:latin typeface="Calibri" panose="020F0502020204030204" pitchFamily="34" charset="0"/>
                <a:cs typeface="Calibri" panose="020F0502020204030204" pitchFamily="34" charset="0"/>
              </a:rPr>
              <a:t> </a:t>
            </a:r>
            <a:r>
              <a:rPr lang="ar-IQ" sz="2200" dirty="0">
                <a:solidFill>
                  <a:schemeClr val="tx1"/>
                </a:solidFill>
                <a:latin typeface="Calibri" panose="020F0502020204030204" pitchFamily="34" charset="0"/>
                <a:cs typeface="Calibri" panose="020F0502020204030204" pitchFamily="34" charset="0"/>
              </a:rPr>
              <a:t>للإختلالات </a:t>
            </a:r>
            <a:r>
              <a:rPr lang="ar-IQ" sz="2200" dirty="0" smtClean="0">
                <a:solidFill>
                  <a:schemeClr val="tx1"/>
                </a:solidFill>
                <a:latin typeface="Calibri" panose="020F0502020204030204" pitchFamily="34" charset="0"/>
                <a:cs typeface="Calibri" panose="020F0502020204030204" pitchFamily="34" charset="0"/>
              </a:rPr>
              <a:t>المتكررة</a:t>
            </a:r>
            <a:r>
              <a:rPr lang="ar-SA" sz="2200" dirty="0" smtClean="0">
                <a:solidFill>
                  <a:schemeClr val="tx1"/>
                </a:solidFill>
                <a:latin typeface="Calibri" panose="020F0502020204030204" pitchFamily="34" charset="0"/>
                <a:cs typeface="Calibri" panose="020F0502020204030204" pitchFamily="34" charset="0"/>
              </a:rPr>
              <a:t> </a:t>
            </a:r>
            <a:r>
              <a:rPr lang="ar-IQ" sz="2200" dirty="0" smtClean="0">
                <a:solidFill>
                  <a:schemeClr val="tx1"/>
                </a:solidFill>
                <a:latin typeface="Calibri" panose="020F0502020204030204" pitchFamily="34" charset="0"/>
                <a:cs typeface="Calibri" panose="020F0502020204030204" pitchFamily="34" charset="0"/>
              </a:rPr>
              <a:t>التي </a:t>
            </a:r>
            <a:r>
              <a:rPr lang="ar-IQ" sz="2200" dirty="0">
                <a:solidFill>
                  <a:schemeClr val="tx1"/>
                </a:solidFill>
                <a:latin typeface="Calibri" panose="020F0502020204030204" pitchFamily="34" charset="0"/>
                <a:cs typeface="Calibri" panose="020F0502020204030204" pitchFamily="34" charset="0"/>
              </a:rPr>
              <a:t>انتابت العملية الانتخابية البرلمانية </a:t>
            </a:r>
            <a:r>
              <a:rPr lang="ar-IQ" sz="2200" dirty="0" smtClean="0">
                <a:solidFill>
                  <a:schemeClr val="tx1"/>
                </a:solidFill>
                <a:latin typeface="Calibri" panose="020F0502020204030204" pitchFamily="34" charset="0"/>
                <a:cs typeface="Calibri" panose="020F0502020204030204" pitchFamily="34" charset="0"/>
              </a:rPr>
              <a:t>برمتها</a:t>
            </a:r>
            <a:r>
              <a:rPr lang="ar-SA" sz="2200" dirty="0" smtClean="0">
                <a:solidFill>
                  <a:schemeClr val="tx1"/>
                </a:solidFill>
                <a:latin typeface="Calibri" panose="020F0502020204030204" pitchFamily="34" charset="0"/>
                <a:cs typeface="Calibri" panose="020F0502020204030204" pitchFamily="34" charset="0"/>
              </a:rPr>
              <a:t> </a:t>
            </a:r>
            <a:r>
              <a:rPr lang="ar-IQ" sz="2200" dirty="0" smtClean="0">
                <a:solidFill>
                  <a:schemeClr val="tx1"/>
                </a:solidFill>
                <a:latin typeface="Calibri" panose="020F0502020204030204" pitchFamily="34" charset="0"/>
                <a:cs typeface="Calibri" panose="020F0502020204030204" pitchFamily="34" charset="0"/>
              </a:rPr>
              <a:t>، </a:t>
            </a:r>
            <a:r>
              <a:rPr lang="ar-IQ" sz="2200" dirty="0">
                <a:solidFill>
                  <a:schemeClr val="tx1"/>
                </a:solidFill>
                <a:latin typeface="Calibri" panose="020F0502020204030204" pitchFamily="34" charset="0"/>
                <a:cs typeface="Calibri" panose="020F0502020204030204" pitchFamily="34" charset="0"/>
              </a:rPr>
              <a:t>وما لحقها من تزوير في بعض الأحيان.</a:t>
            </a:r>
          </a:p>
        </p:txBody>
      </p:sp>
      <p:sp>
        <p:nvSpPr>
          <p:cNvPr id="3" name="عنوان 2"/>
          <p:cNvSpPr>
            <a:spLocks noGrp="1"/>
          </p:cNvSpPr>
          <p:nvPr>
            <p:ph type="title"/>
          </p:nvPr>
        </p:nvSpPr>
        <p:spPr/>
        <p:txBody>
          <a:bodyPr/>
          <a:lstStyle/>
          <a:p>
            <a:endParaRPr lang="ar-IQ"/>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3</a:t>
            </a:fld>
            <a:endParaRPr lang="en-US" dirty="0"/>
          </a:p>
        </p:txBody>
      </p:sp>
    </p:spTree>
    <p:extLst>
      <p:ext uri="{BB962C8B-B14F-4D97-AF65-F5344CB8AC3E}">
        <p14:creationId xmlns:p14="http://schemas.microsoft.com/office/powerpoint/2010/main" val="212053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bg1"/>
          </a:solidFill>
        </p:spPr>
        <p:txBody>
          <a:bodyPr/>
          <a:lstStyle/>
          <a:p>
            <a:pPr indent="12700" algn="ctr">
              <a:lnSpc>
                <a:spcPct val="150000"/>
              </a:lnSpc>
              <a:spcAft>
                <a:spcPts val="1000"/>
              </a:spcAft>
            </a:pPr>
            <a:r>
              <a:rPr lang="ar-IQ" sz="2400" b="1" dirty="0" smtClean="0">
                <a:solidFill>
                  <a:srgbClr val="C00000"/>
                </a:solidFill>
                <a:latin typeface="Calibri" panose="020F0502020204030204" pitchFamily="34" charset="0"/>
                <a:cs typeface="Calibri" panose="020F0502020204030204" pitchFamily="34" charset="0"/>
              </a:rPr>
              <a:t>مدلول </a:t>
            </a:r>
            <a:r>
              <a:rPr lang="ar-IQ" sz="2400" b="1" dirty="0">
                <a:solidFill>
                  <a:srgbClr val="C00000"/>
                </a:solidFill>
                <a:latin typeface="Calibri" panose="020F0502020204030204" pitchFamily="34" charset="0"/>
                <a:cs typeface="Calibri" panose="020F0502020204030204" pitchFamily="34" charset="0"/>
              </a:rPr>
              <a:t>صحة العضوية النيابية </a:t>
            </a:r>
            <a:endParaRPr lang="ar-SA" sz="2400" b="1" dirty="0" smtClean="0">
              <a:solidFill>
                <a:srgbClr val="C00000"/>
              </a:solidFill>
              <a:latin typeface="Calibri" panose="020F0502020204030204" pitchFamily="34" charset="0"/>
              <a:cs typeface="Calibri" panose="020F0502020204030204" pitchFamily="34" charset="0"/>
            </a:endParaRPr>
          </a:p>
          <a:p>
            <a:pPr indent="12700" algn="just">
              <a:lnSpc>
                <a:spcPct val="150000"/>
              </a:lnSpc>
              <a:spcAft>
                <a:spcPts val="1000"/>
              </a:spcAft>
            </a:pPr>
            <a:r>
              <a:rPr lang="ar-IQ" sz="2000" dirty="0" smtClean="0">
                <a:solidFill>
                  <a:schemeClr val="tx1"/>
                </a:solidFill>
                <a:latin typeface="Calibri" panose="020F0502020204030204" pitchFamily="34" charset="0"/>
                <a:cs typeface="Calibri" panose="020F0502020204030204" pitchFamily="34" charset="0"/>
              </a:rPr>
              <a:t>اختلف </a:t>
            </a:r>
            <a:r>
              <a:rPr lang="ar-IQ" sz="2000" dirty="0">
                <a:solidFill>
                  <a:schemeClr val="tx1"/>
                </a:solidFill>
                <a:latin typeface="Calibri" panose="020F0502020204030204" pitchFamily="34" charset="0"/>
                <a:cs typeface="Calibri" panose="020F0502020204030204" pitchFamily="34" charset="0"/>
              </a:rPr>
              <a:t>الفقه القانوني حول مدى نطاق المدلول القانوني لها وفقا للنظام القانوني الذي يحكم تلك العملية في النظم القانونية. </a:t>
            </a:r>
            <a:endParaRPr lang="ar-SA" sz="2000" dirty="0" smtClean="0">
              <a:solidFill>
                <a:schemeClr val="tx1"/>
              </a:solidFill>
              <a:latin typeface="Calibri" panose="020F0502020204030204" pitchFamily="34" charset="0"/>
              <a:cs typeface="Calibri" panose="020F0502020204030204" pitchFamily="34" charset="0"/>
            </a:endParaRPr>
          </a:p>
          <a:p>
            <a:pPr indent="12700" algn="just">
              <a:lnSpc>
                <a:spcPct val="150000"/>
              </a:lnSpc>
              <a:spcAft>
                <a:spcPts val="1000"/>
              </a:spcAft>
            </a:pPr>
            <a:r>
              <a:rPr lang="ar-IQ" sz="2000" b="1" dirty="0" smtClean="0">
                <a:solidFill>
                  <a:schemeClr val="accent2">
                    <a:lumMod val="50000"/>
                  </a:schemeClr>
                </a:solidFill>
                <a:latin typeface="Calibri" panose="020F0502020204030204" pitchFamily="34" charset="0"/>
                <a:cs typeface="Calibri" panose="020F0502020204030204" pitchFamily="34" charset="0"/>
              </a:rPr>
              <a:t>الاتجاه </a:t>
            </a:r>
            <a:r>
              <a:rPr lang="ar-IQ" sz="2000" b="1" dirty="0">
                <a:solidFill>
                  <a:schemeClr val="accent2">
                    <a:lumMod val="50000"/>
                  </a:schemeClr>
                </a:solidFill>
                <a:latin typeface="Calibri" panose="020F0502020204030204" pitchFamily="34" charset="0"/>
                <a:cs typeface="Calibri" panose="020F0502020204030204" pitchFamily="34" charset="0"/>
              </a:rPr>
              <a:t>الأول: المدلول الضيق: </a:t>
            </a:r>
            <a:r>
              <a:rPr lang="ar-IQ" sz="2000" dirty="0">
                <a:solidFill>
                  <a:schemeClr val="tx1"/>
                </a:solidFill>
                <a:latin typeface="Calibri" panose="020F0502020204030204" pitchFamily="34" charset="0"/>
                <a:cs typeface="Calibri" panose="020F0502020204030204" pitchFamily="34" charset="0"/>
              </a:rPr>
              <a:t>يذهب هذا الاتجاه في تحديد نطاق الطعن الانتخابي واقتصاره على العملية الانتخابية الفعلية </a:t>
            </a:r>
            <a:r>
              <a:rPr lang="ar-IQ" sz="2000" dirty="0" smtClean="0">
                <a:solidFill>
                  <a:schemeClr val="tx1"/>
                </a:solidFill>
                <a:latin typeface="Calibri" panose="020F0502020204030204" pitchFamily="34" charset="0"/>
                <a:cs typeface="Calibri" panose="020F0502020204030204" pitchFamily="34" charset="0"/>
              </a:rPr>
              <a:t>فقط</a:t>
            </a:r>
            <a:r>
              <a:rPr lang="ar-SA" sz="2000" dirty="0" smtClean="0">
                <a:solidFill>
                  <a:schemeClr val="tx1"/>
                </a:solidFill>
                <a:latin typeface="Calibri" panose="020F0502020204030204" pitchFamily="34" charset="0"/>
                <a:cs typeface="Calibri" panose="020F0502020204030204" pitchFamily="34" charset="0"/>
              </a:rPr>
              <a:t> </a:t>
            </a:r>
            <a:r>
              <a:rPr lang="ar-IQ" sz="2000" dirty="0" smtClean="0">
                <a:solidFill>
                  <a:schemeClr val="tx1"/>
                </a:solidFill>
                <a:latin typeface="Calibri" panose="020F0502020204030204" pitchFamily="34" charset="0"/>
                <a:cs typeface="Calibri" panose="020F0502020204030204" pitchFamily="34" charset="0"/>
              </a:rPr>
              <a:t>من </a:t>
            </a:r>
            <a:r>
              <a:rPr lang="ar-IQ" sz="2000" dirty="0">
                <a:solidFill>
                  <a:schemeClr val="tx1"/>
                </a:solidFill>
                <a:latin typeface="Calibri" panose="020F0502020204030204" pitchFamily="34" charset="0"/>
                <a:cs typeface="Calibri" panose="020F0502020204030204" pitchFamily="34" charset="0"/>
              </a:rPr>
              <a:t>الناحية الفنية؛ بحيث تشمل الأفعال كافة المتعلقة </a:t>
            </a:r>
            <a:r>
              <a:rPr lang="ar-IQ" sz="2000" dirty="0" smtClean="0">
                <a:solidFill>
                  <a:schemeClr val="tx1"/>
                </a:solidFill>
                <a:latin typeface="Calibri" panose="020F0502020204030204" pitchFamily="34" charset="0"/>
                <a:cs typeface="Calibri" panose="020F0502020204030204" pitchFamily="34" charset="0"/>
              </a:rPr>
              <a:t>بالاقت</a:t>
            </a:r>
            <a:r>
              <a:rPr lang="ar-SA" sz="2000" dirty="0" smtClean="0">
                <a:solidFill>
                  <a:schemeClr val="tx1"/>
                </a:solidFill>
                <a:latin typeface="Calibri" panose="020F0502020204030204" pitchFamily="34" charset="0"/>
                <a:cs typeface="Calibri" panose="020F0502020204030204" pitchFamily="34" charset="0"/>
              </a:rPr>
              <a:t>را</a:t>
            </a:r>
            <a:r>
              <a:rPr lang="ar-IQ" sz="2000" dirty="0" smtClean="0">
                <a:solidFill>
                  <a:schemeClr val="tx1"/>
                </a:solidFill>
                <a:latin typeface="Calibri" panose="020F0502020204030204" pitchFamily="34" charset="0"/>
                <a:cs typeface="Calibri" panose="020F0502020204030204" pitchFamily="34" charset="0"/>
              </a:rPr>
              <a:t>ع </a:t>
            </a:r>
            <a:r>
              <a:rPr lang="ar-IQ" sz="2000" dirty="0">
                <a:solidFill>
                  <a:schemeClr val="tx1"/>
                </a:solidFill>
                <a:latin typeface="Calibri" panose="020F0502020204030204" pitchFamily="34" charset="0"/>
                <a:cs typeface="Calibri" panose="020F0502020204030204" pitchFamily="34" charset="0"/>
              </a:rPr>
              <a:t>فقط، وما يتبعه من عمليات فرز الأصوات واحتساب نتيجة </a:t>
            </a:r>
            <a:r>
              <a:rPr lang="ar-IQ" sz="2000" dirty="0" smtClean="0">
                <a:solidFill>
                  <a:schemeClr val="tx1"/>
                </a:solidFill>
                <a:latin typeface="Calibri" panose="020F0502020204030204" pitchFamily="34" charset="0"/>
                <a:cs typeface="Calibri" panose="020F0502020204030204" pitchFamily="34" charset="0"/>
              </a:rPr>
              <a:t>الانتخاب</a:t>
            </a:r>
            <a:r>
              <a:rPr lang="ar-SA" sz="2000" dirty="0" smtClean="0">
                <a:solidFill>
                  <a:schemeClr val="tx1"/>
                </a:solidFill>
                <a:latin typeface="Calibri" panose="020F0502020204030204" pitchFamily="34" charset="0"/>
                <a:cs typeface="Calibri" panose="020F0502020204030204" pitchFamily="34" charset="0"/>
              </a:rPr>
              <a:t> </a:t>
            </a:r>
            <a:r>
              <a:rPr lang="ar-IQ" sz="2000" dirty="0" smtClean="0">
                <a:solidFill>
                  <a:schemeClr val="tx1"/>
                </a:solidFill>
                <a:latin typeface="Calibri" panose="020F0502020204030204" pitchFamily="34" charset="0"/>
                <a:cs typeface="Calibri" panose="020F0502020204030204" pitchFamily="34" charset="0"/>
              </a:rPr>
              <a:t>وإعلانها.</a:t>
            </a:r>
            <a:r>
              <a:rPr lang="ar-SA" sz="2000" dirty="0" smtClean="0">
                <a:solidFill>
                  <a:schemeClr val="tx1"/>
                </a:solidFill>
                <a:latin typeface="Calibri" panose="020F0502020204030204" pitchFamily="34" charset="0"/>
                <a:cs typeface="Calibri" panose="020F0502020204030204" pitchFamily="34" charset="0"/>
              </a:rPr>
              <a:t> </a:t>
            </a:r>
            <a:r>
              <a:rPr lang="ar-IQ" sz="2000" dirty="0" smtClean="0">
                <a:solidFill>
                  <a:schemeClr val="tx1"/>
                </a:solidFill>
                <a:latin typeface="Calibri" panose="020F0502020204030204" pitchFamily="34" charset="0"/>
                <a:cs typeface="Calibri" panose="020F0502020204030204" pitchFamily="34" charset="0"/>
              </a:rPr>
              <a:t>وعلى </a:t>
            </a:r>
            <a:r>
              <a:rPr lang="ar-IQ" sz="2000" dirty="0">
                <a:solidFill>
                  <a:schemeClr val="tx1"/>
                </a:solidFill>
                <a:latin typeface="Calibri" panose="020F0502020204030204" pitchFamily="34" charset="0"/>
                <a:cs typeface="Calibri" panose="020F0502020204030204" pitchFamily="34" charset="0"/>
              </a:rPr>
              <a:t>هذا الأساس، فإن المنازعة في هذا الصدد تقتصر على صحة </a:t>
            </a:r>
            <a:r>
              <a:rPr lang="ar-IQ" sz="2000" dirty="0" smtClean="0">
                <a:solidFill>
                  <a:schemeClr val="tx1"/>
                </a:solidFill>
                <a:latin typeface="Calibri" panose="020F0502020204030204" pitchFamily="34" charset="0"/>
                <a:cs typeface="Calibri" panose="020F0502020204030204" pitchFamily="34" charset="0"/>
              </a:rPr>
              <a:t>إجر</a:t>
            </a:r>
            <a:r>
              <a:rPr lang="ar-SA" sz="2000" dirty="0" smtClean="0">
                <a:solidFill>
                  <a:schemeClr val="tx1"/>
                </a:solidFill>
                <a:latin typeface="Calibri" panose="020F0502020204030204" pitchFamily="34" charset="0"/>
                <a:cs typeface="Calibri" panose="020F0502020204030204" pitchFamily="34" charset="0"/>
              </a:rPr>
              <a:t>ا</a:t>
            </a:r>
            <a:r>
              <a:rPr lang="ar-IQ" sz="2000" dirty="0" smtClean="0">
                <a:solidFill>
                  <a:schemeClr val="tx1"/>
                </a:solidFill>
                <a:latin typeface="Calibri" panose="020F0502020204030204" pitchFamily="34" charset="0"/>
                <a:cs typeface="Calibri" panose="020F0502020204030204" pitchFamily="34" charset="0"/>
              </a:rPr>
              <a:t>ءات </a:t>
            </a:r>
            <a:r>
              <a:rPr lang="ar-IQ" sz="2000" dirty="0">
                <a:solidFill>
                  <a:schemeClr val="tx1"/>
                </a:solidFill>
                <a:latin typeface="Calibri" panose="020F0502020204030204" pitchFamily="34" charset="0"/>
                <a:cs typeface="Calibri" panose="020F0502020204030204" pitchFamily="34" charset="0"/>
              </a:rPr>
              <a:t>الانتخاب ومدى تعبيرها عن </a:t>
            </a:r>
            <a:r>
              <a:rPr lang="ar-IQ" sz="2000" dirty="0" smtClean="0">
                <a:solidFill>
                  <a:schemeClr val="tx1"/>
                </a:solidFill>
                <a:latin typeface="Calibri" panose="020F0502020204030204" pitchFamily="34" charset="0"/>
                <a:cs typeface="Calibri" panose="020F0502020204030204" pitchFamily="34" charset="0"/>
              </a:rPr>
              <a:t>إر</a:t>
            </a:r>
            <a:r>
              <a:rPr lang="ar-SA" sz="2000" dirty="0" smtClean="0">
                <a:solidFill>
                  <a:schemeClr val="tx1"/>
                </a:solidFill>
                <a:latin typeface="Calibri" panose="020F0502020204030204" pitchFamily="34" charset="0"/>
                <a:cs typeface="Calibri" panose="020F0502020204030204" pitchFamily="34" charset="0"/>
              </a:rPr>
              <a:t>ا</a:t>
            </a:r>
            <a:r>
              <a:rPr lang="ar-IQ" sz="2000" dirty="0" smtClean="0">
                <a:solidFill>
                  <a:schemeClr val="tx1"/>
                </a:solidFill>
                <a:latin typeface="Calibri" panose="020F0502020204030204" pitchFamily="34" charset="0"/>
                <a:cs typeface="Calibri" panose="020F0502020204030204" pitchFamily="34" charset="0"/>
              </a:rPr>
              <a:t>دة</a:t>
            </a:r>
            <a:r>
              <a:rPr lang="ar-SA" sz="2000" dirty="0" smtClean="0">
                <a:solidFill>
                  <a:schemeClr val="tx1"/>
                </a:solidFill>
                <a:latin typeface="Calibri" panose="020F0502020204030204" pitchFamily="34" charset="0"/>
                <a:cs typeface="Calibri" panose="020F0502020204030204" pitchFamily="34" charset="0"/>
              </a:rPr>
              <a:t> الناخبين</a:t>
            </a:r>
            <a:endParaRPr lang="ar-IQ" sz="2000" dirty="0">
              <a:solidFill>
                <a:schemeClr val="tx1"/>
              </a:solidFill>
              <a:latin typeface="Calibri" panose="020F0502020204030204" pitchFamily="34" charset="0"/>
              <a:cs typeface="Calibri" panose="020F0502020204030204" pitchFamily="34" charset="0"/>
            </a:endParaRPr>
          </a:p>
          <a:p>
            <a:pPr indent="12700" algn="just">
              <a:lnSpc>
                <a:spcPct val="150000"/>
              </a:lnSpc>
              <a:spcAft>
                <a:spcPts val="1000"/>
              </a:spcAft>
            </a:pPr>
            <a:r>
              <a:rPr lang="ar-IQ" sz="2000" b="1" dirty="0">
                <a:solidFill>
                  <a:schemeClr val="accent2">
                    <a:lumMod val="50000"/>
                  </a:schemeClr>
                </a:solidFill>
                <a:latin typeface="Calibri" panose="020F0502020204030204" pitchFamily="34" charset="0"/>
                <a:cs typeface="Calibri" panose="020F0502020204030204" pitchFamily="34" charset="0"/>
              </a:rPr>
              <a:t>الاتجاه الثاني: وأخذ هذا الاتجاه بالمفهوم الواسع للطعن الانتخابي</a:t>
            </a:r>
            <a:r>
              <a:rPr lang="ar-IQ" sz="2000" dirty="0">
                <a:solidFill>
                  <a:schemeClr val="tx1"/>
                </a:solidFill>
                <a:latin typeface="Calibri" panose="020F0502020204030204" pitchFamily="34" charset="0"/>
                <a:cs typeface="Calibri" panose="020F0502020204030204" pitchFamily="34" charset="0"/>
              </a:rPr>
              <a:t>، مما يبنى عليه، بأنه يتسع ليشمل </a:t>
            </a:r>
            <a:r>
              <a:rPr lang="ar-IQ" sz="2000" dirty="0" smtClean="0">
                <a:solidFill>
                  <a:schemeClr val="tx1"/>
                </a:solidFill>
                <a:latin typeface="Calibri" panose="020F0502020204030204" pitchFamily="34" charset="0"/>
                <a:cs typeface="Calibri" panose="020F0502020204030204" pitchFamily="34" charset="0"/>
              </a:rPr>
              <a:t>الإجر</a:t>
            </a:r>
            <a:r>
              <a:rPr lang="ar-SA" sz="2000" dirty="0" smtClean="0">
                <a:solidFill>
                  <a:schemeClr val="tx1"/>
                </a:solidFill>
                <a:latin typeface="Calibri" panose="020F0502020204030204" pitchFamily="34" charset="0"/>
                <a:cs typeface="Calibri" panose="020F0502020204030204" pitchFamily="34" charset="0"/>
              </a:rPr>
              <a:t>ا</a:t>
            </a:r>
            <a:r>
              <a:rPr lang="ar-IQ" sz="2000" dirty="0" smtClean="0">
                <a:solidFill>
                  <a:schemeClr val="tx1"/>
                </a:solidFill>
                <a:latin typeface="Calibri" panose="020F0502020204030204" pitchFamily="34" charset="0"/>
                <a:cs typeface="Calibri" panose="020F0502020204030204" pitchFamily="34" charset="0"/>
              </a:rPr>
              <a:t>ءات </a:t>
            </a:r>
            <a:r>
              <a:rPr lang="ar-IQ" sz="2000" dirty="0">
                <a:solidFill>
                  <a:schemeClr val="tx1"/>
                </a:solidFill>
                <a:latin typeface="Calibri" panose="020F0502020204030204" pitchFamily="34" charset="0"/>
                <a:cs typeface="Calibri" panose="020F0502020204030204" pitchFamily="34" charset="0"/>
              </a:rPr>
              <a:t>والأسس </a:t>
            </a:r>
            <a:r>
              <a:rPr lang="ar-IQ" sz="2000" dirty="0" smtClean="0">
                <a:solidFill>
                  <a:schemeClr val="tx1"/>
                </a:solidFill>
                <a:latin typeface="Calibri" panose="020F0502020204030204" pitchFamily="34" charset="0"/>
                <a:cs typeface="Calibri" panose="020F0502020204030204" pitchFamily="34" charset="0"/>
              </a:rPr>
              <a:t>كافة</a:t>
            </a:r>
            <a:r>
              <a:rPr lang="ar-SA" sz="2000" dirty="0" smtClean="0">
                <a:solidFill>
                  <a:schemeClr val="tx1"/>
                </a:solidFill>
                <a:latin typeface="Calibri" panose="020F0502020204030204" pitchFamily="34" charset="0"/>
                <a:cs typeface="Calibri" panose="020F0502020204030204" pitchFamily="34" charset="0"/>
              </a:rPr>
              <a:t> </a:t>
            </a:r>
            <a:r>
              <a:rPr lang="ar-IQ" sz="2000" dirty="0" smtClean="0">
                <a:solidFill>
                  <a:schemeClr val="tx1"/>
                </a:solidFill>
                <a:latin typeface="Calibri" panose="020F0502020204030204" pitchFamily="34" charset="0"/>
                <a:cs typeface="Calibri" panose="020F0502020204030204" pitchFamily="34" charset="0"/>
              </a:rPr>
              <a:t>المتعلقة </a:t>
            </a:r>
            <a:r>
              <a:rPr lang="ar-IQ" sz="2000" dirty="0">
                <a:solidFill>
                  <a:schemeClr val="tx1"/>
                </a:solidFill>
                <a:latin typeface="Calibri" panose="020F0502020204030204" pitchFamily="34" charset="0"/>
                <a:cs typeface="Calibri" panose="020F0502020204030204" pitchFamily="34" charset="0"/>
              </a:rPr>
              <a:t>بالعملية الانتخابية، لتشمل تحديد الدوائر الانتخابية وإعداد الجداول الانتخابية </a:t>
            </a:r>
            <a:r>
              <a:rPr lang="ar-IQ" sz="2000" dirty="0" smtClean="0">
                <a:solidFill>
                  <a:schemeClr val="tx1"/>
                </a:solidFill>
                <a:latin typeface="Calibri" panose="020F0502020204030204" pitchFamily="34" charset="0"/>
                <a:cs typeface="Calibri" panose="020F0502020204030204" pitchFamily="34" charset="0"/>
              </a:rPr>
              <a:t>والترشح</a:t>
            </a:r>
            <a:r>
              <a:rPr lang="ar-SA" sz="2000" dirty="0" smtClean="0">
                <a:solidFill>
                  <a:schemeClr val="tx1"/>
                </a:solidFill>
                <a:latin typeface="Calibri" panose="020F0502020204030204" pitchFamily="34" charset="0"/>
                <a:cs typeface="Calibri" panose="020F0502020204030204" pitchFamily="34" charset="0"/>
              </a:rPr>
              <a:t> </a:t>
            </a:r>
            <a:r>
              <a:rPr lang="ar-IQ" sz="2000" dirty="0" smtClean="0">
                <a:solidFill>
                  <a:schemeClr val="tx1"/>
                </a:solidFill>
                <a:latin typeface="Calibri" panose="020F0502020204030204" pitchFamily="34" charset="0"/>
                <a:cs typeface="Calibri" panose="020F0502020204030204" pitchFamily="34" charset="0"/>
              </a:rPr>
              <a:t>، </a:t>
            </a:r>
            <a:r>
              <a:rPr lang="ar-IQ" sz="2000" dirty="0">
                <a:solidFill>
                  <a:schemeClr val="tx1"/>
                </a:solidFill>
                <a:latin typeface="Calibri" panose="020F0502020204030204" pitchFamily="34" charset="0"/>
                <a:cs typeface="Calibri" panose="020F0502020204030204" pitchFamily="34" charset="0"/>
              </a:rPr>
              <a:t>بالإضافة إلى اشتمالها </a:t>
            </a:r>
            <a:r>
              <a:rPr lang="ar-IQ" sz="2000" dirty="0" smtClean="0">
                <a:solidFill>
                  <a:schemeClr val="tx1"/>
                </a:solidFill>
                <a:latin typeface="Calibri" panose="020F0502020204030204" pitchFamily="34" charset="0"/>
                <a:cs typeface="Calibri" panose="020F0502020204030204" pitchFamily="34" charset="0"/>
              </a:rPr>
              <a:t>للمفهوم</a:t>
            </a:r>
            <a:r>
              <a:rPr lang="ar-SA" sz="2000" dirty="0" smtClean="0">
                <a:solidFill>
                  <a:schemeClr val="tx1"/>
                </a:solidFill>
                <a:latin typeface="Calibri" panose="020F0502020204030204" pitchFamily="34" charset="0"/>
                <a:cs typeface="Calibri" panose="020F0502020204030204" pitchFamily="34" charset="0"/>
              </a:rPr>
              <a:t> </a:t>
            </a:r>
            <a:r>
              <a:rPr lang="ar-IQ" sz="2000" dirty="0" smtClean="0">
                <a:solidFill>
                  <a:schemeClr val="tx1"/>
                </a:solidFill>
                <a:latin typeface="Calibri" panose="020F0502020204030204" pitchFamily="34" charset="0"/>
                <a:cs typeface="Calibri" panose="020F0502020204030204" pitchFamily="34" charset="0"/>
              </a:rPr>
              <a:t>الضيق </a:t>
            </a:r>
            <a:r>
              <a:rPr lang="ar-IQ" sz="2000" dirty="0">
                <a:solidFill>
                  <a:schemeClr val="tx1"/>
                </a:solidFill>
                <a:latin typeface="Calibri" panose="020F0502020204030204" pitchFamily="34" charset="0"/>
                <a:cs typeface="Calibri" panose="020F0502020204030204" pitchFamily="34" charset="0"/>
              </a:rPr>
              <a:t>السابق الإشارة إليه، ليشمل عملية </a:t>
            </a:r>
            <a:r>
              <a:rPr lang="ar-IQ" sz="2000" dirty="0" smtClean="0">
                <a:solidFill>
                  <a:schemeClr val="tx1"/>
                </a:solidFill>
                <a:latin typeface="Calibri" panose="020F0502020204030204" pitchFamily="34" charset="0"/>
                <a:cs typeface="Calibri" panose="020F0502020204030204" pitchFamily="34" charset="0"/>
              </a:rPr>
              <a:t>الاقتر</a:t>
            </a:r>
            <a:r>
              <a:rPr lang="ar-SA" sz="2000" dirty="0" smtClean="0">
                <a:solidFill>
                  <a:schemeClr val="tx1"/>
                </a:solidFill>
                <a:latin typeface="Calibri" panose="020F0502020204030204" pitchFamily="34" charset="0"/>
                <a:cs typeface="Calibri" panose="020F0502020204030204" pitchFamily="34" charset="0"/>
              </a:rPr>
              <a:t>ا</a:t>
            </a:r>
            <a:r>
              <a:rPr lang="ar-IQ" sz="2000" dirty="0" smtClean="0">
                <a:solidFill>
                  <a:schemeClr val="tx1"/>
                </a:solidFill>
                <a:latin typeface="Calibri" panose="020F0502020204030204" pitchFamily="34" charset="0"/>
                <a:cs typeface="Calibri" panose="020F0502020204030204" pitchFamily="34" charset="0"/>
              </a:rPr>
              <a:t>ع </a:t>
            </a:r>
            <a:r>
              <a:rPr lang="ar-IQ" sz="2000" dirty="0">
                <a:solidFill>
                  <a:schemeClr val="tx1"/>
                </a:solidFill>
                <a:latin typeface="Calibri" panose="020F0502020204030204" pitchFamily="34" charset="0"/>
                <a:cs typeface="Calibri" panose="020F0502020204030204" pitchFamily="34" charset="0"/>
              </a:rPr>
              <a:t>وفرز الأصوات وإعلان النتائج الانتخابية </a:t>
            </a:r>
            <a:r>
              <a:rPr lang="ar-IQ" sz="2000" dirty="0" smtClean="0">
                <a:solidFill>
                  <a:schemeClr val="tx1"/>
                </a:solidFill>
                <a:latin typeface="Calibri" panose="020F0502020204030204" pitchFamily="34" charset="0"/>
                <a:cs typeface="Calibri" panose="020F0502020204030204" pitchFamily="34" charset="0"/>
              </a:rPr>
              <a:t>فموضوع</a:t>
            </a:r>
            <a:r>
              <a:rPr lang="ar-SA" sz="2000" dirty="0" smtClean="0">
                <a:solidFill>
                  <a:schemeClr val="tx1"/>
                </a:solidFill>
                <a:latin typeface="Calibri" panose="020F0502020204030204" pitchFamily="34" charset="0"/>
                <a:cs typeface="Calibri" panose="020F0502020204030204" pitchFamily="34" charset="0"/>
              </a:rPr>
              <a:t> </a:t>
            </a:r>
            <a:r>
              <a:rPr lang="ar-IQ" sz="2000" dirty="0" smtClean="0">
                <a:solidFill>
                  <a:schemeClr val="tx1"/>
                </a:solidFill>
                <a:latin typeface="Calibri" panose="020F0502020204030204" pitchFamily="34" charset="0"/>
                <a:cs typeface="Calibri" panose="020F0502020204030204" pitchFamily="34" charset="0"/>
              </a:rPr>
              <a:t>الطعن </a:t>
            </a:r>
            <a:r>
              <a:rPr lang="ar-IQ" sz="2000" dirty="0">
                <a:solidFill>
                  <a:schemeClr val="tx1"/>
                </a:solidFill>
                <a:latin typeface="Calibri" panose="020F0502020204030204" pitchFamily="34" charset="0"/>
                <a:cs typeface="Calibri" panose="020F0502020204030204" pitchFamily="34" charset="0"/>
              </a:rPr>
              <a:t>يتعلق بكافة الشروط القانونية المنصوص عليها في الدستور وأحكام قانون الانتخاب. </a:t>
            </a:r>
          </a:p>
        </p:txBody>
      </p:sp>
      <p:sp>
        <p:nvSpPr>
          <p:cNvPr id="3" name="عنوان 2"/>
          <p:cNvSpPr>
            <a:spLocks noGrp="1"/>
          </p:cNvSpPr>
          <p:nvPr>
            <p:ph type="title"/>
          </p:nvPr>
        </p:nvSpPr>
        <p:spPr/>
        <p:txBody>
          <a:bodyPr/>
          <a:lstStyle/>
          <a:p>
            <a:endParaRPr lang="ar-IQ"/>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4</a:t>
            </a:fld>
            <a:endParaRPr lang="en-US" dirty="0"/>
          </a:p>
        </p:txBody>
      </p:sp>
    </p:spTree>
    <p:extLst>
      <p:ext uri="{BB962C8B-B14F-4D97-AF65-F5344CB8AC3E}">
        <p14:creationId xmlns:p14="http://schemas.microsoft.com/office/powerpoint/2010/main" val="358900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bg1"/>
          </a:solidFill>
        </p:spPr>
        <p:txBody>
          <a:bodyPr/>
          <a:lstStyle/>
          <a:p>
            <a:pPr algn="just">
              <a:lnSpc>
                <a:spcPct val="150000"/>
              </a:lnSpc>
            </a:pPr>
            <a:r>
              <a:rPr lang="ar-SA" sz="2400" dirty="0">
                <a:solidFill>
                  <a:schemeClr val="tx1"/>
                </a:solidFill>
                <a:latin typeface="Calibri" panose="020F0502020204030204" pitchFamily="34" charset="0"/>
                <a:cs typeface="Calibri" panose="020F0502020204030204" pitchFamily="34" charset="0"/>
              </a:rPr>
              <a:t>ان الطعون الانتخابية في </a:t>
            </a:r>
            <a:r>
              <a:rPr lang="ar-SA" sz="2400" dirty="0" smtClean="0">
                <a:solidFill>
                  <a:schemeClr val="tx1"/>
                </a:solidFill>
                <a:latin typeface="Calibri" panose="020F0502020204030204" pitchFamily="34" charset="0"/>
                <a:cs typeface="Calibri" panose="020F0502020204030204" pitchFamily="34" charset="0"/>
              </a:rPr>
              <a:t>العراق </a:t>
            </a:r>
            <a:r>
              <a:rPr lang="ar-SA" sz="2400" dirty="0">
                <a:solidFill>
                  <a:schemeClr val="tx1"/>
                </a:solidFill>
                <a:latin typeface="Calibri" panose="020F0502020204030204" pitchFamily="34" charset="0"/>
                <a:cs typeface="Calibri" panose="020F0502020204030204" pitchFamily="34" charset="0"/>
              </a:rPr>
              <a:t>المتعلقة بالعملية الانتخابية </a:t>
            </a:r>
            <a:r>
              <a:rPr lang="ar-SA" sz="2400" dirty="0" smtClean="0">
                <a:solidFill>
                  <a:schemeClr val="tx1"/>
                </a:solidFill>
                <a:latin typeface="Calibri" panose="020F0502020204030204" pitchFamily="34" charset="0"/>
                <a:cs typeface="Calibri" panose="020F0502020204030204" pitchFamily="34" charset="0"/>
              </a:rPr>
              <a:t>سواء كان القرار صادرا </a:t>
            </a:r>
            <a:r>
              <a:rPr lang="ar-SA" sz="2400" dirty="0">
                <a:solidFill>
                  <a:schemeClr val="tx1"/>
                </a:solidFill>
                <a:latin typeface="Calibri" panose="020F0502020204030204" pitchFamily="34" charset="0"/>
                <a:cs typeface="Calibri" panose="020F0502020204030204" pitchFamily="34" charset="0"/>
              </a:rPr>
              <a:t>بشكوى او موضوع يتعلق بالعملية الانتخابية يخص اي مرحلة من </a:t>
            </a:r>
            <a:r>
              <a:rPr lang="ar-SA" sz="2400" dirty="0" smtClean="0">
                <a:solidFill>
                  <a:schemeClr val="tx1"/>
                </a:solidFill>
                <a:latin typeface="Calibri" panose="020F0502020204030204" pitchFamily="34" charset="0"/>
                <a:cs typeface="Calibri" panose="020F0502020204030204" pitchFamily="34" charset="0"/>
              </a:rPr>
              <a:t>مراحل العملية الانتخابية </a:t>
            </a:r>
            <a:r>
              <a:rPr lang="ar-SA" sz="2400" dirty="0">
                <a:solidFill>
                  <a:schemeClr val="tx1"/>
                </a:solidFill>
                <a:latin typeface="Calibri" panose="020F0502020204030204" pitchFamily="34" charset="0"/>
                <a:cs typeface="Calibri" panose="020F0502020204030204" pitchFamily="34" charset="0"/>
              </a:rPr>
              <a:t>كأن يكون طعن بسجل الناخبين او طعن بالنتائج الاولية للانتخابات خلال المدة </a:t>
            </a:r>
            <a:r>
              <a:rPr lang="ar-SA" sz="2400" dirty="0" smtClean="0">
                <a:solidFill>
                  <a:schemeClr val="tx1"/>
                </a:solidFill>
                <a:latin typeface="Calibri" panose="020F0502020204030204" pitchFamily="34" charset="0"/>
                <a:cs typeface="Calibri" panose="020F0502020204030204" pitchFamily="34" charset="0"/>
              </a:rPr>
              <a:t>القانونية المنصوص </a:t>
            </a:r>
            <a:r>
              <a:rPr lang="ar-SA" sz="2400" dirty="0">
                <a:solidFill>
                  <a:schemeClr val="tx1"/>
                </a:solidFill>
                <a:latin typeface="Calibri" panose="020F0502020204030204" pitchFamily="34" charset="0"/>
                <a:cs typeface="Calibri" panose="020F0502020204030204" pitchFamily="34" charset="0"/>
              </a:rPr>
              <a:t>عليها بالقانون, فأن الطعن الانتخابي عملية لاحقة لصدور </a:t>
            </a:r>
            <a:r>
              <a:rPr lang="ar-SA" sz="2400" dirty="0" smtClean="0">
                <a:solidFill>
                  <a:schemeClr val="tx1"/>
                </a:solidFill>
                <a:latin typeface="Calibri" panose="020F0502020204030204" pitchFamily="34" charset="0"/>
                <a:cs typeface="Calibri" panose="020F0502020204030204" pitchFamily="34" charset="0"/>
              </a:rPr>
              <a:t>القرار </a:t>
            </a:r>
            <a:r>
              <a:rPr lang="ar-SA" sz="2400" dirty="0">
                <a:solidFill>
                  <a:schemeClr val="tx1"/>
                </a:solidFill>
                <a:latin typeface="Calibri" panose="020F0502020204030204" pitchFamily="34" charset="0"/>
                <a:cs typeface="Calibri" panose="020F0502020204030204" pitchFamily="34" charset="0"/>
              </a:rPr>
              <a:t>وهذا </a:t>
            </a:r>
            <a:r>
              <a:rPr lang="ar-SA" sz="2400" dirty="0" smtClean="0">
                <a:solidFill>
                  <a:schemeClr val="tx1"/>
                </a:solidFill>
                <a:latin typeface="Calibri" panose="020F0502020204030204" pitchFamily="34" charset="0"/>
                <a:cs typeface="Calibri" panose="020F0502020204030204" pitchFamily="34" charset="0"/>
              </a:rPr>
              <a:t>يدل على ان المشرع العراقي </a:t>
            </a:r>
            <a:r>
              <a:rPr lang="ar-SA" sz="2400" dirty="0">
                <a:solidFill>
                  <a:schemeClr val="tx1"/>
                </a:solidFill>
                <a:latin typeface="Calibri" panose="020F0502020204030204" pitchFamily="34" charset="0"/>
                <a:cs typeface="Calibri" panose="020F0502020204030204" pitchFamily="34" charset="0"/>
              </a:rPr>
              <a:t>قد انتهج المدلول الواسع للطعون الانتخابية لعدم اقتصاره على الطعون اللاحقة </a:t>
            </a:r>
            <a:r>
              <a:rPr lang="ar-SA" sz="2400" dirty="0" smtClean="0">
                <a:solidFill>
                  <a:schemeClr val="tx1"/>
                </a:solidFill>
                <a:latin typeface="Calibri" panose="020F0502020204030204" pitchFamily="34" charset="0"/>
                <a:cs typeface="Calibri" panose="020F0502020204030204" pitchFamily="34" charset="0"/>
              </a:rPr>
              <a:t>على الانتخابات </a:t>
            </a:r>
            <a:r>
              <a:rPr lang="ar-SA" sz="2400" dirty="0">
                <a:solidFill>
                  <a:schemeClr val="tx1"/>
                </a:solidFill>
                <a:latin typeface="Calibri" panose="020F0502020204030204" pitchFamily="34" charset="0"/>
                <a:cs typeface="Calibri" panose="020F0502020204030204" pitchFamily="34" charset="0"/>
              </a:rPr>
              <a:t>العامة واعلام نتائجها بل تعداه الامر الى شموله للطعون السابقة على </a:t>
            </a:r>
            <a:r>
              <a:rPr lang="ar-SA" sz="2400" dirty="0" smtClean="0">
                <a:solidFill>
                  <a:schemeClr val="tx1"/>
                </a:solidFill>
                <a:latin typeface="Calibri" panose="020F0502020204030204" pitchFamily="34" charset="0"/>
                <a:cs typeface="Calibri" panose="020F0502020204030204" pitchFamily="34" charset="0"/>
              </a:rPr>
              <a:t>اجراء </a:t>
            </a:r>
            <a:r>
              <a:rPr lang="ar-SA" sz="2400" dirty="0">
                <a:solidFill>
                  <a:schemeClr val="tx1"/>
                </a:solidFill>
                <a:latin typeface="Calibri" panose="020F0502020204030204" pitchFamily="34" charset="0"/>
                <a:cs typeface="Calibri" panose="020F0502020204030204" pitchFamily="34" charset="0"/>
              </a:rPr>
              <a:t>الانتخابات.</a:t>
            </a:r>
          </a:p>
        </p:txBody>
      </p:sp>
      <p:sp>
        <p:nvSpPr>
          <p:cNvPr id="3" name="عنوان 2"/>
          <p:cNvSpPr>
            <a:spLocks noGrp="1"/>
          </p:cNvSpPr>
          <p:nvPr>
            <p:ph type="title"/>
          </p:nvPr>
        </p:nvSpPr>
        <p:spPr/>
        <p:txBody>
          <a:bodyPr/>
          <a:lstStyle/>
          <a:p>
            <a:endParaRPr lang="ar-SA"/>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5</a:t>
            </a:fld>
            <a:endParaRPr lang="en-US" dirty="0"/>
          </a:p>
        </p:txBody>
      </p:sp>
    </p:spTree>
    <p:extLst>
      <p:ext uri="{BB962C8B-B14F-4D97-AF65-F5344CB8AC3E}">
        <p14:creationId xmlns:p14="http://schemas.microsoft.com/office/powerpoint/2010/main" val="4270136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bg1"/>
          </a:solidFill>
        </p:spPr>
        <p:txBody>
          <a:bodyPr/>
          <a:lstStyle/>
          <a:p>
            <a:pPr marL="53340" indent="269875" algn="ctr">
              <a:lnSpc>
                <a:spcPct val="150000"/>
              </a:lnSpc>
              <a:spcAft>
                <a:spcPts val="1000"/>
              </a:spcAft>
            </a:pPr>
            <a:r>
              <a:rPr lang="ar-SA" sz="2200" b="1" dirty="0" smtClean="0">
                <a:solidFill>
                  <a:srgbClr val="7030A0"/>
                </a:solidFill>
                <a:latin typeface="Calibri" panose="020F0502020204030204" pitchFamily="34" charset="0"/>
                <a:ea typeface="Times New Roman"/>
                <a:cs typeface="Calibri" panose="020F0502020204030204" pitchFamily="34" charset="0"/>
              </a:rPr>
              <a:t>الجهات المختصة بالفصل في صحة العضوية النيابية </a:t>
            </a:r>
          </a:p>
          <a:p>
            <a:pPr marL="53340" indent="269875" algn="just">
              <a:lnSpc>
                <a:spcPct val="150000"/>
              </a:lnSpc>
              <a:spcAft>
                <a:spcPts val="1000"/>
              </a:spcAft>
            </a:pPr>
            <a:r>
              <a:rPr lang="ar-SA" sz="2200" dirty="0">
                <a:solidFill>
                  <a:schemeClr val="tx1"/>
                </a:solidFill>
                <a:latin typeface="Calibri" panose="020F0502020204030204" pitchFamily="34" charset="0"/>
                <a:ea typeface="Times New Roman"/>
                <a:cs typeface="Calibri" panose="020F0502020204030204" pitchFamily="34" charset="0"/>
              </a:rPr>
              <a:t>من خلال </a:t>
            </a:r>
            <a:r>
              <a:rPr lang="ar-SA" sz="2200" dirty="0" smtClean="0">
                <a:solidFill>
                  <a:schemeClr val="tx1"/>
                </a:solidFill>
                <a:latin typeface="Calibri" panose="020F0502020204030204" pitchFamily="34" charset="0"/>
                <a:ea typeface="Times New Roman"/>
                <a:cs typeface="Calibri" panose="020F0502020204030204" pitchFamily="34" charset="0"/>
              </a:rPr>
              <a:t>قراءتنا </a:t>
            </a:r>
            <a:r>
              <a:rPr lang="ar-SA" sz="2200" dirty="0">
                <a:solidFill>
                  <a:schemeClr val="tx1"/>
                </a:solidFill>
                <a:latin typeface="Calibri" panose="020F0502020204030204" pitchFamily="34" charset="0"/>
                <a:ea typeface="Times New Roman"/>
                <a:cs typeface="Calibri" panose="020F0502020204030204" pitchFamily="34" charset="0"/>
              </a:rPr>
              <a:t>للدستور </a:t>
            </a:r>
            <a:r>
              <a:rPr lang="ar-SA" sz="2200" dirty="0" smtClean="0">
                <a:solidFill>
                  <a:schemeClr val="tx1"/>
                </a:solidFill>
                <a:latin typeface="Calibri" panose="020F0502020204030204" pitchFamily="34" charset="0"/>
                <a:ea typeface="Times New Roman"/>
                <a:cs typeface="Calibri" panose="020F0502020204030204" pitchFamily="34" charset="0"/>
              </a:rPr>
              <a:t>العراقي </a:t>
            </a:r>
            <a:r>
              <a:rPr lang="ar-SA" sz="2200" dirty="0">
                <a:solidFill>
                  <a:schemeClr val="tx1"/>
                </a:solidFill>
                <a:latin typeface="Calibri" panose="020F0502020204030204" pitchFamily="34" charset="0"/>
                <a:ea typeface="Times New Roman"/>
                <a:cs typeface="Calibri" panose="020F0502020204030204" pitchFamily="34" charset="0"/>
              </a:rPr>
              <a:t>لعام 2005 نستطيع ان نشخص اربع جهات مشتركة </a:t>
            </a:r>
            <a:r>
              <a:rPr lang="ar-SA" sz="2200" dirty="0" smtClean="0">
                <a:solidFill>
                  <a:schemeClr val="tx1"/>
                </a:solidFill>
                <a:latin typeface="Calibri" panose="020F0502020204030204" pitchFamily="34" charset="0"/>
                <a:ea typeface="Times New Roman"/>
                <a:cs typeface="Calibri" panose="020F0502020204030204" pitchFamily="34" charset="0"/>
              </a:rPr>
              <a:t>في مسؤولية </a:t>
            </a:r>
            <a:r>
              <a:rPr lang="ar-SA" sz="2200" dirty="0">
                <a:solidFill>
                  <a:schemeClr val="tx1"/>
                </a:solidFill>
                <a:latin typeface="Calibri" panose="020F0502020204030204" pitchFamily="34" charset="0"/>
                <a:ea typeface="Times New Roman"/>
                <a:cs typeface="Calibri" panose="020F0502020204030204" pitchFamily="34" charset="0"/>
              </a:rPr>
              <a:t>الفصل في صحة انتخاب اعضاء مجلس النواب </a:t>
            </a:r>
            <a:r>
              <a:rPr lang="ar-SA" sz="2200" dirty="0" smtClean="0">
                <a:solidFill>
                  <a:schemeClr val="tx1"/>
                </a:solidFill>
                <a:latin typeface="Calibri" panose="020F0502020204030204" pitchFamily="34" charset="0"/>
                <a:ea typeface="Times New Roman"/>
                <a:cs typeface="Calibri" panose="020F0502020204030204" pitchFamily="34" charset="0"/>
              </a:rPr>
              <a:t>العراقي </a:t>
            </a:r>
            <a:r>
              <a:rPr lang="ar-SA" sz="2200" dirty="0">
                <a:solidFill>
                  <a:schemeClr val="tx1"/>
                </a:solidFill>
                <a:latin typeface="Calibri" panose="020F0502020204030204" pitchFamily="34" charset="0"/>
                <a:ea typeface="Times New Roman"/>
                <a:cs typeface="Calibri" panose="020F0502020204030204" pitchFamily="34" charset="0"/>
              </a:rPr>
              <a:t>والطعون الانتخابية بشكل </a:t>
            </a:r>
            <a:r>
              <a:rPr lang="ar-SA" sz="2200" dirty="0" smtClean="0">
                <a:solidFill>
                  <a:schemeClr val="tx1"/>
                </a:solidFill>
                <a:latin typeface="Calibri" panose="020F0502020204030204" pitchFamily="34" charset="0"/>
                <a:ea typeface="Times New Roman"/>
                <a:cs typeface="Calibri" panose="020F0502020204030204" pitchFamily="34" charset="0"/>
              </a:rPr>
              <a:t>عام . وهي المفوضية </a:t>
            </a:r>
            <a:r>
              <a:rPr lang="ar-SA" sz="2200" dirty="0">
                <a:solidFill>
                  <a:schemeClr val="tx1"/>
                </a:solidFill>
                <a:latin typeface="Calibri" panose="020F0502020204030204" pitchFamily="34" charset="0"/>
                <a:ea typeface="Times New Roman"/>
                <a:cs typeface="Calibri" panose="020F0502020204030204" pitchFamily="34" charset="0"/>
              </a:rPr>
              <a:t>العليا المستقلة للانتخابات , المحكمة الاتحادية العليا , </a:t>
            </a:r>
            <a:r>
              <a:rPr lang="ar-SA" sz="2200" dirty="0" smtClean="0">
                <a:solidFill>
                  <a:schemeClr val="tx1"/>
                </a:solidFill>
                <a:latin typeface="Calibri" panose="020F0502020204030204" pitchFamily="34" charset="0"/>
                <a:ea typeface="Times New Roman"/>
                <a:cs typeface="Calibri" panose="020F0502020204030204" pitchFamily="34" charset="0"/>
              </a:rPr>
              <a:t>ومجلس </a:t>
            </a:r>
            <a:r>
              <a:rPr lang="ar-SA" sz="2200" dirty="0">
                <a:solidFill>
                  <a:schemeClr val="tx1"/>
                </a:solidFill>
                <a:latin typeface="Calibri" panose="020F0502020204030204" pitchFamily="34" charset="0"/>
                <a:ea typeface="Times New Roman"/>
                <a:cs typeface="Calibri" panose="020F0502020204030204" pitchFamily="34" charset="0"/>
              </a:rPr>
              <a:t>النواب والهيئة </a:t>
            </a:r>
            <a:r>
              <a:rPr lang="ar-SA" sz="2200" dirty="0" smtClean="0">
                <a:solidFill>
                  <a:schemeClr val="tx1"/>
                </a:solidFill>
                <a:latin typeface="Calibri" panose="020F0502020204030204" pitchFamily="34" charset="0"/>
                <a:ea typeface="Times New Roman"/>
                <a:cs typeface="Calibri" panose="020F0502020204030204" pitchFamily="34" charset="0"/>
              </a:rPr>
              <a:t>القضائية للانتخاب.</a:t>
            </a:r>
          </a:p>
          <a:p>
            <a:pPr marL="53340" indent="269875" algn="just">
              <a:lnSpc>
                <a:spcPct val="150000"/>
              </a:lnSpc>
              <a:spcAft>
                <a:spcPts val="1000"/>
              </a:spcAft>
            </a:pPr>
            <a:r>
              <a:rPr lang="ar-SA" sz="2200" dirty="0">
                <a:solidFill>
                  <a:schemeClr val="tx1"/>
                </a:solidFill>
                <a:latin typeface="Calibri" panose="020F0502020204030204" pitchFamily="34" charset="0"/>
                <a:ea typeface="Times New Roman"/>
                <a:cs typeface="Calibri" panose="020F0502020204030204" pitchFamily="34" charset="0"/>
              </a:rPr>
              <a:t>وفي هذا السياق لابد لنا هنا ان نفرق بين نوعين من الطعون, الطعون المتعلقة </a:t>
            </a:r>
            <a:r>
              <a:rPr lang="ar-SA" sz="2200" dirty="0" smtClean="0">
                <a:solidFill>
                  <a:schemeClr val="tx1"/>
                </a:solidFill>
                <a:latin typeface="Calibri" panose="020F0502020204030204" pitchFamily="34" charset="0"/>
                <a:ea typeface="Times New Roman"/>
                <a:cs typeface="Calibri" panose="020F0502020204030204" pitchFamily="34" charset="0"/>
              </a:rPr>
              <a:t>بالإجراءات الانتخابية, والطعون المتعلقة بصحة العضوية, </a:t>
            </a:r>
            <a:r>
              <a:rPr lang="ar-SA" sz="2200" dirty="0">
                <a:solidFill>
                  <a:schemeClr val="tx1"/>
                </a:solidFill>
                <a:latin typeface="Calibri" panose="020F0502020204030204" pitchFamily="34" charset="0"/>
                <a:ea typeface="Times New Roman"/>
                <a:cs typeface="Calibri" panose="020F0502020204030204" pitchFamily="34" charset="0"/>
              </a:rPr>
              <a:t>على الرغم من ان كلتا الحالتين تؤديان الى </a:t>
            </a:r>
            <a:r>
              <a:rPr lang="ar-SA" sz="2200" dirty="0" smtClean="0">
                <a:solidFill>
                  <a:schemeClr val="tx1"/>
                </a:solidFill>
                <a:latin typeface="Calibri" panose="020F0502020204030204" pitchFamily="34" charset="0"/>
                <a:ea typeface="Times New Roman"/>
                <a:cs typeface="Calibri" panose="020F0502020204030204" pitchFamily="34" charset="0"/>
              </a:rPr>
              <a:t>نتيجة واحدة </a:t>
            </a:r>
            <a:r>
              <a:rPr lang="ar-SA" sz="2200" dirty="0">
                <a:solidFill>
                  <a:schemeClr val="tx1"/>
                </a:solidFill>
                <a:latin typeface="Calibri" panose="020F0502020204030204" pitchFamily="34" charset="0"/>
                <a:ea typeface="Times New Roman"/>
                <a:cs typeface="Calibri" panose="020F0502020204030204" pitchFamily="34" charset="0"/>
              </a:rPr>
              <a:t>مفادها ابطال عضوية نائب </a:t>
            </a:r>
            <a:r>
              <a:rPr lang="ar-SA" sz="2200" dirty="0" smtClean="0">
                <a:solidFill>
                  <a:schemeClr val="tx1"/>
                </a:solidFill>
                <a:latin typeface="Calibri" panose="020F0502020204030204" pitchFamily="34" charset="0"/>
                <a:ea typeface="Times New Roman"/>
                <a:cs typeface="Calibri" panose="020F0502020204030204" pitchFamily="34" charset="0"/>
              </a:rPr>
              <a:t>ما , </a:t>
            </a:r>
            <a:r>
              <a:rPr lang="ar-SA" sz="2200" dirty="0">
                <a:solidFill>
                  <a:schemeClr val="tx1"/>
                </a:solidFill>
                <a:latin typeface="Calibri" panose="020F0502020204030204" pitchFamily="34" charset="0"/>
                <a:ea typeface="Times New Roman"/>
                <a:cs typeface="Calibri" panose="020F0502020204030204" pitchFamily="34" charset="0"/>
              </a:rPr>
              <a:t>واستبداله بأخر. ولكن الفرق بينهما هو ان الطعون </a:t>
            </a:r>
            <a:r>
              <a:rPr lang="ar-SA" sz="2200" dirty="0" smtClean="0">
                <a:solidFill>
                  <a:schemeClr val="tx1"/>
                </a:solidFill>
                <a:latin typeface="Calibri" panose="020F0502020204030204" pitchFamily="34" charset="0"/>
                <a:ea typeface="Times New Roman"/>
                <a:cs typeface="Calibri" panose="020F0502020204030204" pitchFamily="34" charset="0"/>
              </a:rPr>
              <a:t>المتعلقة بالإجراءات </a:t>
            </a:r>
            <a:r>
              <a:rPr lang="ar-SA" sz="2200" dirty="0">
                <a:solidFill>
                  <a:schemeClr val="tx1"/>
                </a:solidFill>
                <a:latin typeface="Calibri" panose="020F0502020204030204" pitchFamily="34" charset="0"/>
                <a:ea typeface="Times New Roman"/>
                <a:cs typeface="Calibri" panose="020F0502020204030204" pitchFamily="34" charset="0"/>
              </a:rPr>
              <a:t>الانتخابية تتم قبل ثبوت الصفة العضوية للنائب </a:t>
            </a:r>
            <a:r>
              <a:rPr lang="ar-SA" sz="2200" dirty="0" smtClean="0">
                <a:solidFill>
                  <a:schemeClr val="tx1"/>
                </a:solidFill>
                <a:latin typeface="Calibri" panose="020F0502020204030204" pitchFamily="34" charset="0"/>
                <a:ea typeface="Times New Roman"/>
                <a:cs typeface="Calibri" panose="020F0502020204030204" pitchFamily="34" charset="0"/>
              </a:rPr>
              <a:t>المنتخب , </a:t>
            </a:r>
            <a:r>
              <a:rPr lang="ar-SA" sz="2200" dirty="0">
                <a:solidFill>
                  <a:schemeClr val="tx1"/>
                </a:solidFill>
                <a:latin typeface="Calibri" panose="020F0502020204030204" pitchFamily="34" charset="0"/>
                <a:ea typeface="Times New Roman"/>
                <a:cs typeface="Calibri" panose="020F0502020204030204" pitchFamily="34" charset="0"/>
              </a:rPr>
              <a:t>في حين تتعلق الطعون </a:t>
            </a:r>
            <a:r>
              <a:rPr lang="ar-SA" sz="2200" dirty="0" smtClean="0">
                <a:solidFill>
                  <a:schemeClr val="tx1"/>
                </a:solidFill>
                <a:latin typeface="Calibri" panose="020F0502020204030204" pitchFamily="34" charset="0"/>
                <a:ea typeface="Times New Roman"/>
                <a:cs typeface="Calibri" panose="020F0502020204030204" pitchFamily="34" charset="0"/>
              </a:rPr>
              <a:t>بصحة العضوية </a:t>
            </a:r>
            <a:r>
              <a:rPr lang="ar-SA" sz="2200" dirty="0">
                <a:solidFill>
                  <a:schemeClr val="tx1"/>
                </a:solidFill>
                <a:latin typeface="Calibri" panose="020F0502020204030204" pitchFamily="34" charset="0"/>
                <a:ea typeface="Times New Roman"/>
                <a:cs typeface="Calibri" panose="020F0502020204030204" pitchFamily="34" charset="0"/>
              </a:rPr>
              <a:t>بما يثار بعد ثبوت صفة النائب للمرشح </a:t>
            </a:r>
            <a:r>
              <a:rPr lang="ar-SA" sz="2200" dirty="0" smtClean="0">
                <a:solidFill>
                  <a:schemeClr val="tx1"/>
                </a:solidFill>
                <a:latin typeface="Calibri" panose="020F0502020204030204" pitchFamily="34" charset="0"/>
                <a:ea typeface="Times New Roman"/>
                <a:cs typeface="Calibri" panose="020F0502020204030204" pitchFamily="34" charset="0"/>
              </a:rPr>
              <a:t>المنتخب .</a:t>
            </a:r>
          </a:p>
        </p:txBody>
      </p:sp>
      <p:sp>
        <p:nvSpPr>
          <p:cNvPr id="3" name="عنوان 2"/>
          <p:cNvSpPr>
            <a:spLocks noGrp="1"/>
          </p:cNvSpPr>
          <p:nvPr>
            <p:ph type="title"/>
          </p:nvPr>
        </p:nvSpPr>
        <p:spPr/>
        <p:txBody>
          <a:bodyPr/>
          <a:lstStyle/>
          <a:p>
            <a:endParaRPr lang="ar-IQ"/>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6</a:t>
            </a:fld>
            <a:endParaRPr lang="en-US" dirty="0"/>
          </a:p>
        </p:txBody>
      </p:sp>
    </p:spTree>
    <p:extLst>
      <p:ext uri="{BB962C8B-B14F-4D97-AF65-F5344CB8AC3E}">
        <p14:creationId xmlns:p14="http://schemas.microsoft.com/office/powerpoint/2010/main" val="1922596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p:txBody>
          <a:bodyPr/>
          <a:lstStyle/>
          <a:p>
            <a:pPr marL="53340" lvl="0" indent="269875" algn="just">
              <a:lnSpc>
                <a:spcPct val="150000"/>
              </a:lnSpc>
              <a:spcAft>
                <a:spcPts val="1000"/>
              </a:spcAft>
            </a:pPr>
            <a:r>
              <a:rPr lang="ar-SA" sz="2200" dirty="0" smtClean="0">
                <a:solidFill>
                  <a:prstClr val="black"/>
                </a:solidFill>
                <a:latin typeface="Calibri" panose="020F0502020204030204" pitchFamily="34" charset="0"/>
                <a:ea typeface="Times New Roman"/>
                <a:cs typeface="Calibri" panose="020F0502020204030204" pitchFamily="34" charset="0"/>
              </a:rPr>
              <a:t>والجهات المختصة بالنظر بالطعون </a:t>
            </a:r>
            <a:r>
              <a:rPr lang="ar-SA" sz="2200" dirty="0">
                <a:solidFill>
                  <a:prstClr val="black"/>
                </a:solidFill>
                <a:latin typeface="Calibri" panose="020F0502020204030204" pitchFamily="34" charset="0"/>
                <a:ea typeface="Times New Roman"/>
                <a:cs typeface="Calibri" panose="020F0502020204030204" pitchFamily="34" charset="0"/>
              </a:rPr>
              <a:t>المتعلقة بالإجراءات </a:t>
            </a:r>
            <a:r>
              <a:rPr lang="ar-SA" sz="2200" dirty="0" smtClean="0">
                <a:solidFill>
                  <a:prstClr val="black"/>
                </a:solidFill>
                <a:latin typeface="Calibri" panose="020F0502020204030204" pitchFamily="34" charset="0"/>
                <a:ea typeface="Times New Roman"/>
                <a:cs typeface="Calibri" panose="020F0502020204030204" pitchFamily="34" charset="0"/>
              </a:rPr>
              <a:t>الانتخابية هي المفوضية العليا المستقلة للانتخابات والهيئة </a:t>
            </a:r>
            <a:r>
              <a:rPr lang="ar-SA" sz="2200" dirty="0">
                <a:solidFill>
                  <a:prstClr val="black"/>
                </a:solidFill>
                <a:latin typeface="Calibri" panose="020F0502020204030204" pitchFamily="34" charset="0"/>
                <a:ea typeface="Times New Roman"/>
                <a:cs typeface="Calibri" panose="020F0502020204030204" pitchFamily="34" charset="0"/>
              </a:rPr>
              <a:t>القضائية للانتخابات </a:t>
            </a:r>
            <a:r>
              <a:rPr lang="ar-SA" sz="2200" dirty="0" smtClean="0">
                <a:solidFill>
                  <a:prstClr val="black"/>
                </a:solidFill>
                <a:latin typeface="Calibri" panose="020F0502020204030204" pitchFamily="34" charset="0"/>
                <a:ea typeface="Times New Roman"/>
                <a:cs typeface="Calibri" panose="020F0502020204030204" pitchFamily="34" charset="0"/>
              </a:rPr>
              <a:t>والمحكمة الاتحادية العليا </a:t>
            </a:r>
            <a:r>
              <a:rPr lang="ar-SA" sz="2200" dirty="0">
                <a:solidFill>
                  <a:prstClr val="black"/>
                </a:solidFill>
                <a:latin typeface="Calibri" panose="020F0502020204030204" pitchFamily="34" charset="0"/>
                <a:ea typeface="Times New Roman"/>
                <a:cs typeface="Calibri" panose="020F0502020204030204" pitchFamily="34" charset="0"/>
              </a:rPr>
              <a:t>, والطعون المتعلقة بصحة </a:t>
            </a:r>
            <a:r>
              <a:rPr lang="ar-SA" sz="2200" dirty="0" smtClean="0">
                <a:solidFill>
                  <a:prstClr val="black"/>
                </a:solidFill>
                <a:latin typeface="Calibri" panose="020F0502020204030204" pitchFamily="34" charset="0"/>
                <a:ea typeface="Times New Roman"/>
                <a:cs typeface="Calibri" panose="020F0502020204030204" pitchFamily="34" charset="0"/>
              </a:rPr>
              <a:t>العضوية فتكون من اختصاص مجلس النواب العراقي .</a:t>
            </a:r>
          </a:p>
          <a:p>
            <a:pPr marL="53340" lvl="0" indent="269875" algn="just">
              <a:lnSpc>
                <a:spcPct val="150000"/>
              </a:lnSpc>
              <a:spcAft>
                <a:spcPts val="1000"/>
              </a:spcAft>
            </a:pPr>
            <a:r>
              <a:rPr lang="ar-SA" sz="2200" b="1" dirty="0" smtClean="0">
                <a:solidFill>
                  <a:srgbClr val="755DD9">
                    <a:lumMod val="50000"/>
                  </a:srgbClr>
                </a:solidFill>
                <a:latin typeface="Calibri" panose="020F0502020204030204" pitchFamily="34" charset="0"/>
                <a:ea typeface="Times New Roman"/>
                <a:cs typeface="Calibri" panose="020F0502020204030204" pitchFamily="34" charset="0"/>
              </a:rPr>
              <a:t>1</a:t>
            </a:r>
            <a:r>
              <a:rPr lang="ar-SA" sz="2200" b="1" dirty="0">
                <a:solidFill>
                  <a:srgbClr val="755DD9">
                    <a:lumMod val="50000"/>
                  </a:srgbClr>
                </a:solidFill>
                <a:latin typeface="Calibri" panose="020F0502020204030204" pitchFamily="34" charset="0"/>
                <a:ea typeface="Times New Roman"/>
                <a:cs typeface="Calibri" panose="020F0502020204030204" pitchFamily="34" charset="0"/>
              </a:rPr>
              <a:t>. المفوضية العليا المستقلة للانتخابات</a:t>
            </a:r>
          </a:p>
          <a:p>
            <a:pPr marL="53340" lvl="0" indent="269875" algn="just">
              <a:lnSpc>
                <a:spcPct val="150000"/>
              </a:lnSpc>
              <a:spcAft>
                <a:spcPts val="1000"/>
              </a:spcAft>
            </a:pPr>
            <a:r>
              <a:rPr lang="ar-SA" sz="2200" dirty="0">
                <a:solidFill>
                  <a:prstClr val="black"/>
                </a:solidFill>
                <a:latin typeface="Calibri" panose="020F0502020204030204" pitchFamily="34" charset="0"/>
                <a:ea typeface="Times New Roman"/>
                <a:cs typeface="Calibri" panose="020F0502020204030204" pitchFamily="34" charset="0"/>
              </a:rPr>
              <a:t>تم انشاءها بموجب الامر رقم 92 لسنة 2004 ولها بموجب هذا الامر صلاحيات واسعة من تنظيم ومراقبة واجراء وتطبيق جميع الانتخابات واصدار اللوائح الخاصة بها. ان المفوضية المستقلة للانتخاب وكما جاء في امر تشكيلها الذي عدل لاحقا بالقانون رقم (11) لسنة 2007 ( هي عبارة عن هيئة مهنية حكومية مستقلة ومحايدة تخضع لرقابة مجلس النواب , </a:t>
            </a:r>
          </a:p>
        </p:txBody>
      </p:sp>
      <p:sp>
        <p:nvSpPr>
          <p:cNvPr id="3" name="عنوان 2"/>
          <p:cNvSpPr>
            <a:spLocks noGrp="1"/>
          </p:cNvSpPr>
          <p:nvPr>
            <p:ph type="title"/>
          </p:nvPr>
        </p:nvSpPr>
        <p:spPr/>
        <p:txBody>
          <a:bodyPr/>
          <a:lstStyle/>
          <a:p>
            <a:endParaRPr lang="ar-SA"/>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7</a:t>
            </a:fld>
            <a:endParaRPr lang="en-US" dirty="0"/>
          </a:p>
        </p:txBody>
      </p:sp>
    </p:spTree>
    <p:extLst>
      <p:ext uri="{BB962C8B-B14F-4D97-AF65-F5344CB8AC3E}">
        <p14:creationId xmlns:p14="http://schemas.microsoft.com/office/powerpoint/2010/main" val="2769034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bg1"/>
          </a:solidFill>
          <a:ln>
            <a:solidFill>
              <a:srgbClr val="00B0F0"/>
            </a:solidFill>
          </a:ln>
        </p:spPr>
        <p:txBody>
          <a:bodyPr/>
          <a:lstStyle/>
          <a:p>
            <a:pPr algn="just">
              <a:lnSpc>
                <a:spcPct val="150000"/>
              </a:lnSpc>
            </a:pPr>
            <a:r>
              <a:rPr lang="ar-IQ" sz="2400" dirty="0" smtClean="0">
                <a:solidFill>
                  <a:schemeClr val="tx2">
                    <a:lumMod val="60000"/>
                    <a:lumOff val="40000"/>
                  </a:schemeClr>
                </a:solidFill>
                <a:latin typeface="Calibri" panose="020F0502020204030204" pitchFamily="34" charset="0"/>
                <a:cs typeface="Calibri" panose="020F0502020204030204" pitchFamily="34" charset="0"/>
              </a:rPr>
              <a:t>وتملك </a:t>
            </a:r>
            <a:r>
              <a:rPr lang="ar-IQ" sz="2400" dirty="0">
                <a:solidFill>
                  <a:schemeClr val="tx2">
                    <a:lumMod val="60000"/>
                    <a:lumOff val="40000"/>
                  </a:schemeClr>
                </a:solidFill>
                <a:latin typeface="Calibri" panose="020F0502020204030204" pitchFamily="34" charset="0"/>
                <a:cs typeface="Calibri" panose="020F0502020204030204" pitchFamily="34" charset="0"/>
              </a:rPr>
              <a:t>وضع الاسس والقواعد المعتمدة في الانتخابات والاستفتاءات الاتحادية والاقليمية المحلية </a:t>
            </a:r>
            <a:r>
              <a:rPr lang="ar-IQ" sz="2400" dirty="0" smtClean="0">
                <a:solidFill>
                  <a:schemeClr val="tx2">
                    <a:lumMod val="60000"/>
                    <a:lumOff val="40000"/>
                  </a:schemeClr>
                </a:solidFill>
                <a:latin typeface="Calibri" panose="020F0502020204030204" pitchFamily="34" charset="0"/>
                <a:cs typeface="Calibri" panose="020F0502020204030204" pitchFamily="34" charset="0"/>
              </a:rPr>
              <a:t>في</a:t>
            </a:r>
            <a:r>
              <a:rPr lang="ar-SA" sz="2400" dirty="0" smtClean="0">
                <a:solidFill>
                  <a:schemeClr val="tx2">
                    <a:lumMod val="60000"/>
                    <a:lumOff val="40000"/>
                  </a:schemeClr>
                </a:solidFill>
                <a:latin typeface="Calibri" panose="020F0502020204030204" pitchFamily="34" charset="0"/>
                <a:cs typeface="Calibri" panose="020F0502020204030204" pitchFamily="34" charset="0"/>
              </a:rPr>
              <a:t> </a:t>
            </a:r>
            <a:r>
              <a:rPr lang="ar-IQ" sz="2400" dirty="0" smtClean="0">
                <a:solidFill>
                  <a:schemeClr val="tx2">
                    <a:lumMod val="60000"/>
                    <a:lumOff val="40000"/>
                  </a:schemeClr>
                </a:solidFill>
                <a:latin typeface="Calibri" panose="020F0502020204030204" pitchFamily="34" charset="0"/>
                <a:cs typeface="Calibri" panose="020F0502020204030204" pitchFamily="34" charset="0"/>
              </a:rPr>
              <a:t>جميع </a:t>
            </a:r>
            <a:r>
              <a:rPr lang="ar-IQ" sz="2400" dirty="0">
                <a:solidFill>
                  <a:schemeClr val="tx2">
                    <a:lumMod val="60000"/>
                    <a:lumOff val="40000"/>
                  </a:schemeClr>
                </a:solidFill>
                <a:latin typeface="Calibri" panose="020F0502020204030204" pitchFamily="34" charset="0"/>
                <a:cs typeface="Calibri" panose="020F0502020204030204" pitchFamily="34" charset="0"/>
              </a:rPr>
              <a:t>انحاء </a:t>
            </a:r>
            <a:r>
              <a:rPr lang="ar-IQ" sz="2400" dirty="0" smtClean="0">
                <a:solidFill>
                  <a:schemeClr val="tx2">
                    <a:lumMod val="60000"/>
                    <a:lumOff val="40000"/>
                  </a:schemeClr>
                </a:solidFill>
                <a:latin typeface="Calibri" panose="020F0502020204030204" pitchFamily="34" charset="0"/>
                <a:cs typeface="Calibri" panose="020F0502020204030204" pitchFamily="34" charset="0"/>
              </a:rPr>
              <a:t>العر</a:t>
            </a:r>
            <a:r>
              <a:rPr lang="ar-SA" sz="2400" dirty="0" smtClean="0">
                <a:solidFill>
                  <a:schemeClr val="tx2">
                    <a:lumMod val="60000"/>
                    <a:lumOff val="40000"/>
                  </a:schemeClr>
                </a:solidFill>
                <a:latin typeface="Calibri" panose="020F0502020204030204" pitchFamily="34" charset="0"/>
                <a:cs typeface="Calibri" panose="020F0502020204030204" pitchFamily="34" charset="0"/>
              </a:rPr>
              <a:t>ا</a:t>
            </a:r>
            <a:r>
              <a:rPr lang="ar-IQ" sz="2400" dirty="0" smtClean="0">
                <a:solidFill>
                  <a:schemeClr val="tx2">
                    <a:lumMod val="60000"/>
                    <a:lumOff val="40000"/>
                  </a:schemeClr>
                </a:solidFill>
                <a:latin typeface="Calibri" panose="020F0502020204030204" pitchFamily="34" charset="0"/>
                <a:cs typeface="Calibri" panose="020F0502020204030204" pitchFamily="34" charset="0"/>
              </a:rPr>
              <a:t>ق </a:t>
            </a:r>
            <a:r>
              <a:rPr lang="ar-IQ" sz="2400" dirty="0">
                <a:solidFill>
                  <a:schemeClr val="tx2">
                    <a:lumMod val="60000"/>
                    <a:lumOff val="40000"/>
                  </a:schemeClr>
                </a:solidFill>
                <a:latin typeface="Calibri" panose="020F0502020204030204" pitchFamily="34" charset="0"/>
                <a:cs typeface="Calibri" panose="020F0502020204030204" pitchFamily="34" charset="0"/>
              </a:rPr>
              <a:t>لضمان تنفيذها بصورة عادلة ونزيهة , ولها المسؤولية الحصرية في تنظيم </a:t>
            </a:r>
            <a:r>
              <a:rPr lang="ar-IQ" sz="2400" dirty="0" smtClean="0">
                <a:solidFill>
                  <a:schemeClr val="tx2">
                    <a:lumMod val="60000"/>
                    <a:lumOff val="40000"/>
                  </a:schemeClr>
                </a:solidFill>
                <a:latin typeface="Calibri" panose="020F0502020204030204" pitchFamily="34" charset="0"/>
                <a:cs typeface="Calibri" panose="020F0502020204030204" pitchFamily="34" charset="0"/>
              </a:rPr>
              <a:t>وتنفيذ</a:t>
            </a:r>
            <a:r>
              <a:rPr lang="ar-SA" sz="2400" dirty="0" smtClean="0">
                <a:solidFill>
                  <a:schemeClr val="tx2">
                    <a:lumMod val="60000"/>
                    <a:lumOff val="40000"/>
                  </a:schemeClr>
                </a:solidFill>
                <a:latin typeface="Calibri" panose="020F0502020204030204" pitchFamily="34" charset="0"/>
                <a:cs typeface="Calibri" panose="020F0502020204030204" pitchFamily="34" charset="0"/>
              </a:rPr>
              <a:t> </a:t>
            </a:r>
            <a:r>
              <a:rPr lang="ar-IQ" sz="2400" dirty="0" smtClean="0">
                <a:solidFill>
                  <a:schemeClr val="tx2">
                    <a:lumMod val="60000"/>
                    <a:lumOff val="40000"/>
                  </a:schemeClr>
                </a:solidFill>
                <a:latin typeface="Calibri" panose="020F0502020204030204" pitchFamily="34" charset="0"/>
                <a:cs typeface="Calibri" panose="020F0502020204030204" pitchFamily="34" charset="0"/>
              </a:rPr>
              <a:t>والاشر</a:t>
            </a:r>
            <a:r>
              <a:rPr lang="ar-SA" sz="2400" dirty="0" smtClean="0">
                <a:solidFill>
                  <a:schemeClr val="tx2">
                    <a:lumMod val="60000"/>
                    <a:lumOff val="40000"/>
                  </a:schemeClr>
                </a:solidFill>
                <a:latin typeface="Calibri" panose="020F0502020204030204" pitchFamily="34" charset="0"/>
                <a:cs typeface="Calibri" panose="020F0502020204030204" pitchFamily="34" charset="0"/>
              </a:rPr>
              <a:t>ا</a:t>
            </a:r>
            <a:r>
              <a:rPr lang="ar-IQ" sz="2400" dirty="0" smtClean="0">
                <a:solidFill>
                  <a:schemeClr val="tx2">
                    <a:lumMod val="60000"/>
                    <a:lumOff val="40000"/>
                  </a:schemeClr>
                </a:solidFill>
                <a:latin typeface="Calibri" panose="020F0502020204030204" pitchFamily="34" charset="0"/>
                <a:cs typeface="Calibri" panose="020F0502020204030204" pitchFamily="34" charset="0"/>
              </a:rPr>
              <a:t>ف </a:t>
            </a:r>
            <a:r>
              <a:rPr lang="ar-IQ" sz="2400" dirty="0">
                <a:solidFill>
                  <a:schemeClr val="tx2">
                    <a:lumMod val="60000"/>
                    <a:lumOff val="40000"/>
                  </a:schemeClr>
                </a:solidFill>
                <a:latin typeface="Calibri" panose="020F0502020204030204" pitchFamily="34" charset="0"/>
                <a:cs typeface="Calibri" panose="020F0502020204030204" pitchFamily="34" charset="0"/>
              </a:rPr>
              <a:t>على جميع الانتخابات والاستفتاءات الاتحادية والاقليمية وفي المحافظات غير </a:t>
            </a:r>
            <a:r>
              <a:rPr lang="ar-IQ" sz="2400" dirty="0" smtClean="0">
                <a:solidFill>
                  <a:schemeClr val="tx2">
                    <a:lumMod val="60000"/>
                    <a:lumOff val="40000"/>
                  </a:schemeClr>
                </a:solidFill>
                <a:latin typeface="Calibri" panose="020F0502020204030204" pitchFamily="34" charset="0"/>
                <a:cs typeface="Calibri" panose="020F0502020204030204" pitchFamily="34" charset="0"/>
              </a:rPr>
              <a:t>المنتظمة</a:t>
            </a:r>
            <a:r>
              <a:rPr lang="ar-SA" sz="2400" dirty="0" smtClean="0">
                <a:solidFill>
                  <a:schemeClr val="tx2">
                    <a:lumMod val="60000"/>
                    <a:lumOff val="40000"/>
                  </a:schemeClr>
                </a:solidFill>
                <a:latin typeface="Calibri" panose="020F0502020204030204" pitchFamily="34" charset="0"/>
                <a:cs typeface="Calibri" panose="020F0502020204030204" pitchFamily="34" charset="0"/>
              </a:rPr>
              <a:t> </a:t>
            </a:r>
            <a:r>
              <a:rPr lang="ar-IQ" sz="2400" dirty="0" smtClean="0">
                <a:solidFill>
                  <a:schemeClr val="tx2">
                    <a:lumMod val="60000"/>
                    <a:lumOff val="40000"/>
                  </a:schemeClr>
                </a:solidFill>
                <a:latin typeface="Calibri" panose="020F0502020204030204" pitchFamily="34" charset="0"/>
                <a:cs typeface="Calibri" panose="020F0502020204030204" pitchFamily="34" charset="0"/>
              </a:rPr>
              <a:t>بإقليم </a:t>
            </a:r>
            <a:r>
              <a:rPr lang="ar-SA" sz="2400" dirty="0" smtClean="0">
                <a:solidFill>
                  <a:schemeClr val="tx2">
                    <a:lumMod val="60000"/>
                    <a:lumOff val="40000"/>
                  </a:schemeClr>
                </a:solidFill>
                <a:latin typeface="Calibri" panose="020F0502020204030204" pitchFamily="34" charset="0"/>
                <a:cs typeface="Calibri" panose="020F0502020204030204" pitchFamily="34" charset="0"/>
              </a:rPr>
              <a:t>)</a:t>
            </a:r>
            <a:r>
              <a:rPr lang="ar-IQ" sz="2400" dirty="0">
                <a:solidFill>
                  <a:schemeClr val="tx2">
                    <a:lumMod val="60000"/>
                    <a:lumOff val="40000"/>
                  </a:schemeClr>
                </a:solidFill>
                <a:latin typeface="Calibri" panose="020F0502020204030204" pitchFamily="34" charset="0"/>
                <a:cs typeface="Calibri" panose="020F0502020204030204" pitchFamily="34" charset="0"/>
              </a:rPr>
              <a:t> . </a:t>
            </a:r>
            <a:r>
              <a:rPr lang="ar-SA" sz="2400" dirty="0" smtClean="0">
                <a:solidFill>
                  <a:schemeClr val="tx2">
                    <a:lumMod val="60000"/>
                    <a:lumOff val="40000"/>
                  </a:schemeClr>
                </a:solidFill>
                <a:latin typeface="Calibri" panose="020F0502020204030204" pitchFamily="34" charset="0"/>
                <a:cs typeface="Calibri" panose="020F0502020204030204" pitchFamily="34" charset="0"/>
              </a:rPr>
              <a:t>اي ان لها </a:t>
            </a:r>
            <a:r>
              <a:rPr lang="ar-IQ" sz="2400" dirty="0" smtClean="0">
                <a:solidFill>
                  <a:schemeClr val="tx2">
                    <a:lumMod val="60000"/>
                    <a:lumOff val="40000"/>
                  </a:schemeClr>
                </a:solidFill>
                <a:latin typeface="Calibri" panose="020F0502020204030204" pitchFamily="34" charset="0"/>
                <a:cs typeface="Calibri" panose="020F0502020204030204" pitchFamily="34" charset="0"/>
              </a:rPr>
              <a:t>الاعداد والاشر</a:t>
            </a:r>
            <a:r>
              <a:rPr lang="ar-SA" sz="2400" dirty="0" smtClean="0">
                <a:solidFill>
                  <a:schemeClr val="tx2">
                    <a:lumMod val="60000"/>
                    <a:lumOff val="40000"/>
                  </a:schemeClr>
                </a:solidFill>
                <a:latin typeface="Calibri" panose="020F0502020204030204" pitchFamily="34" charset="0"/>
                <a:cs typeface="Calibri" panose="020F0502020204030204" pitchFamily="34" charset="0"/>
              </a:rPr>
              <a:t>ا</a:t>
            </a:r>
            <a:r>
              <a:rPr lang="ar-IQ" sz="2400" dirty="0" smtClean="0">
                <a:solidFill>
                  <a:schemeClr val="tx2">
                    <a:lumMod val="60000"/>
                    <a:lumOff val="40000"/>
                  </a:schemeClr>
                </a:solidFill>
                <a:latin typeface="Calibri" panose="020F0502020204030204" pitchFamily="34" charset="0"/>
                <a:cs typeface="Calibri" panose="020F0502020204030204" pitchFamily="34" charset="0"/>
              </a:rPr>
              <a:t>ف </a:t>
            </a:r>
            <a:r>
              <a:rPr lang="ar-IQ" sz="2400" dirty="0">
                <a:solidFill>
                  <a:schemeClr val="tx2">
                    <a:lumMod val="60000"/>
                    <a:lumOff val="40000"/>
                  </a:schemeClr>
                </a:solidFill>
                <a:latin typeface="Calibri" panose="020F0502020204030204" pitchFamily="34" charset="0"/>
                <a:cs typeface="Calibri" panose="020F0502020204030204" pitchFamily="34" charset="0"/>
              </a:rPr>
              <a:t>على جميع </a:t>
            </a:r>
            <a:r>
              <a:rPr lang="ar-IQ" sz="2400" dirty="0" smtClean="0">
                <a:solidFill>
                  <a:schemeClr val="tx2">
                    <a:lumMod val="60000"/>
                    <a:lumOff val="40000"/>
                  </a:schemeClr>
                </a:solidFill>
                <a:latin typeface="Calibri" panose="020F0502020204030204" pitchFamily="34" charset="0"/>
                <a:cs typeface="Calibri" panose="020F0502020204030204" pitchFamily="34" charset="0"/>
              </a:rPr>
              <a:t>الاجر</a:t>
            </a:r>
            <a:r>
              <a:rPr lang="ar-SA" sz="2400" dirty="0" smtClean="0">
                <a:solidFill>
                  <a:schemeClr val="tx2">
                    <a:lumMod val="60000"/>
                    <a:lumOff val="40000"/>
                  </a:schemeClr>
                </a:solidFill>
                <a:latin typeface="Calibri" panose="020F0502020204030204" pitchFamily="34" charset="0"/>
                <a:cs typeface="Calibri" panose="020F0502020204030204" pitchFamily="34" charset="0"/>
              </a:rPr>
              <a:t>ا</a:t>
            </a:r>
            <a:r>
              <a:rPr lang="ar-IQ" sz="2400" dirty="0" smtClean="0">
                <a:solidFill>
                  <a:schemeClr val="tx2">
                    <a:lumMod val="60000"/>
                    <a:lumOff val="40000"/>
                  </a:schemeClr>
                </a:solidFill>
                <a:latin typeface="Calibri" panose="020F0502020204030204" pitchFamily="34" charset="0"/>
                <a:cs typeface="Calibri" panose="020F0502020204030204" pitchFamily="34" charset="0"/>
              </a:rPr>
              <a:t>ءات</a:t>
            </a:r>
            <a:r>
              <a:rPr lang="ar-SA" sz="2400" dirty="0" smtClean="0">
                <a:solidFill>
                  <a:schemeClr val="tx2">
                    <a:lumMod val="60000"/>
                    <a:lumOff val="40000"/>
                  </a:schemeClr>
                </a:solidFill>
                <a:latin typeface="Calibri" panose="020F0502020204030204" pitchFamily="34" charset="0"/>
                <a:cs typeface="Calibri" panose="020F0502020204030204" pitchFamily="34" charset="0"/>
              </a:rPr>
              <a:t> </a:t>
            </a:r>
            <a:r>
              <a:rPr lang="ar-IQ" sz="2400" dirty="0" smtClean="0">
                <a:solidFill>
                  <a:schemeClr val="tx2">
                    <a:lumMod val="60000"/>
                    <a:lumOff val="40000"/>
                  </a:schemeClr>
                </a:solidFill>
                <a:latin typeface="Calibri" panose="020F0502020204030204" pitchFamily="34" charset="0"/>
                <a:cs typeface="Calibri" panose="020F0502020204030204" pitchFamily="34" charset="0"/>
              </a:rPr>
              <a:t>المتعلقة بالانتخابات</a:t>
            </a:r>
            <a:r>
              <a:rPr lang="ar-SA" sz="2400" dirty="0" smtClean="0">
                <a:solidFill>
                  <a:schemeClr val="tx2">
                    <a:lumMod val="60000"/>
                    <a:lumOff val="40000"/>
                  </a:schemeClr>
                </a:solidFill>
                <a:latin typeface="Calibri" panose="020F0502020204030204" pitchFamily="34" charset="0"/>
                <a:cs typeface="Calibri" panose="020F0502020204030204" pitchFamily="34" charset="0"/>
              </a:rPr>
              <a:t> .</a:t>
            </a:r>
          </a:p>
          <a:p>
            <a:pPr algn="just">
              <a:lnSpc>
                <a:spcPct val="150000"/>
              </a:lnSpc>
            </a:pPr>
            <a:r>
              <a:rPr lang="ar-IQ" sz="2400" dirty="0">
                <a:solidFill>
                  <a:schemeClr val="tx1"/>
                </a:solidFill>
                <a:latin typeface="Calibri" panose="020F0502020204030204" pitchFamily="34" charset="0"/>
                <a:cs typeface="Calibri" panose="020F0502020204030204" pitchFamily="34" charset="0"/>
              </a:rPr>
              <a:t>وللمفوضية العليا كذلك صلاحيات ايقاع </a:t>
            </a:r>
            <a:r>
              <a:rPr lang="ar-IQ" sz="2400" dirty="0" smtClean="0">
                <a:solidFill>
                  <a:schemeClr val="tx1"/>
                </a:solidFill>
                <a:latin typeface="Calibri" panose="020F0502020204030204" pitchFamily="34" charset="0"/>
                <a:cs typeface="Calibri" panose="020F0502020204030204" pitchFamily="34" charset="0"/>
              </a:rPr>
              <a:t>ج</a:t>
            </a:r>
            <a:r>
              <a:rPr lang="ar-SA" sz="2400" dirty="0" smtClean="0">
                <a:solidFill>
                  <a:schemeClr val="tx1"/>
                </a:solidFill>
                <a:latin typeface="Calibri" panose="020F0502020204030204" pitchFamily="34" charset="0"/>
                <a:cs typeface="Calibri" panose="020F0502020204030204" pitchFamily="34" charset="0"/>
              </a:rPr>
              <a:t>زا</a:t>
            </a:r>
            <a:r>
              <a:rPr lang="ar-IQ" sz="2400" dirty="0" smtClean="0">
                <a:solidFill>
                  <a:schemeClr val="tx1"/>
                </a:solidFill>
                <a:latin typeface="Calibri" panose="020F0502020204030204" pitchFamily="34" charset="0"/>
                <a:cs typeface="Calibri" panose="020F0502020204030204" pitchFamily="34" charset="0"/>
              </a:rPr>
              <a:t>ءات كالغر</a:t>
            </a:r>
            <a:r>
              <a:rPr lang="ar-SA" sz="2400" dirty="0" smtClean="0">
                <a:solidFill>
                  <a:schemeClr val="tx1"/>
                </a:solidFill>
                <a:latin typeface="Calibri" panose="020F0502020204030204" pitchFamily="34" charset="0"/>
                <a:cs typeface="Calibri" panose="020F0502020204030204" pitchFamily="34" charset="0"/>
              </a:rPr>
              <a:t>ا</a:t>
            </a:r>
            <a:r>
              <a:rPr lang="ar-IQ" sz="2400" dirty="0" smtClean="0">
                <a:solidFill>
                  <a:schemeClr val="tx1"/>
                </a:solidFill>
                <a:latin typeface="Calibri" panose="020F0502020204030204" pitchFamily="34" charset="0"/>
                <a:cs typeface="Calibri" panose="020F0502020204030204" pitchFamily="34" charset="0"/>
              </a:rPr>
              <a:t>مات </a:t>
            </a:r>
            <a:r>
              <a:rPr lang="ar-IQ" sz="2400" dirty="0">
                <a:solidFill>
                  <a:schemeClr val="tx1"/>
                </a:solidFill>
                <a:latin typeface="Calibri" panose="020F0502020204030204" pitchFamily="34" charset="0"/>
                <a:cs typeface="Calibri" panose="020F0502020204030204" pitchFamily="34" charset="0"/>
              </a:rPr>
              <a:t>او سحب المصادقة او الحرمان او </a:t>
            </a:r>
            <a:r>
              <a:rPr lang="ar-IQ" sz="2400" dirty="0" smtClean="0">
                <a:solidFill>
                  <a:schemeClr val="tx1"/>
                </a:solidFill>
                <a:latin typeface="Calibri" panose="020F0502020204030204" pitchFamily="34" charset="0"/>
                <a:cs typeface="Calibri" panose="020F0502020204030204" pitchFamily="34" charset="0"/>
              </a:rPr>
              <a:t>سحب</a:t>
            </a:r>
            <a:r>
              <a:rPr lang="ar-SA" sz="2400" dirty="0" smtClean="0">
                <a:solidFill>
                  <a:schemeClr val="tx1"/>
                </a:solidFill>
                <a:latin typeface="Calibri" panose="020F0502020204030204" pitchFamily="34" charset="0"/>
                <a:cs typeface="Calibri" panose="020F0502020204030204" pitchFamily="34" charset="0"/>
              </a:rPr>
              <a:t> </a:t>
            </a:r>
            <a:r>
              <a:rPr lang="ar-IQ" sz="2400" dirty="0" smtClean="0">
                <a:solidFill>
                  <a:schemeClr val="tx1"/>
                </a:solidFill>
                <a:latin typeface="Calibri" panose="020F0502020204030204" pitchFamily="34" charset="0"/>
                <a:cs typeface="Calibri" panose="020F0502020204030204" pitchFamily="34" charset="0"/>
              </a:rPr>
              <a:t>اعتماد ال</a:t>
            </a:r>
            <a:r>
              <a:rPr lang="ar-SA" sz="2400" dirty="0" smtClean="0">
                <a:solidFill>
                  <a:schemeClr val="tx1"/>
                </a:solidFill>
                <a:latin typeface="Calibri" panose="020F0502020204030204" pitchFamily="34" charset="0"/>
                <a:cs typeface="Calibri" panose="020F0502020204030204" pitchFamily="34" charset="0"/>
              </a:rPr>
              <a:t>م</a:t>
            </a:r>
            <a:r>
              <a:rPr lang="ar-IQ" sz="2400" dirty="0" smtClean="0">
                <a:solidFill>
                  <a:schemeClr val="tx1"/>
                </a:solidFill>
                <a:latin typeface="Calibri" panose="020F0502020204030204" pitchFamily="34" charset="0"/>
                <a:cs typeface="Calibri" panose="020F0502020204030204" pitchFamily="34" charset="0"/>
              </a:rPr>
              <a:t>ر</a:t>
            </a:r>
            <a:r>
              <a:rPr lang="ar-SA" sz="2400" dirty="0" smtClean="0">
                <a:solidFill>
                  <a:schemeClr val="tx1"/>
                </a:solidFill>
                <a:latin typeface="Calibri" panose="020F0502020204030204" pitchFamily="34" charset="0"/>
                <a:cs typeface="Calibri" panose="020F0502020204030204" pitchFamily="34" charset="0"/>
              </a:rPr>
              <a:t>ا</a:t>
            </a:r>
            <a:r>
              <a:rPr lang="ar-IQ" sz="2400" dirty="0" smtClean="0">
                <a:solidFill>
                  <a:schemeClr val="tx1"/>
                </a:solidFill>
                <a:latin typeface="Calibri" panose="020F0502020204030204" pitchFamily="34" charset="0"/>
                <a:cs typeface="Calibri" panose="020F0502020204030204" pitchFamily="34" charset="0"/>
              </a:rPr>
              <a:t>قبين</a:t>
            </a:r>
            <a:r>
              <a:rPr lang="ar-SA" sz="2400" dirty="0" smtClean="0">
                <a:solidFill>
                  <a:schemeClr val="tx1"/>
                </a:solidFill>
                <a:latin typeface="Calibri" panose="020F0502020204030204" pitchFamily="34" charset="0"/>
                <a:cs typeface="Calibri" panose="020F0502020204030204" pitchFamily="34" charset="0"/>
              </a:rPr>
              <a:t> </a:t>
            </a:r>
            <a:r>
              <a:rPr lang="ar-IQ" sz="2400" dirty="0" smtClean="0">
                <a:solidFill>
                  <a:schemeClr val="tx1"/>
                </a:solidFill>
                <a:latin typeface="Calibri" panose="020F0502020204030204" pitchFamily="34" charset="0"/>
                <a:cs typeface="Calibri" panose="020F0502020204030204" pitchFamily="34" charset="0"/>
              </a:rPr>
              <a:t>وهذا </a:t>
            </a:r>
            <a:r>
              <a:rPr lang="ar-IQ" sz="2400" dirty="0">
                <a:solidFill>
                  <a:schemeClr val="tx1"/>
                </a:solidFill>
                <a:latin typeface="Calibri" panose="020F0502020204030204" pitchFamily="34" charset="0"/>
                <a:cs typeface="Calibri" panose="020F0502020204030204" pitchFamily="34" charset="0"/>
              </a:rPr>
              <a:t>يحصل عند مخالفة الكيان السياسي او المرشح لشروط الدعاية الانتخابية. </a:t>
            </a:r>
            <a:r>
              <a:rPr lang="ar-SA" sz="2400" dirty="0" smtClean="0">
                <a:solidFill>
                  <a:srgbClr val="FF0000"/>
                </a:solidFill>
                <a:latin typeface="Calibri" panose="020F0502020204030204" pitchFamily="34" charset="0"/>
                <a:cs typeface="Calibri" panose="020F0502020204030204" pitchFamily="34" charset="0"/>
              </a:rPr>
              <a:t>ويتم </a:t>
            </a:r>
            <a:r>
              <a:rPr lang="ar-IQ" sz="2400" dirty="0" smtClean="0">
                <a:solidFill>
                  <a:srgbClr val="FF0000"/>
                </a:solidFill>
                <a:latin typeface="Calibri" panose="020F0502020204030204" pitchFamily="34" charset="0"/>
                <a:cs typeface="Calibri" panose="020F0502020204030204" pitchFamily="34" charset="0"/>
              </a:rPr>
              <a:t>استئناف قر</a:t>
            </a:r>
            <a:r>
              <a:rPr lang="ar-SA" sz="2400" dirty="0" smtClean="0">
                <a:solidFill>
                  <a:srgbClr val="FF0000"/>
                </a:solidFill>
                <a:latin typeface="Calibri" panose="020F0502020204030204" pitchFamily="34" charset="0"/>
                <a:cs typeface="Calibri" panose="020F0502020204030204" pitchFamily="34" charset="0"/>
              </a:rPr>
              <a:t>ارا</a:t>
            </a:r>
            <a:r>
              <a:rPr lang="ar-IQ" sz="2400" dirty="0" smtClean="0">
                <a:solidFill>
                  <a:srgbClr val="FF0000"/>
                </a:solidFill>
                <a:latin typeface="Calibri" panose="020F0502020204030204" pitchFamily="34" charset="0"/>
                <a:cs typeface="Calibri" panose="020F0502020204030204" pitchFamily="34" charset="0"/>
              </a:rPr>
              <a:t>تها </a:t>
            </a:r>
            <a:r>
              <a:rPr lang="ar-IQ" sz="2400" dirty="0">
                <a:solidFill>
                  <a:srgbClr val="FF0000"/>
                </a:solidFill>
                <a:latin typeface="Calibri" panose="020F0502020204030204" pitchFamily="34" charset="0"/>
                <a:cs typeface="Calibri" panose="020F0502020204030204" pitchFamily="34" charset="0"/>
              </a:rPr>
              <a:t>امام</a:t>
            </a:r>
          </a:p>
          <a:p>
            <a:pPr algn="just">
              <a:lnSpc>
                <a:spcPct val="150000"/>
              </a:lnSpc>
            </a:pPr>
            <a:r>
              <a:rPr lang="ar-IQ" sz="2400" dirty="0">
                <a:solidFill>
                  <a:srgbClr val="FF0000"/>
                </a:solidFill>
                <a:latin typeface="Calibri" panose="020F0502020204030204" pitchFamily="34" charset="0"/>
                <a:cs typeface="Calibri" panose="020F0502020204030204" pitchFamily="34" charset="0"/>
              </a:rPr>
              <a:t>الهيئة القضائية </a:t>
            </a:r>
            <a:r>
              <a:rPr lang="ar-IQ" sz="2400" dirty="0" smtClean="0">
                <a:solidFill>
                  <a:srgbClr val="FF0000"/>
                </a:solidFill>
                <a:latin typeface="Calibri" panose="020F0502020204030204" pitchFamily="34" charset="0"/>
                <a:cs typeface="Calibri" panose="020F0502020204030204" pitchFamily="34" charset="0"/>
              </a:rPr>
              <a:t>للانتخابات</a:t>
            </a:r>
            <a:r>
              <a:rPr lang="ar-SA" sz="2400" dirty="0" smtClean="0">
                <a:solidFill>
                  <a:srgbClr val="FF0000"/>
                </a:solidFill>
                <a:latin typeface="Calibri" panose="020F0502020204030204" pitchFamily="34" charset="0"/>
                <a:cs typeface="Calibri" panose="020F0502020204030204" pitchFamily="34" charset="0"/>
              </a:rPr>
              <a:t> </a:t>
            </a:r>
            <a:endParaRPr lang="ar-IQ" sz="2400" dirty="0">
              <a:solidFill>
                <a:srgbClr val="FF0000"/>
              </a:solidFill>
              <a:latin typeface="Calibri" panose="020F0502020204030204" pitchFamily="34" charset="0"/>
              <a:cs typeface="Calibri" panose="020F0502020204030204" pitchFamily="34" charset="0"/>
            </a:endParaRPr>
          </a:p>
        </p:txBody>
      </p:sp>
      <p:sp>
        <p:nvSpPr>
          <p:cNvPr id="3" name="عنوان 2"/>
          <p:cNvSpPr>
            <a:spLocks noGrp="1"/>
          </p:cNvSpPr>
          <p:nvPr>
            <p:ph type="title"/>
          </p:nvPr>
        </p:nvSpPr>
        <p:spPr/>
        <p:txBody>
          <a:bodyPr/>
          <a:lstStyle/>
          <a:p>
            <a:endParaRPr lang="ar-IQ" sz="2400" dirty="0">
              <a:latin typeface="Calibri" panose="020F0502020204030204" pitchFamily="34" charset="0"/>
              <a:cs typeface="Calibri" panose="020F0502020204030204" pitchFamily="34" charset="0"/>
            </a:endParaRPr>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8</a:t>
            </a:fld>
            <a:endParaRPr lang="en-US" dirty="0"/>
          </a:p>
        </p:txBody>
      </p:sp>
    </p:spTree>
    <p:extLst>
      <p:ext uri="{BB962C8B-B14F-4D97-AF65-F5344CB8AC3E}">
        <p14:creationId xmlns:p14="http://schemas.microsoft.com/office/powerpoint/2010/main" val="3446653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نص 1"/>
          <p:cNvSpPr>
            <a:spLocks noGrp="1"/>
          </p:cNvSpPr>
          <p:nvPr>
            <p:ph type="body" idx="1"/>
          </p:nvPr>
        </p:nvSpPr>
        <p:spPr>
          <a:solidFill>
            <a:schemeClr val="bg1"/>
          </a:solidFill>
        </p:spPr>
        <p:txBody>
          <a:bodyPr/>
          <a:lstStyle/>
          <a:p>
            <a:pPr algn="just">
              <a:lnSpc>
                <a:spcPct val="150000"/>
              </a:lnSpc>
            </a:pPr>
            <a:r>
              <a:rPr lang="ar-SA" sz="2300" dirty="0">
                <a:solidFill>
                  <a:schemeClr val="tx1"/>
                </a:solidFill>
                <a:latin typeface="Calibri" panose="020F0502020204030204" pitchFamily="34" charset="0"/>
                <a:ea typeface="Times New Roman"/>
                <a:cs typeface="Calibri" panose="020F0502020204030204" pitchFamily="34" charset="0"/>
              </a:rPr>
              <a:t>وتتألف المفوضية العليا المستقلة للانتخابات من </a:t>
            </a:r>
            <a:r>
              <a:rPr lang="ar-SA" sz="2300" dirty="0">
                <a:solidFill>
                  <a:schemeClr val="tx2">
                    <a:lumMod val="60000"/>
                    <a:lumOff val="40000"/>
                  </a:schemeClr>
                </a:solidFill>
                <a:latin typeface="Calibri" panose="020F0502020204030204" pitchFamily="34" charset="0"/>
                <a:ea typeface="Times New Roman"/>
                <a:cs typeface="Calibri" panose="020F0502020204030204" pitchFamily="34" charset="0"/>
              </a:rPr>
              <a:t>مجلس المفوضين والادارة </a:t>
            </a:r>
            <a:r>
              <a:rPr lang="ar-SA" sz="2300" dirty="0" smtClean="0">
                <a:solidFill>
                  <a:schemeClr val="tx2">
                    <a:lumMod val="60000"/>
                    <a:lumOff val="40000"/>
                  </a:schemeClr>
                </a:solidFill>
                <a:latin typeface="Calibri" panose="020F0502020204030204" pitchFamily="34" charset="0"/>
                <a:ea typeface="Times New Roman"/>
                <a:cs typeface="Calibri" panose="020F0502020204030204" pitchFamily="34" charset="0"/>
              </a:rPr>
              <a:t>الانتخابية </a:t>
            </a:r>
            <a:r>
              <a:rPr lang="ar-SA" sz="2300" dirty="0" smtClean="0">
                <a:solidFill>
                  <a:schemeClr val="tx1"/>
                </a:solidFill>
                <a:latin typeface="Calibri" panose="020F0502020204030204" pitchFamily="34" charset="0"/>
                <a:ea typeface="Times New Roman"/>
                <a:cs typeface="Calibri" panose="020F0502020204030204" pitchFamily="34" charset="0"/>
              </a:rPr>
              <a:t>ويتم اقرار </a:t>
            </a:r>
            <a:r>
              <a:rPr lang="ar-SA" sz="2300" dirty="0">
                <a:solidFill>
                  <a:schemeClr val="tx1"/>
                </a:solidFill>
                <a:latin typeface="Calibri" panose="020F0502020204030204" pitchFamily="34" charset="0"/>
                <a:ea typeface="Times New Roman"/>
                <a:cs typeface="Calibri" panose="020F0502020204030204" pitchFamily="34" charset="0"/>
              </a:rPr>
              <a:t>السياسة العامة للعملية الانتخابية وادارتها من لدن مجلس المفوضين, اما </a:t>
            </a:r>
            <a:r>
              <a:rPr lang="ar-SA" sz="2300" dirty="0" smtClean="0">
                <a:solidFill>
                  <a:schemeClr val="tx1"/>
                </a:solidFill>
                <a:latin typeface="Calibri" panose="020F0502020204030204" pitchFamily="34" charset="0"/>
                <a:ea typeface="Times New Roman"/>
                <a:cs typeface="Calibri" panose="020F0502020204030204" pitchFamily="34" charset="0"/>
              </a:rPr>
              <a:t>ابرز الصلاحيات </a:t>
            </a:r>
            <a:r>
              <a:rPr lang="ar-SA" sz="2300" dirty="0">
                <a:solidFill>
                  <a:schemeClr val="tx1"/>
                </a:solidFill>
                <a:latin typeface="Calibri" panose="020F0502020204030204" pitchFamily="34" charset="0"/>
                <a:ea typeface="Times New Roman"/>
                <a:cs typeface="Calibri" panose="020F0502020204030204" pitchFamily="34" charset="0"/>
              </a:rPr>
              <a:t>والمهام التي تقوم بها المفوضية العليا المستقلة للانتخابات فهي :</a:t>
            </a:r>
          </a:p>
          <a:p>
            <a:pPr algn="just">
              <a:lnSpc>
                <a:spcPct val="150000"/>
              </a:lnSpc>
            </a:pPr>
            <a:r>
              <a:rPr lang="ar-SA" sz="2300" dirty="0" smtClean="0">
                <a:solidFill>
                  <a:schemeClr val="tx1"/>
                </a:solidFill>
                <a:latin typeface="Calibri" panose="020F0502020204030204" pitchFamily="34" charset="0"/>
                <a:ea typeface="Times New Roman"/>
                <a:cs typeface="Calibri" panose="020F0502020204030204" pitchFamily="34" charset="0"/>
              </a:rPr>
              <a:t>1.الاشراف </a:t>
            </a:r>
            <a:r>
              <a:rPr lang="ar-SA" sz="2300" dirty="0">
                <a:solidFill>
                  <a:schemeClr val="tx1"/>
                </a:solidFill>
                <a:latin typeface="Calibri" panose="020F0502020204030204" pitchFamily="34" charset="0"/>
                <a:ea typeface="Times New Roman"/>
                <a:cs typeface="Calibri" panose="020F0502020204030204" pitchFamily="34" charset="0"/>
              </a:rPr>
              <a:t>على انشاء سجل الناخبين وتحديثه بالتعاون مع المحافظات والمكاتب الانتخابية </a:t>
            </a:r>
            <a:r>
              <a:rPr lang="ar-SA" sz="2300" dirty="0" smtClean="0">
                <a:solidFill>
                  <a:schemeClr val="tx1"/>
                </a:solidFill>
                <a:latin typeface="Calibri" panose="020F0502020204030204" pitchFamily="34" charset="0"/>
                <a:ea typeface="Times New Roman"/>
                <a:cs typeface="Calibri" panose="020F0502020204030204" pitchFamily="34" charset="0"/>
              </a:rPr>
              <a:t>الاقليمية .</a:t>
            </a:r>
            <a:endParaRPr lang="ar-SA" sz="2300" dirty="0">
              <a:solidFill>
                <a:schemeClr val="tx1"/>
              </a:solidFill>
              <a:latin typeface="Calibri" panose="020F0502020204030204" pitchFamily="34" charset="0"/>
              <a:ea typeface="Times New Roman"/>
              <a:cs typeface="Calibri" panose="020F0502020204030204" pitchFamily="34" charset="0"/>
            </a:endParaRPr>
          </a:p>
          <a:p>
            <a:pPr algn="just">
              <a:lnSpc>
                <a:spcPct val="150000"/>
              </a:lnSpc>
            </a:pPr>
            <a:r>
              <a:rPr lang="ar-SA" sz="2300" dirty="0">
                <a:solidFill>
                  <a:schemeClr val="tx1"/>
                </a:solidFill>
                <a:latin typeface="Calibri" panose="020F0502020204030204" pitchFamily="34" charset="0"/>
                <a:ea typeface="Times New Roman"/>
                <a:cs typeface="Calibri" panose="020F0502020204030204" pitchFamily="34" charset="0"/>
              </a:rPr>
              <a:t>2. تنظيم سجل الكيانات السياسية </a:t>
            </a:r>
            <a:r>
              <a:rPr lang="ar-SA" sz="2300" dirty="0" smtClean="0">
                <a:solidFill>
                  <a:schemeClr val="tx1"/>
                </a:solidFill>
                <a:latin typeface="Calibri" panose="020F0502020204030204" pitchFamily="34" charset="0"/>
                <a:ea typeface="Times New Roman"/>
                <a:cs typeface="Calibri" panose="020F0502020204030204" pitchFamily="34" charset="0"/>
              </a:rPr>
              <a:t>والمصادقة </a:t>
            </a:r>
            <a:r>
              <a:rPr lang="ar-SA" sz="2300" dirty="0">
                <a:solidFill>
                  <a:schemeClr val="tx1"/>
                </a:solidFill>
                <a:latin typeface="Calibri" panose="020F0502020204030204" pitchFamily="34" charset="0"/>
                <a:ea typeface="Times New Roman"/>
                <a:cs typeface="Calibri" panose="020F0502020204030204" pitchFamily="34" charset="0"/>
              </a:rPr>
              <a:t>عليها لغرض خوض الانتخابات.</a:t>
            </a:r>
          </a:p>
          <a:p>
            <a:pPr algn="just">
              <a:lnSpc>
                <a:spcPct val="150000"/>
              </a:lnSpc>
            </a:pPr>
            <a:r>
              <a:rPr lang="ar-SA" sz="2300" dirty="0">
                <a:solidFill>
                  <a:schemeClr val="tx1"/>
                </a:solidFill>
                <a:latin typeface="Calibri" panose="020F0502020204030204" pitchFamily="34" charset="0"/>
                <a:ea typeface="Times New Roman"/>
                <a:cs typeface="Calibri" panose="020F0502020204030204" pitchFamily="34" charset="0"/>
              </a:rPr>
              <a:t>3. تنظيم سجل قوائم المرشحين للانتخابات والمصادقة عليها.</a:t>
            </a:r>
          </a:p>
          <a:p>
            <a:pPr algn="just">
              <a:lnSpc>
                <a:spcPct val="150000"/>
              </a:lnSpc>
            </a:pPr>
            <a:r>
              <a:rPr lang="ar-SA" sz="2300" dirty="0">
                <a:solidFill>
                  <a:schemeClr val="tx1"/>
                </a:solidFill>
                <a:latin typeface="Calibri" panose="020F0502020204030204" pitchFamily="34" charset="0"/>
                <a:ea typeface="Times New Roman"/>
                <a:cs typeface="Calibri" panose="020F0502020204030204" pitchFamily="34" charset="0"/>
              </a:rPr>
              <a:t>4. البت في الشكا وى والطعون الانتخابية كافة وتكون </a:t>
            </a:r>
            <a:r>
              <a:rPr lang="ar-SA" sz="2300" dirty="0" smtClean="0">
                <a:solidFill>
                  <a:schemeClr val="tx1"/>
                </a:solidFill>
                <a:latin typeface="Calibri" panose="020F0502020204030204" pitchFamily="34" charset="0"/>
                <a:ea typeface="Times New Roman"/>
                <a:cs typeface="Calibri" panose="020F0502020204030204" pitchFamily="34" charset="0"/>
              </a:rPr>
              <a:t>قراراتها </a:t>
            </a:r>
            <a:r>
              <a:rPr lang="ar-SA" sz="2300" dirty="0">
                <a:solidFill>
                  <a:schemeClr val="tx1"/>
                </a:solidFill>
                <a:latin typeface="Calibri" panose="020F0502020204030204" pitchFamily="34" charset="0"/>
                <a:ea typeface="Times New Roman"/>
                <a:cs typeface="Calibri" panose="020F0502020204030204" pitchFamily="34" charset="0"/>
              </a:rPr>
              <a:t>قابلة للطعن امام هيئة قضائية </a:t>
            </a:r>
            <a:r>
              <a:rPr lang="ar-SA" sz="2300" dirty="0" smtClean="0">
                <a:solidFill>
                  <a:schemeClr val="tx1"/>
                </a:solidFill>
                <a:latin typeface="Calibri" panose="020F0502020204030204" pitchFamily="34" charset="0"/>
                <a:ea typeface="Times New Roman"/>
                <a:cs typeface="Calibri" panose="020F0502020204030204" pitchFamily="34" charset="0"/>
              </a:rPr>
              <a:t>تمييزية مختصة</a:t>
            </a:r>
            <a:r>
              <a:rPr lang="ar-SA" sz="2300" dirty="0">
                <a:solidFill>
                  <a:schemeClr val="tx1"/>
                </a:solidFill>
                <a:latin typeface="Calibri" panose="020F0502020204030204" pitchFamily="34" charset="0"/>
                <a:ea typeface="Times New Roman"/>
                <a:cs typeface="Calibri" panose="020F0502020204030204" pitchFamily="34" charset="0"/>
              </a:rPr>
              <a:t>.</a:t>
            </a:r>
          </a:p>
          <a:p>
            <a:pPr algn="just">
              <a:lnSpc>
                <a:spcPct val="150000"/>
              </a:lnSpc>
            </a:pPr>
            <a:r>
              <a:rPr lang="ar-SA" sz="2300" dirty="0">
                <a:solidFill>
                  <a:schemeClr val="tx1"/>
                </a:solidFill>
                <a:latin typeface="Calibri" panose="020F0502020204030204" pitchFamily="34" charset="0"/>
                <a:ea typeface="Times New Roman"/>
                <a:cs typeface="Calibri" panose="020F0502020204030204" pitchFamily="34" charset="0"/>
              </a:rPr>
              <a:t>5. الاعلان والتصديق على النتائج النهائية للانتخابات والاستفتاءات العامة باستثناء نتائج </a:t>
            </a:r>
            <a:r>
              <a:rPr lang="ar-SA" sz="2300" dirty="0" smtClean="0">
                <a:solidFill>
                  <a:schemeClr val="tx1"/>
                </a:solidFill>
                <a:latin typeface="Calibri" panose="020F0502020204030204" pitchFamily="34" charset="0"/>
                <a:ea typeface="Times New Roman"/>
                <a:cs typeface="Calibri" panose="020F0502020204030204" pitchFamily="34" charset="0"/>
              </a:rPr>
              <a:t>انتخابات مجلس </a:t>
            </a:r>
            <a:r>
              <a:rPr lang="ar-SA" sz="2300" dirty="0">
                <a:solidFill>
                  <a:schemeClr val="tx1"/>
                </a:solidFill>
                <a:latin typeface="Calibri" panose="020F0502020204030204" pitchFamily="34" charset="0"/>
                <a:ea typeface="Times New Roman"/>
                <a:cs typeface="Calibri" panose="020F0502020204030204" pitchFamily="34" charset="0"/>
              </a:rPr>
              <a:t>النواب حيث يكون التصديق عليها حصريا من قبل المحكمة الاتحادية العليا.</a:t>
            </a:r>
            <a:endParaRPr lang="en-US" sz="2300" dirty="0">
              <a:solidFill>
                <a:schemeClr val="tx1"/>
              </a:solidFill>
              <a:latin typeface="Calibri" panose="020F0502020204030204" pitchFamily="34" charset="0"/>
              <a:ea typeface="Times New Roman"/>
              <a:cs typeface="Calibri" panose="020F0502020204030204" pitchFamily="34" charset="0"/>
            </a:endParaRPr>
          </a:p>
        </p:txBody>
      </p:sp>
      <p:sp>
        <p:nvSpPr>
          <p:cNvPr id="3" name="عنوان 2"/>
          <p:cNvSpPr>
            <a:spLocks noGrp="1"/>
          </p:cNvSpPr>
          <p:nvPr>
            <p:ph type="title"/>
          </p:nvPr>
        </p:nvSpPr>
        <p:spPr/>
        <p:txBody>
          <a:bodyPr/>
          <a:lstStyle/>
          <a:p>
            <a:endParaRPr lang="ar-IQ"/>
          </a:p>
        </p:txBody>
      </p:sp>
      <p:sp>
        <p:nvSpPr>
          <p:cNvPr id="4" name="عنصر نائب للتاريخ 3"/>
          <p:cNvSpPr>
            <a:spLocks noGrp="1"/>
          </p:cNvSpPr>
          <p:nvPr>
            <p:ph type="dt" sz="half" idx="10"/>
          </p:nvPr>
        </p:nvSpPr>
        <p:spPr/>
        <p:txBody>
          <a:bodyPr/>
          <a:lstStyle/>
          <a:p>
            <a:r>
              <a:rPr lang="en-US" smtClean="0"/>
              <a:t>2020-2021</a:t>
            </a:r>
            <a:endParaRPr lang="en-US" dirty="0"/>
          </a:p>
        </p:txBody>
      </p:sp>
      <p:sp>
        <p:nvSpPr>
          <p:cNvPr id="5" name="عنصر نائب لرقم الشريحة 4"/>
          <p:cNvSpPr>
            <a:spLocks noGrp="1"/>
          </p:cNvSpPr>
          <p:nvPr>
            <p:ph type="sldNum" sz="quarter" idx="12"/>
          </p:nvPr>
        </p:nvSpPr>
        <p:spPr/>
        <p:txBody>
          <a:bodyPr/>
          <a:lstStyle/>
          <a:p>
            <a:fld id="{A0EDFBC5-9E83-48A9-A20F-CEAD086DBFA3}" type="slidenum">
              <a:rPr lang="en-US" smtClean="0"/>
              <a:pPr/>
              <a:t>9</a:t>
            </a:fld>
            <a:endParaRPr lang="en-US" dirty="0"/>
          </a:p>
        </p:txBody>
      </p:sp>
    </p:spTree>
    <p:extLst>
      <p:ext uri="{BB962C8B-B14F-4D97-AF65-F5344CB8AC3E}">
        <p14:creationId xmlns:p14="http://schemas.microsoft.com/office/powerpoint/2010/main" val="274206080"/>
      </p:ext>
    </p:extLst>
  </p:cSld>
  <p:clrMapOvr>
    <a:masterClrMapping/>
  </p:clrMapOvr>
</p:sld>
</file>

<file path=ppt/theme/theme1.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1037</TotalTime>
  <Words>1723</Words>
  <Application>Microsoft Office PowerPoint</Application>
  <PresentationFormat>ملء الشاشة</PresentationFormat>
  <Paragraphs>81</Paragraphs>
  <Slides>14</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14</vt:i4>
      </vt:variant>
    </vt:vector>
  </HeadingPairs>
  <TitlesOfParts>
    <vt:vector size="19" baseType="lpstr">
      <vt:lpstr>Arial</vt:lpstr>
      <vt:lpstr>Calibri</vt:lpstr>
      <vt:lpstr>Segoe UI Black</vt:lpstr>
      <vt:lpstr>Times New Roman</vt:lpstr>
      <vt:lpstr>Office Theme</vt:lpstr>
      <vt:lpstr>عرض تقديمي في PowerPoint</vt:lpstr>
      <vt:lpstr>مقدمة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zahraa alkhawaja</dc:creator>
  <cp:lastModifiedBy>AL-AWWAL</cp:lastModifiedBy>
  <cp:revision>96</cp:revision>
  <dcterms:created xsi:type="dcterms:W3CDTF">2020-11-01T11:03:41Z</dcterms:created>
  <dcterms:modified xsi:type="dcterms:W3CDTF">2021-05-26T00:11:27Z</dcterms:modified>
</cp:coreProperties>
</file>