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292" r:id="rId3"/>
    <p:sldId id="296" r:id="rId4"/>
    <p:sldId id="257" r:id="rId5"/>
    <p:sldId id="302" r:id="rId6"/>
    <p:sldId id="279" r:id="rId7"/>
    <p:sldId id="258" r:id="rId8"/>
    <p:sldId id="271" r:id="rId9"/>
    <p:sldId id="295" r:id="rId10"/>
    <p:sldId id="270" r:id="rId11"/>
    <p:sldId id="293" r:id="rId12"/>
    <p:sldId id="297" r:id="rId13"/>
    <p:sldId id="294" r:id="rId14"/>
    <p:sldId id="272" r:id="rId15"/>
    <p:sldId id="300" r:id="rId16"/>
    <p:sldId id="301" r:id="rId17"/>
    <p:sldId id="298" r:id="rId18"/>
    <p:sldId id="263" r:id="rId19"/>
    <p:sldId id="264" r:id="rId20"/>
  </p:sldIdLst>
  <p:sldSz cx="12192000" cy="6858000"/>
  <p:notesSz cx="7010400" cy="92964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767171"/>
    <a:srgbClr val="2F5597"/>
    <a:srgbClr val="525252"/>
    <a:srgbClr val="0070C0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7" d="100"/>
          <a:sy n="77" d="100"/>
        </p:scale>
        <p:origin x="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z="2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received tattoos (n=50)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Joint apin</c:v>
                </c:pt>
                <c:pt idx="1">
                  <c:v>Joint pain and swelling</c:v>
                </c:pt>
                <c:pt idx="2">
                  <c:v>Headache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15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E-48F2-B305-5381516B09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Joint apin</c:v>
                </c:pt>
                <c:pt idx="1">
                  <c:v>Joint pain and swelling</c:v>
                </c:pt>
                <c:pt idx="2">
                  <c:v>Headache</c:v>
                </c:pt>
                <c:pt idx="3">
                  <c:v>Others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0CE-48F2-B305-5381516B09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Joint apin</c:v>
                </c:pt>
                <c:pt idx="1">
                  <c:v>Joint pain and swelling</c:v>
                </c:pt>
                <c:pt idx="2">
                  <c:v>Headache</c:v>
                </c:pt>
                <c:pt idx="3">
                  <c:v>Others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0CE-48F2-B305-5381516B0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3738728"/>
        <c:axId val="453739056"/>
        <c:axId val="0"/>
      </c:bar3DChart>
      <c:catAx>
        <c:axId val="453738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3739056"/>
        <c:crosses val="autoZero"/>
        <c:auto val="1"/>
        <c:lblAlgn val="ctr"/>
        <c:lblOffset val="100"/>
        <c:noMultiLvlLbl val="0"/>
      </c:catAx>
      <c:valAx>
        <c:axId val="45373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73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z="2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received tattoos (n=50)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3"/>
                <c:pt idx="0">
                  <c:v>Completely recovered</c:v>
                </c:pt>
                <c:pt idx="1">
                  <c:v>Felt much better</c:v>
                </c:pt>
                <c:pt idx="2">
                  <c:v>Felt quite good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9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E-48F2-B305-5381516B09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3"/>
                <c:pt idx="0">
                  <c:v>Completely recovered</c:v>
                </c:pt>
                <c:pt idx="1">
                  <c:v>Felt much better</c:v>
                </c:pt>
                <c:pt idx="2">
                  <c:v>Felt quite good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0CE-48F2-B305-5381516B09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3"/>
                <c:pt idx="0">
                  <c:v>Completely recovered</c:v>
                </c:pt>
                <c:pt idx="1">
                  <c:v>Felt much better</c:v>
                </c:pt>
                <c:pt idx="2">
                  <c:v>Felt quite good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0CE-48F2-B305-5381516B0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3738728"/>
        <c:axId val="453739056"/>
        <c:axId val="0"/>
      </c:bar3DChart>
      <c:catAx>
        <c:axId val="453738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3739056"/>
        <c:crosses val="autoZero"/>
        <c:auto val="1"/>
        <c:lblAlgn val="ctr"/>
        <c:lblOffset val="100"/>
        <c:noMultiLvlLbl val="0"/>
      </c:catAx>
      <c:valAx>
        <c:axId val="45373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73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72561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624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34C15537-AFD1-458D-BFEC-E1213B376EF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972561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624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3B562D98-32FC-4CDB-BE25-F67B878E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9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8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Tuesday, August 24, 2021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صورة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399" cy="56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7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34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73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18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74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54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46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02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31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6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صورة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52" y="-12700"/>
            <a:ext cx="9620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92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59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6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خماسي 5"/>
          <p:cNvSpPr/>
          <p:nvPr userDrawn="1"/>
        </p:nvSpPr>
        <p:spPr>
          <a:xfrm>
            <a:off x="0" y="491526"/>
            <a:ext cx="381000" cy="304341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8"/>
          <a:stretch/>
        </p:blipFill>
        <p:spPr>
          <a:xfrm>
            <a:off x="2571452" y="-1"/>
            <a:ext cx="9620548" cy="502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3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خماسي 6"/>
          <p:cNvSpPr/>
          <p:nvPr userDrawn="1"/>
        </p:nvSpPr>
        <p:spPr>
          <a:xfrm>
            <a:off x="0" y="491526"/>
            <a:ext cx="381000" cy="304341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0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مثلث متساوي الساقين 4"/>
          <p:cNvSpPr/>
          <p:nvPr userDrawn="1"/>
        </p:nvSpPr>
        <p:spPr>
          <a:xfrm rot="8430187">
            <a:off x="8422510" y="5743700"/>
            <a:ext cx="592992" cy="45899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ثلث متساوي الساقين 5"/>
          <p:cNvSpPr/>
          <p:nvPr userDrawn="1"/>
        </p:nvSpPr>
        <p:spPr>
          <a:xfrm rot="8430187">
            <a:off x="9086321" y="5691741"/>
            <a:ext cx="461355" cy="30294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ثلث متساوي الساقين 6"/>
          <p:cNvSpPr/>
          <p:nvPr userDrawn="1"/>
        </p:nvSpPr>
        <p:spPr>
          <a:xfrm rot="8430187">
            <a:off x="7985005" y="5418315"/>
            <a:ext cx="461355" cy="30294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ثلث متساوي الساقين 7"/>
          <p:cNvSpPr/>
          <p:nvPr userDrawn="1"/>
        </p:nvSpPr>
        <p:spPr>
          <a:xfrm rot="8430187">
            <a:off x="10539176" y="911604"/>
            <a:ext cx="592992" cy="45899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ثلث متساوي الساقين 8"/>
          <p:cNvSpPr/>
          <p:nvPr userDrawn="1"/>
        </p:nvSpPr>
        <p:spPr>
          <a:xfrm rot="8430187">
            <a:off x="11202987" y="859645"/>
            <a:ext cx="461355" cy="30294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ثلث متساوي الساقين 9"/>
          <p:cNvSpPr/>
          <p:nvPr userDrawn="1"/>
        </p:nvSpPr>
        <p:spPr>
          <a:xfrm rot="8430187">
            <a:off x="10101671" y="586219"/>
            <a:ext cx="461355" cy="30294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خماسي 12"/>
          <p:cNvSpPr/>
          <p:nvPr userDrawn="1"/>
        </p:nvSpPr>
        <p:spPr>
          <a:xfrm>
            <a:off x="0" y="491526"/>
            <a:ext cx="381000" cy="304341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5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مثلث متساوي الساقين 5"/>
          <p:cNvSpPr/>
          <p:nvPr userDrawn="1"/>
        </p:nvSpPr>
        <p:spPr>
          <a:xfrm rot="8430187">
            <a:off x="11354288" y="5574791"/>
            <a:ext cx="592992" cy="45899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ثلث متساوي الساقين 6"/>
          <p:cNvSpPr/>
          <p:nvPr userDrawn="1"/>
        </p:nvSpPr>
        <p:spPr>
          <a:xfrm rot="8430187">
            <a:off x="11045345" y="5115617"/>
            <a:ext cx="461355" cy="30294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ثلث متساوي الساقين 7"/>
          <p:cNvSpPr/>
          <p:nvPr userDrawn="1"/>
        </p:nvSpPr>
        <p:spPr>
          <a:xfrm rot="8430187">
            <a:off x="619483" y="3047786"/>
            <a:ext cx="592992" cy="45899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ثلث متساوي الساقين 8"/>
          <p:cNvSpPr/>
          <p:nvPr userDrawn="1"/>
        </p:nvSpPr>
        <p:spPr>
          <a:xfrm rot="8430187">
            <a:off x="310540" y="2588612"/>
            <a:ext cx="461355" cy="30294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خماسي 10"/>
          <p:cNvSpPr/>
          <p:nvPr userDrawn="1"/>
        </p:nvSpPr>
        <p:spPr>
          <a:xfrm>
            <a:off x="0" y="491526"/>
            <a:ext cx="381000" cy="304341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1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6"/>
          <a:stretch/>
        </p:blipFill>
        <p:spPr>
          <a:xfrm>
            <a:off x="2571452" y="0"/>
            <a:ext cx="9620548" cy="4491566"/>
          </a:xfrm>
          <a:prstGeom prst="rect">
            <a:avLst/>
          </a:prstGeom>
        </p:spPr>
      </p:pic>
      <p:sp>
        <p:nvSpPr>
          <p:cNvPr id="9" name="خماسي 8"/>
          <p:cNvSpPr/>
          <p:nvPr userDrawn="1"/>
        </p:nvSpPr>
        <p:spPr>
          <a:xfrm>
            <a:off x="0" y="491526"/>
            <a:ext cx="381000" cy="304341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2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مثلث متساوي الساقين 5"/>
          <p:cNvSpPr/>
          <p:nvPr userDrawn="1"/>
        </p:nvSpPr>
        <p:spPr>
          <a:xfrm rot="8430187">
            <a:off x="11520742" y="746124"/>
            <a:ext cx="592992" cy="45899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ثلث متساوي الساقين 6"/>
          <p:cNvSpPr/>
          <p:nvPr userDrawn="1"/>
        </p:nvSpPr>
        <p:spPr>
          <a:xfrm rot="8430187">
            <a:off x="11211799" y="286950"/>
            <a:ext cx="461355" cy="30294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خماسي 9"/>
          <p:cNvSpPr/>
          <p:nvPr userDrawn="1"/>
        </p:nvSpPr>
        <p:spPr>
          <a:xfrm>
            <a:off x="0" y="491526"/>
            <a:ext cx="381000" cy="304341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6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صورة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6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hyperlink" Target="mailto:info@alkafeel.edu.iq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https://alkafeel.edu.iq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/>
          <p:cNvGrpSpPr/>
          <p:nvPr userDrawn="1"/>
        </p:nvGrpSpPr>
        <p:grpSpPr>
          <a:xfrm>
            <a:off x="2" y="6644903"/>
            <a:ext cx="12192000" cy="262384"/>
            <a:chOff x="0" y="6631471"/>
            <a:chExt cx="12192000" cy="262384"/>
          </a:xfrm>
          <a:solidFill>
            <a:srgbClr val="00B0F0"/>
          </a:solidFill>
        </p:grpSpPr>
        <p:sp>
          <p:nvSpPr>
            <p:cNvPr id="7" name="مستطيل 6"/>
            <p:cNvSpPr/>
            <p:nvPr userDrawn="1"/>
          </p:nvSpPr>
          <p:spPr>
            <a:xfrm>
              <a:off x="0" y="6646332"/>
              <a:ext cx="12192000" cy="2116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صورة 7"/>
            <p:cNvPicPr>
              <a:picLocks noChangeAspect="1"/>
            </p:cNvPicPr>
            <p:nvPr userDrawn="1"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64" t="67066" r="38844" b="16206"/>
            <a:stretch/>
          </p:blipFill>
          <p:spPr>
            <a:xfrm>
              <a:off x="64477" y="6662689"/>
              <a:ext cx="226814" cy="195310"/>
            </a:xfrm>
            <a:prstGeom prst="rect">
              <a:avLst/>
            </a:prstGeom>
            <a:grpFill/>
          </p:spPr>
        </p:pic>
        <p:pic>
          <p:nvPicPr>
            <p:cNvPr id="9" name="صورة 8"/>
            <p:cNvPicPr>
              <a:picLocks noChangeAspect="1"/>
            </p:cNvPicPr>
            <p:nvPr userDrawn="1"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0" t="83121" r="34228" b="-2035"/>
            <a:stretch/>
          </p:blipFill>
          <p:spPr>
            <a:xfrm>
              <a:off x="1186705" y="6648406"/>
              <a:ext cx="267933" cy="188545"/>
            </a:xfrm>
            <a:prstGeom prst="rect">
              <a:avLst/>
            </a:prstGeom>
            <a:grpFill/>
          </p:spPr>
        </p:pic>
        <p:sp>
          <p:nvSpPr>
            <p:cNvPr id="10" name="مربع نص 9">
              <a:hlinkClick r:id="rId24"/>
            </p:cNvPr>
            <p:cNvSpPr txBox="1"/>
            <p:nvPr userDrawn="1"/>
          </p:nvSpPr>
          <p:spPr>
            <a:xfrm>
              <a:off x="201572" y="6631471"/>
              <a:ext cx="10260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bg1"/>
                  </a:solidFill>
                  <a:latin typeface="Abhaya Libre ExtraBold" panose="02000803000000000000" pitchFamily="2" charset="0"/>
                  <a:cs typeface="Abhaya Libre ExtraBold" panose="02000803000000000000" pitchFamily="2" charset="0"/>
                </a:rPr>
                <a:t>alkafeel.edu.iq</a:t>
              </a:r>
              <a:endParaRPr lang="en-US" sz="1050" dirty="0">
                <a:solidFill>
                  <a:schemeClr val="bg1"/>
                </a:solidFill>
                <a:latin typeface="Abhaya Libre ExtraBold" panose="02000803000000000000" pitchFamily="2" charset="0"/>
                <a:cs typeface="Abhaya Libre ExtraBold" panose="02000803000000000000" pitchFamily="2" charset="0"/>
              </a:endParaRPr>
            </a:p>
          </p:txBody>
        </p:sp>
        <p:sp>
          <p:nvSpPr>
            <p:cNvPr id="11" name="مربع نص 10">
              <a:hlinkClick r:id="rId25"/>
            </p:cNvPr>
            <p:cNvSpPr txBox="1"/>
            <p:nvPr userDrawn="1"/>
          </p:nvSpPr>
          <p:spPr>
            <a:xfrm>
              <a:off x="1403835" y="6639939"/>
              <a:ext cx="136476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bg1"/>
                  </a:solidFill>
                  <a:latin typeface="Abhaya Libre ExtraBold" panose="02000803000000000000" pitchFamily="2" charset="0"/>
                  <a:cs typeface="Abhaya Libre ExtraBold" panose="02000803000000000000" pitchFamily="2" charset="0"/>
                </a:rPr>
                <a:t>info@alkafeel.edu.iq</a:t>
              </a:r>
              <a:endParaRPr lang="en-US" sz="1050" dirty="0">
                <a:solidFill>
                  <a:schemeClr val="bg1"/>
                </a:solidFill>
                <a:latin typeface="Abhaya Libre ExtraBold" panose="02000803000000000000" pitchFamily="2" charset="0"/>
                <a:cs typeface="Abhaya Libre ExtraBold" panose="02000803000000000000" pitchFamily="2" charset="0"/>
              </a:endParaRPr>
            </a:p>
          </p:txBody>
        </p:sp>
      </p:grpSp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مثلث متساوي الساقين 12"/>
          <p:cNvSpPr/>
          <p:nvPr userDrawn="1"/>
        </p:nvSpPr>
        <p:spPr>
          <a:xfrm rot="16200000">
            <a:off x="11802917" y="6456215"/>
            <a:ext cx="371770" cy="40640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9707847" y="65696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Tuesday, August 24, 2021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11874544" y="6480175"/>
            <a:ext cx="37091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46DDE988-B918-46E7-8630-39C72EC84C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1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62" r:id="rId3"/>
    <p:sldLayoutId id="2147483670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49" r:id="rId11"/>
    <p:sldLayoutId id="214748365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fqpXTlLeL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tiff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E64576C3-6501-BB46-8E15-7D15ADCDF450}"/>
              </a:ext>
            </a:extLst>
          </p:cNvPr>
          <p:cNvSpPr txBox="1"/>
          <p:nvPr/>
        </p:nvSpPr>
        <p:spPr>
          <a:xfrm>
            <a:off x="5791128" y="2195009"/>
            <a:ext cx="64543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5400" b="1" dirty="0">
                <a:latin typeface="Montserrat Black" pitchFamily="2" charset="77"/>
              </a:rPr>
              <a:t>Rationalization of the </a:t>
            </a:r>
            <a:r>
              <a:rPr lang="en-US" sz="5400" b="1" dirty="0" smtClean="0">
                <a:latin typeface="Montserrat Black" pitchFamily="2" charset="77"/>
              </a:rPr>
              <a:t>traditional </a:t>
            </a:r>
            <a:r>
              <a:rPr lang="en-US" sz="5400" b="1" dirty="0">
                <a:latin typeface="Montserrat Black" pitchFamily="2" charset="77"/>
              </a:rPr>
              <a:t>u</a:t>
            </a:r>
            <a:r>
              <a:rPr lang="en-US" sz="5400" b="1" dirty="0" smtClean="0">
                <a:latin typeface="Montserrat Black" pitchFamily="2" charset="77"/>
              </a:rPr>
              <a:t>se of tattoos</a:t>
            </a:r>
            <a:endParaRPr lang="en-US" sz="5400" b="1" dirty="0" smtClean="0">
              <a:latin typeface="Montserrat Black" pitchFamily="2" charset="77"/>
            </a:endParaRPr>
          </a:p>
        </p:txBody>
      </p:sp>
      <p:sp>
        <p:nvSpPr>
          <p:cNvPr id="5" name="CuadroTexto 14">
            <a:extLst>
              <a:ext uri="{FF2B5EF4-FFF2-40B4-BE49-F238E27FC236}">
                <a16:creationId xmlns:a16="http://schemas.microsoft.com/office/drawing/2014/main" id="{19345874-1A05-EC4F-8DD6-3E758EDA1581}"/>
              </a:ext>
            </a:extLst>
          </p:cNvPr>
          <p:cNvSpPr txBox="1"/>
          <p:nvPr/>
        </p:nvSpPr>
        <p:spPr>
          <a:xfrm>
            <a:off x="4005812" y="5790084"/>
            <a:ext cx="6878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ar-IQ" sz="4400" dirty="0" smtClean="0">
                <a:solidFill>
                  <a:srgbClr val="00B0F0"/>
                </a:solidFill>
                <a:latin typeface="Nautilus Pompilius" panose="02000000000000000000" pitchFamily="2" charset="0"/>
              </a:rPr>
              <a:t>م.د سالم فايز كاظم</a:t>
            </a:r>
            <a:endParaRPr lang="en-US" sz="4400" dirty="0" smtClean="0">
              <a:solidFill>
                <a:srgbClr val="00B0F0"/>
              </a:solidFill>
              <a:latin typeface="Nautilus Pompilius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2618" t="54961" r="2118" b="-692"/>
          <a:stretch/>
        </p:blipFill>
        <p:spPr>
          <a:xfrm>
            <a:off x="7445013" y="4696780"/>
            <a:ext cx="3369365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Tuesday, August 24,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E64576C3-6501-BB46-8E15-7D15ADCDF450}"/>
              </a:ext>
            </a:extLst>
          </p:cNvPr>
          <p:cNvSpPr txBox="1"/>
          <p:nvPr/>
        </p:nvSpPr>
        <p:spPr>
          <a:xfrm>
            <a:off x="535751" y="437421"/>
            <a:ext cx="1009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defRPr/>
            </a:pPr>
            <a:r>
              <a:rPr lang="en-US" sz="3200" b="1" spc="-20" dirty="0" smtClean="0">
                <a:latin typeface="Cambria" panose="02040503050406030204" pitchFamily="18" charset="0"/>
                <a:ea typeface="Cambria" panose="02040503050406030204" pitchFamily="18" charset="0"/>
              </a:rPr>
              <a:t>Tattoos could be </a:t>
            </a:r>
            <a:endParaRPr lang="en-US" sz="3200" b="1" spc="-2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6225" y="1521321"/>
            <a:ext cx="104489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Cosmetics, particularly in women.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religious origin 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</a:t>
            </a:r>
          </a:p>
          <a:p>
            <a:pPr marL="571500" indent="-571500" algn="just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</a:p>
          <a:p>
            <a:pPr marL="571500" indent="-571500" algn="just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Medical/cosmetics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417" y="0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966" y="2390790"/>
            <a:ext cx="1834609" cy="1938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966" y="4781016"/>
            <a:ext cx="1908034" cy="153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Tuesday, August 24,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E64576C3-6501-BB46-8E15-7D15ADCDF450}"/>
              </a:ext>
            </a:extLst>
          </p:cNvPr>
          <p:cNvSpPr txBox="1"/>
          <p:nvPr/>
        </p:nvSpPr>
        <p:spPr>
          <a:xfrm>
            <a:off x="535751" y="437421"/>
            <a:ext cx="1009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defRPr/>
            </a:pPr>
            <a:r>
              <a:rPr lang="en-US" sz="3200" b="1" spc="-20" dirty="0" smtClean="0">
                <a:latin typeface="Cambria" panose="02040503050406030204" pitchFamily="18" charset="0"/>
                <a:ea typeface="Cambria" panose="02040503050406030204" pitchFamily="18" charset="0"/>
              </a:rPr>
              <a:t>Tattoos could be </a:t>
            </a:r>
            <a:endParaRPr lang="en-US" sz="3200" b="1" spc="-2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174" b="3979"/>
          <a:stretch/>
        </p:blipFill>
        <p:spPr>
          <a:xfrm>
            <a:off x="8335447" y="0"/>
            <a:ext cx="3910013" cy="645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275" y="1246100"/>
            <a:ext cx="94125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Ötzi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5,300-year-old mummified “Iceman,”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iscovered in the on the Italy-Austria border in September 1991.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preserved body has a total of 57 tattoos</a:t>
            </a:r>
          </a:p>
        </p:txBody>
      </p:sp>
      <p:sp>
        <p:nvSpPr>
          <p:cNvPr id="9" name="Rectangle 8"/>
          <p:cNvSpPr/>
          <p:nvPr/>
        </p:nvSpPr>
        <p:spPr>
          <a:xfrm>
            <a:off x="5581651" y="6171695"/>
            <a:ext cx="4445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53535"/>
                </a:solidFill>
                <a:latin typeface="open sans"/>
              </a:rPr>
              <a:t>The Iceman and his tattoos </a:t>
            </a:r>
            <a:r>
              <a:rPr lang="en-US" dirty="0">
                <a:solidFill>
                  <a:srgbClr val="808080"/>
                </a:solidFill>
                <a:latin typeface="open sans"/>
              </a:rPr>
              <a:t>© Lars </a:t>
            </a:r>
            <a:r>
              <a:rPr lang="en-US" dirty="0" err="1">
                <a:solidFill>
                  <a:srgbClr val="808080"/>
                </a:solidFill>
                <a:latin typeface="open sans"/>
              </a:rPr>
              <a:t>Krutak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Tuesday, August 24,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E64576C3-6501-BB46-8E15-7D15ADCDF450}"/>
              </a:ext>
            </a:extLst>
          </p:cNvPr>
          <p:cNvSpPr txBox="1"/>
          <p:nvPr/>
        </p:nvSpPr>
        <p:spPr>
          <a:xfrm>
            <a:off x="535751" y="437421"/>
            <a:ext cx="1009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defRPr/>
            </a:pPr>
            <a:r>
              <a:rPr lang="en-US" sz="3200" b="1" spc="-20" dirty="0" smtClean="0">
                <a:latin typeface="Cambria" panose="02040503050406030204" pitchFamily="18" charset="0"/>
                <a:ea typeface="Cambria" panose="02040503050406030204" pitchFamily="18" charset="0"/>
              </a:rPr>
              <a:t>Tattoos could be </a:t>
            </a:r>
            <a:endParaRPr lang="en-US" sz="3200" b="1" spc="-2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885" t="2174" b="3979"/>
          <a:stretch/>
        </p:blipFill>
        <p:spPr>
          <a:xfrm>
            <a:off x="9582150" y="0"/>
            <a:ext cx="2663310" cy="645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275" y="1246100"/>
            <a:ext cx="97318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open sans"/>
              </a:rPr>
              <a:t>Asymmetric/irregular (not cosmetic).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80 percent of these tattoos overlap with classical Chinese acupuncture </a:t>
            </a:r>
            <a:r>
              <a:rPr lang="en-US" sz="2000" dirty="0" smtClean="0">
                <a:solidFill>
                  <a:srgbClr val="000000"/>
                </a:solidFill>
                <a:latin typeface="open sans"/>
              </a:rPr>
              <a:t>points 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utilized to treat </a:t>
            </a:r>
            <a:r>
              <a:rPr lang="en-US" sz="2000" dirty="0" smtClean="0">
                <a:solidFill>
                  <a:srgbClr val="000000"/>
                </a:solidFill>
                <a:latin typeface="open sans"/>
              </a:rPr>
              <a:t>rheumatism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open sans"/>
              </a:rPr>
              <a:t>Most of them are close to bone and joint problem.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Other tattoos were found to be located on or near acupuncture meridians that may have had the purpose of relieving other ailments, like gastro-intestinal problems</a:t>
            </a:r>
            <a:r>
              <a:rPr lang="en-US" sz="2000" dirty="0" smtClean="0">
                <a:solidFill>
                  <a:srgbClr val="000000"/>
                </a:solidFill>
                <a:latin typeface="open sans"/>
              </a:rPr>
              <a:t>,”.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The Iceman had a whipworm infection, researchers discovered in </a:t>
            </a:r>
            <a:r>
              <a:rPr lang="en-US" sz="2000" dirty="0" smtClean="0">
                <a:solidFill>
                  <a:srgbClr val="000000"/>
                </a:solidFill>
                <a:latin typeface="open sans"/>
              </a:rPr>
              <a:t>2001.</a:t>
            </a:r>
            <a:endParaRPr lang="en-US" sz="20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1651" y="6171695"/>
            <a:ext cx="4445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53535"/>
                </a:solidFill>
                <a:latin typeface="open sans"/>
              </a:rPr>
              <a:t>The Iceman and his tattoos </a:t>
            </a:r>
            <a:r>
              <a:rPr lang="en-US" dirty="0">
                <a:solidFill>
                  <a:srgbClr val="808080"/>
                </a:solidFill>
                <a:latin typeface="open sans"/>
              </a:rPr>
              <a:t>© Lars </a:t>
            </a:r>
            <a:r>
              <a:rPr lang="en-US" dirty="0" err="1">
                <a:solidFill>
                  <a:srgbClr val="808080"/>
                </a:solidFill>
                <a:latin typeface="open sans"/>
              </a:rPr>
              <a:t>Krutak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Tuesday, August 24,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289" y="-114577"/>
            <a:ext cx="6602908" cy="52771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" y="5899998"/>
            <a:ext cx="11668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53535"/>
                </a:solidFill>
                <a:latin typeface="open sans"/>
              </a:rPr>
              <a:t>Lars </a:t>
            </a:r>
            <a:r>
              <a:rPr lang="en-US" sz="2000" dirty="0" err="1">
                <a:solidFill>
                  <a:srgbClr val="353535"/>
                </a:solidFill>
                <a:latin typeface="open sans"/>
              </a:rPr>
              <a:t>Krutak</a:t>
            </a:r>
            <a:r>
              <a:rPr lang="en-US" sz="2000" dirty="0">
                <a:solidFill>
                  <a:srgbClr val="353535"/>
                </a:solidFill>
                <a:latin typeface="open sans"/>
              </a:rPr>
              <a:t> with Pius, a traditional healer and one of the last Makonde tattooists of Mozambique </a:t>
            </a:r>
            <a:r>
              <a:rPr lang="en-US" sz="2000" dirty="0">
                <a:solidFill>
                  <a:srgbClr val="808080"/>
                </a:solidFill>
                <a:latin typeface="open sans"/>
              </a:rPr>
              <a:t>© Lars </a:t>
            </a:r>
            <a:r>
              <a:rPr lang="en-US" sz="2000" dirty="0" err="1">
                <a:solidFill>
                  <a:srgbClr val="808080"/>
                </a:solidFill>
                <a:latin typeface="open sans"/>
              </a:rPr>
              <a:t>Krutak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7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Tuesday, August 24,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E64576C3-6501-BB46-8E15-7D15ADCDF450}"/>
              </a:ext>
            </a:extLst>
          </p:cNvPr>
          <p:cNvSpPr txBox="1"/>
          <p:nvPr/>
        </p:nvSpPr>
        <p:spPr>
          <a:xfrm>
            <a:off x="545276" y="614324"/>
            <a:ext cx="11056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modern medical uses of tattoos?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550" y="2007096"/>
            <a:ext cx="11391900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of alert bracelets for many patients with serious medical conditions.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breast cancer treatments involving radiation tattoos are used as guides for where the radiation needs to be administered.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scars are also able to be covered up with a medical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tattoo.</a:t>
            </a:r>
          </a:p>
        </p:txBody>
      </p:sp>
    </p:spTree>
    <p:extLst>
      <p:ext uri="{BB962C8B-B14F-4D97-AF65-F5344CB8AC3E}">
        <p14:creationId xmlns:p14="http://schemas.microsoft.com/office/powerpoint/2010/main" val="10967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Tuesday, August 24,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E64576C3-6501-BB46-8E15-7D15ADCDF450}"/>
              </a:ext>
            </a:extLst>
          </p:cNvPr>
          <p:cNvSpPr txBox="1"/>
          <p:nvPr/>
        </p:nvSpPr>
        <p:spPr>
          <a:xfrm>
            <a:off x="545276" y="128549"/>
            <a:ext cx="11056174" cy="1665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 Facebook tiny questionnaire</a:t>
            </a:r>
          </a:p>
          <a:p>
            <a:pPr algn="just" rtl="0">
              <a:lnSpc>
                <a:spcPct val="150000"/>
              </a:lnSpc>
            </a:pP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disease/symptoms treated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80836551"/>
              </p:ext>
            </p:extLst>
          </p:nvPr>
        </p:nvGraphicFramePr>
        <p:xfrm>
          <a:off x="1182756" y="2041433"/>
          <a:ext cx="9352721" cy="443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61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Tuesday, August 24,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E64576C3-6501-BB46-8E15-7D15ADCDF450}"/>
              </a:ext>
            </a:extLst>
          </p:cNvPr>
          <p:cNvSpPr txBox="1"/>
          <p:nvPr/>
        </p:nvSpPr>
        <p:spPr>
          <a:xfrm>
            <a:off x="545276" y="128549"/>
            <a:ext cx="11056174" cy="174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 Facebook tiny questionnaire</a:t>
            </a:r>
          </a:p>
          <a:p>
            <a:pPr algn="just" rtl="0">
              <a:lnSpc>
                <a:spcPct val="150000"/>
              </a:lnSpc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feedback 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26075537"/>
              </p:ext>
            </p:extLst>
          </p:nvPr>
        </p:nvGraphicFramePr>
        <p:xfrm>
          <a:off x="1123122" y="1699591"/>
          <a:ext cx="9352721" cy="443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4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Tuesday, August 24,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E64576C3-6501-BB46-8E15-7D15ADCDF450}"/>
              </a:ext>
            </a:extLst>
          </p:cNvPr>
          <p:cNvSpPr txBox="1"/>
          <p:nvPr/>
        </p:nvSpPr>
        <p:spPr>
          <a:xfrm>
            <a:off x="545276" y="44789"/>
            <a:ext cx="11056174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mechanisms of tattoos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550" y="1226046"/>
            <a:ext cx="11391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Released/maintained endogenous opioids.</a:t>
            </a:r>
          </a:p>
          <a:p>
            <a:pPr marL="514350" indent="-51435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of pain modulation system.</a:t>
            </a:r>
          </a:p>
          <a:p>
            <a:pPr marL="514350" indent="-51435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rid of pus, waste and dead cells.</a:t>
            </a:r>
          </a:p>
          <a:p>
            <a:pPr marL="514350" indent="-51435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 of anti-inflammatory cytokines.</a:t>
            </a:r>
          </a:p>
          <a:p>
            <a:pPr marL="514350" indent="-51435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Elevating threshold of pain.</a:t>
            </a:r>
          </a:p>
          <a:p>
            <a:pPr marL="514350" indent="-51435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factors.</a:t>
            </a:r>
          </a:p>
        </p:txBody>
      </p:sp>
    </p:spTree>
    <p:extLst>
      <p:ext uri="{BB962C8B-B14F-4D97-AF65-F5344CB8AC3E}">
        <p14:creationId xmlns:p14="http://schemas.microsoft.com/office/powerpoint/2010/main" val="26131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E64576C3-6501-BB46-8E15-7D15ADCDF450}"/>
              </a:ext>
            </a:extLst>
          </p:cNvPr>
          <p:cNvSpPr txBox="1"/>
          <p:nvPr/>
        </p:nvSpPr>
        <p:spPr>
          <a:xfrm>
            <a:off x="5734228" y="2879719"/>
            <a:ext cx="6073211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6600" b="1" dirty="0" smtClean="0">
                <a:solidFill>
                  <a:srgbClr val="00B0F0"/>
                </a:solidFill>
                <a:latin typeface="Montserrat Black" pitchFamily="2" charset="77"/>
              </a:rPr>
              <a:t>ANY</a:t>
            </a:r>
            <a:r>
              <a:rPr lang="en-US" sz="6600" b="1" dirty="0" smtClean="0">
                <a:solidFill>
                  <a:srgbClr val="43B0B6"/>
                </a:solidFill>
                <a:latin typeface="Montserrat Black" pitchFamily="2" charset="77"/>
              </a:rPr>
              <a:t> </a:t>
            </a:r>
            <a:r>
              <a:rPr lang="en-US" sz="6600" b="1" dirty="0" smtClean="0">
                <a:solidFill>
                  <a:schemeClr val="bg2">
                    <a:lumMod val="50000"/>
                  </a:schemeClr>
                </a:solidFill>
                <a:latin typeface="Montserrat Black" pitchFamily="2" charset="77"/>
              </a:rPr>
              <a:t>QUESTIONS</a:t>
            </a:r>
            <a:r>
              <a:rPr lang="en-US" sz="6600" b="1" dirty="0" smtClean="0">
                <a:solidFill>
                  <a:srgbClr val="00B0F0"/>
                </a:solidFill>
                <a:latin typeface="Montserrat Black" pitchFamily="2" charset="77"/>
              </a:rPr>
              <a:t>?</a:t>
            </a:r>
            <a:endParaRPr lang="en-US" sz="5400" b="1" dirty="0">
              <a:solidFill>
                <a:srgbClr val="00B0F0"/>
              </a:solidFill>
              <a:latin typeface="Montserrat Blac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055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E64576C3-6501-BB46-8E15-7D15ADCDF450}"/>
              </a:ext>
            </a:extLst>
          </p:cNvPr>
          <p:cNvSpPr txBox="1"/>
          <p:nvPr/>
        </p:nvSpPr>
        <p:spPr>
          <a:xfrm>
            <a:off x="6285209" y="3191698"/>
            <a:ext cx="5427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dirty="0" smtClean="0">
                <a:solidFill>
                  <a:schemeClr val="bg2">
                    <a:lumMod val="50000"/>
                  </a:schemeClr>
                </a:solidFill>
                <a:latin typeface="Montserrat Black" pitchFamily="2" charset="77"/>
              </a:rPr>
              <a:t>Thank you</a:t>
            </a:r>
          </a:p>
          <a:p>
            <a:pPr algn="l"/>
            <a:r>
              <a:rPr lang="en-US" sz="5400" b="1" dirty="0">
                <a:solidFill>
                  <a:srgbClr val="00B0F0"/>
                </a:solidFill>
                <a:latin typeface="Montserrat Black" pitchFamily="2" charset="77"/>
              </a:rPr>
              <a:t>f</a:t>
            </a:r>
            <a:r>
              <a:rPr lang="en-US" sz="5400" b="1" dirty="0" smtClean="0">
                <a:solidFill>
                  <a:srgbClr val="00B0F0"/>
                </a:solidFill>
                <a:latin typeface="Montserrat Black" pitchFamily="2" charset="77"/>
              </a:rPr>
              <a:t>or Listing</a:t>
            </a:r>
            <a:endParaRPr lang="en-US" sz="5400" b="1" dirty="0">
              <a:solidFill>
                <a:srgbClr val="00B0F0"/>
              </a:solidFill>
              <a:latin typeface="Montserrat Blac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865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9707847" y="7245462"/>
            <a:ext cx="2743200" cy="365125"/>
          </a:xfrm>
        </p:spPr>
        <p:txBody>
          <a:bodyPr/>
          <a:lstStyle/>
          <a:p>
            <a:r>
              <a:rPr lang="en-US" smtClean="0"/>
              <a:t>Tuesday, August 24, 2021</a:t>
            </a: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>
          <a:xfrm>
            <a:off x="11874544" y="7156035"/>
            <a:ext cx="370916" cy="365125"/>
          </a:xfrm>
        </p:spPr>
        <p:txBody>
          <a:bodyPr/>
          <a:lstStyle/>
          <a:p>
            <a:fld id="{46DDE988-B918-46E7-8630-39C72EC84C9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683459D4-4AF6-6F47-8BB4-1CA1BBA68B26}"/>
              </a:ext>
            </a:extLst>
          </p:cNvPr>
          <p:cNvSpPr txBox="1"/>
          <p:nvPr/>
        </p:nvSpPr>
        <p:spPr>
          <a:xfrm>
            <a:off x="73484" y="856384"/>
            <a:ext cx="8610788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285750" indent="-285750" algn="l" rtl="0">
              <a:buClr>
                <a:srgbClr val="00B0F0"/>
              </a:buClr>
              <a:buFontTx/>
              <a:buChar char="▲"/>
            </a:pPr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Minor injuries with no pain?!!!!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219"/>
          <a:stretch/>
        </p:blipFill>
        <p:spPr>
          <a:xfrm>
            <a:off x="206834" y="1517359"/>
            <a:ext cx="5562600" cy="49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9707847" y="7096376"/>
            <a:ext cx="2743200" cy="365125"/>
          </a:xfrm>
        </p:spPr>
        <p:txBody>
          <a:bodyPr/>
          <a:lstStyle/>
          <a:p>
            <a:r>
              <a:rPr lang="en-US" smtClean="0"/>
              <a:t>Tuesday, August 24, 2021</a:t>
            </a: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>
          <a:xfrm>
            <a:off x="11874544" y="7006949"/>
            <a:ext cx="370916" cy="365125"/>
          </a:xfrm>
        </p:spPr>
        <p:txBody>
          <a:bodyPr/>
          <a:lstStyle/>
          <a:p>
            <a:fld id="{46DDE988-B918-46E7-8630-39C72EC84C9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683459D4-4AF6-6F47-8BB4-1CA1BBA68B26}"/>
              </a:ext>
            </a:extLst>
          </p:cNvPr>
          <p:cNvSpPr txBox="1"/>
          <p:nvPr/>
        </p:nvSpPr>
        <p:spPr>
          <a:xfrm>
            <a:off x="73484" y="707298"/>
            <a:ext cx="8610788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285750" indent="-285750" algn="l" rtl="0">
              <a:buClr>
                <a:srgbClr val="00B0F0"/>
              </a:buClr>
              <a:buFontTx/>
              <a:buChar char="▲"/>
            </a:pPr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</a:t>
            </a:r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njection with no pain?!!!!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261" r="2145"/>
          <a:stretch/>
        </p:blipFill>
        <p:spPr>
          <a:xfrm>
            <a:off x="228601" y="1467226"/>
            <a:ext cx="7610496" cy="41554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419" y="5966716"/>
            <a:ext cx="4790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www.youtube.com/watch?v=TfqpXTlLeLE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683459D4-4AF6-6F47-8BB4-1CA1BBA68B26}"/>
              </a:ext>
            </a:extLst>
          </p:cNvPr>
          <p:cNvSpPr txBox="1"/>
          <p:nvPr/>
        </p:nvSpPr>
        <p:spPr>
          <a:xfrm>
            <a:off x="199837" y="342449"/>
            <a:ext cx="8610788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285750" indent="-285750" algn="l" rtl="0">
              <a:buClr>
                <a:srgbClr val="00B0F0"/>
              </a:buClr>
              <a:buFontTx/>
              <a:buChar char="▲"/>
            </a:pPr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Alternative pain position 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709" t="16528" r="11042" b="15973"/>
          <a:stretch/>
        </p:blipFill>
        <p:spPr>
          <a:xfrm>
            <a:off x="1266825" y="1209674"/>
            <a:ext cx="6057900" cy="46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683459D4-4AF6-6F47-8BB4-1CA1BBA68B26}"/>
              </a:ext>
            </a:extLst>
          </p:cNvPr>
          <p:cNvSpPr txBox="1"/>
          <p:nvPr/>
        </p:nvSpPr>
        <p:spPr>
          <a:xfrm>
            <a:off x="1491924" y="2986257"/>
            <a:ext cx="8610788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285750" indent="-285750" algn="l" rtl="0">
              <a:buClr>
                <a:srgbClr val="00B0F0"/>
              </a:buClr>
              <a:buFontTx/>
              <a:buChar char="▲"/>
            </a:pPr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Pain masking pain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683459D4-4AF6-6F47-8BB4-1CA1BBA68B26}"/>
              </a:ext>
            </a:extLst>
          </p:cNvPr>
          <p:cNvSpPr txBox="1"/>
          <p:nvPr/>
        </p:nvSpPr>
        <p:spPr>
          <a:xfrm>
            <a:off x="1491924" y="4166196"/>
            <a:ext cx="8610788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285750" indent="-285750" algn="l" rtl="0">
              <a:buClr>
                <a:srgbClr val="00B0F0"/>
              </a:buClr>
              <a:buFontTx/>
              <a:buChar char="▲"/>
            </a:pPr>
            <a:r>
              <a:rPr lang="en-US" sz="32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Pain masking emotion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92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lim\Desktop\UoL Template Blu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462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31504" y="836712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Pain</a:t>
            </a:r>
            <a:r>
              <a:rPr lang="en-GB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is an unpleasant experience resulting from a response to a harmful stimulus. It helps avoiding or minimizing tissue damage.</a:t>
            </a:r>
          </a:p>
        </p:txBody>
      </p:sp>
      <p:pic>
        <p:nvPicPr>
          <p:cNvPr id="13" name="Picture 4" descr="Image result for snak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8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0" t="9563" r="35919"/>
          <a:stretch/>
        </p:blipFill>
        <p:spPr bwMode="auto">
          <a:xfrm rot="747785" flipH="1">
            <a:off x="8758688" y="5543666"/>
            <a:ext cx="855634" cy="8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C:\Users\Salim\Desktop\UoL Template Blue.t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7" t="58779" r="18383" b="21353"/>
          <a:stretch/>
        </p:blipFill>
        <p:spPr bwMode="auto">
          <a:xfrm>
            <a:off x="8436320" y="3985726"/>
            <a:ext cx="540000" cy="142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snak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8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578" t="74596" r="67959"/>
          <a:stretch/>
        </p:blipFill>
        <p:spPr bwMode="auto">
          <a:xfrm rot="1820270" flipH="1">
            <a:off x="9120002" y="6442063"/>
            <a:ext cx="590652" cy="2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snak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8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578" t="74596" r="67959"/>
          <a:stretch/>
        </p:blipFill>
        <p:spPr bwMode="auto">
          <a:xfrm rot="1820270" flipH="1">
            <a:off x="9085599" y="6658087"/>
            <a:ext cx="590652" cy="2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snak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8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578" t="74596" r="67959"/>
          <a:stretch/>
        </p:blipFill>
        <p:spPr bwMode="auto">
          <a:xfrm rot="1820270" flipH="1">
            <a:off x="9013591" y="6872769"/>
            <a:ext cx="590652" cy="2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4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August 24, 2021</a:t>
            </a: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E64576C3-6501-BB46-8E15-7D15ADCDF450}"/>
              </a:ext>
            </a:extLst>
          </p:cNvPr>
          <p:cNvSpPr txBox="1"/>
          <p:nvPr/>
        </p:nvSpPr>
        <p:spPr>
          <a:xfrm>
            <a:off x="595248" y="327606"/>
            <a:ext cx="6719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defRPr/>
            </a:pPr>
            <a:r>
              <a:rPr lang="en-US" sz="3200" spc="-20" dirty="0">
                <a:latin typeface="Cambria" panose="02040503050406030204" pitchFamily="18" charset="0"/>
                <a:ea typeface="Cambria" panose="02040503050406030204" pitchFamily="18" charset="0"/>
              </a:rPr>
              <a:t>Pain </a:t>
            </a:r>
            <a:r>
              <a:rPr lang="en-US" sz="3200" spc="-20" dirty="0" smtClean="0">
                <a:latin typeface="Cambria" panose="02040503050406030204" pitchFamily="18" charset="0"/>
                <a:ea typeface="Cambria" panose="02040503050406030204" pitchFamily="18" charset="0"/>
              </a:rPr>
              <a:t>threshold and pain tolerance </a:t>
            </a:r>
            <a:endParaRPr lang="en-US" sz="3200" b="1" spc="-2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7A9006D-9130-1E4E-9BCB-9B466D13EEEE}"/>
              </a:ext>
            </a:extLst>
          </p:cNvPr>
          <p:cNvSpPr txBox="1">
            <a:spLocks/>
          </p:cNvSpPr>
          <p:nvPr/>
        </p:nvSpPr>
        <p:spPr>
          <a:xfrm>
            <a:off x="409575" y="1923684"/>
            <a:ext cx="8467725" cy="477893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pc="-2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the </a:t>
            </a:r>
            <a:r>
              <a:rPr lang="en-US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lowest intensity at which a given stimulus is perceived as painful; it is relatively constant across subjects for a given stimulus. For example, most subjects will define a thermal stimulus as painful when it reaches about 50° C. </a:t>
            </a:r>
            <a:endParaRPr lang="en-US" spc="-2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en-US" spc="-2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defRPr/>
            </a:pPr>
            <a:endParaRPr lang="en-US" spc="-2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pc="-2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 </a:t>
            </a:r>
            <a:r>
              <a:rPr lang="en-US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greatest level of pain that a subject is prepared to </a:t>
            </a:r>
            <a:r>
              <a:rPr lang="en-US" spc="-2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endure.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pc="-2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Clinically</a:t>
            </a:r>
            <a:r>
              <a:rPr lang="en-US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pain tolerance is of much more importance than pain threshold.</a:t>
            </a:r>
            <a:endParaRPr lang="en-US" spc="-2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683459D4-4AF6-6F47-8BB4-1CA1BBA68B26}"/>
              </a:ext>
            </a:extLst>
          </p:cNvPr>
          <p:cNvSpPr txBox="1"/>
          <p:nvPr/>
        </p:nvSpPr>
        <p:spPr>
          <a:xfrm>
            <a:off x="409575" y="972654"/>
            <a:ext cx="3719575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285750" indent="-285750" algn="l" rtl="0">
              <a:buClr>
                <a:srgbClr val="00B0F0"/>
              </a:buClr>
              <a:buFontTx/>
              <a:buChar char="▲"/>
            </a:pPr>
            <a:r>
              <a:rPr lang="en-US" sz="3200" spc="-20" dirty="0">
                <a:latin typeface="Cambria" panose="02040503050406030204" pitchFamily="18" charset="0"/>
                <a:ea typeface="Cambria" panose="02040503050406030204" pitchFamily="18" charset="0"/>
              </a:rPr>
              <a:t>Pain threshold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683459D4-4AF6-6F47-8BB4-1CA1BBA68B26}"/>
              </a:ext>
            </a:extLst>
          </p:cNvPr>
          <p:cNvSpPr txBox="1"/>
          <p:nvPr/>
        </p:nvSpPr>
        <p:spPr>
          <a:xfrm>
            <a:off x="409575" y="3930941"/>
            <a:ext cx="3719575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285750" indent="-285750" algn="l" rtl="0">
              <a:buClr>
                <a:srgbClr val="00B0F0"/>
              </a:buClr>
              <a:buFontTx/>
              <a:buChar char="▲"/>
            </a:pPr>
            <a:r>
              <a:rPr lang="en-US" sz="3200" spc="-20" dirty="0">
                <a:latin typeface="Cambria" panose="02040503050406030204" pitchFamily="18" charset="0"/>
                <a:ea typeface="Cambria" panose="02040503050406030204" pitchFamily="18" charset="0"/>
              </a:rPr>
              <a:t>Pain </a:t>
            </a:r>
            <a:r>
              <a:rPr lang="en-US" sz="3200" spc="-20" dirty="0" smtClean="0">
                <a:latin typeface="Cambria" panose="02040503050406030204" pitchFamily="18" charset="0"/>
                <a:ea typeface="Cambria" panose="02040503050406030204" pitchFamily="18" charset="0"/>
              </a:rPr>
              <a:t>tolerance </a:t>
            </a:r>
            <a:endParaRPr lang="en-US" sz="3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216" t="19081" r="1633" b="30611"/>
          <a:stretch/>
        </p:blipFill>
        <p:spPr>
          <a:xfrm>
            <a:off x="9071072" y="1765133"/>
            <a:ext cx="2988930" cy="47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9203022" y="6518221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Tuesday, August 24,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E64576C3-6501-BB46-8E15-7D15ADCDF450}"/>
              </a:ext>
            </a:extLst>
          </p:cNvPr>
          <p:cNvSpPr txBox="1"/>
          <p:nvPr/>
        </p:nvSpPr>
        <p:spPr>
          <a:xfrm>
            <a:off x="482822" y="396960"/>
            <a:ext cx="1009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defRPr/>
            </a:pPr>
            <a:r>
              <a:rPr lang="en-US" sz="4000" b="1" spc="-20" dirty="0" smtClean="0">
                <a:latin typeface="Cambria" panose="02040503050406030204" pitchFamily="18" charset="0"/>
                <a:ea typeface="Cambria" panose="02040503050406030204" pitchFamily="18" charset="0"/>
              </a:rPr>
              <a:t>Tattoos</a:t>
            </a:r>
            <a:endParaRPr lang="en-US" sz="4000" b="1" spc="-2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469971"/>
            <a:ext cx="89154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9203022" y="6518221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Tuesday, August 24,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DE988-B918-46E7-8630-39C72EC84C94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E64576C3-6501-BB46-8E15-7D15ADCDF450}"/>
              </a:ext>
            </a:extLst>
          </p:cNvPr>
          <p:cNvSpPr txBox="1"/>
          <p:nvPr/>
        </p:nvSpPr>
        <p:spPr>
          <a:xfrm>
            <a:off x="482822" y="396960"/>
            <a:ext cx="1009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defRPr/>
            </a:pPr>
            <a:r>
              <a:rPr lang="en-US" sz="4000" b="1" spc="-20" dirty="0" smtClean="0">
                <a:latin typeface="Cambria" panose="02040503050406030204" pitchFamily="18" charset="0"/>
                <a:ea typeface="Cambria" panose="02040503050406030204" pitchFamily="18" charset="0"/>
              </a:rPr>
              <a:t>Tattoos</a:t>
            </a:r>
            <a:endParaRPr lang="en-US" sz="4000" b="1" spc="-2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207" y="3200346"/>
            <a:ext cx="3522015" cy="3054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207" y="476250"/>
            <a:ext cx="3522015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415" y="1237239"/>
            <a:ext cx="5071485" cy="5071485"/>
          </a:xfrm>
          <a:prstGeom prst="rect">
            <a:avLst/>
          </a:prstGeom>
        </p:spPr>
      </p:pic>
      <p:sp>
        <p:nvSpPr>
          <p:cNvPr id="9" name="Heart 8"/>
          <p:cNvSpPr/>
          <p:nvPr/>
        </p:nvSpPr>
        <p:spPr>
          <a:xfrm>
            <a:off x="3743325" y="1438221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2228850" y="156210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541</Words>
  <Application>Microsoft Office PowerPoint</Application>
  <PresentationFormat>Widescreen</PresentationFormat>
  <Paragraphs>95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Abhaya Libre ExtraBold</vt:lpstr>
      <vt:lpstr>Arial</vt:lpstr>
      <vt:lpstr>Calibri</vt:lpstr>
      <vt:lpstr>Calibri Light</vt:lpstr>
      <vt:lpstr>Cambria</vt:lpstr>
      <vt:lpstr>League Spartan</vt:lpstr>
      <vt:lpstr>Montserrat Black</vt:lpstr>
      <vt:lpstr>Nautilus Pompilius</vt:lpstr>
      <vt:lpstr>open sans</vt:lpstr>
      <vt:lpstr>Open Sans Light</vt:lpstr>
      <vt:lpstr>Poppins</vt:lpstr>
      <vt:lpstr>Times New Roman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Shather</cp:lastModifiedBy>
  <cp:revision>56</cp:revision>
  <cp:lastPrinted>2021-08-25T11:28:27Z</cp:lastPrinted>
  <dcterms:created xsi:type="dcterms:W3CDTF">2021-08-24T05:21:55Z</dcterms:created>
  <dcterms:modified xsi:type="dcterms:W3CDTF">2021-10-17T10:35:54Z</dcterms:modified>
</cp:coreProperties>
</file>