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821" r:id="rId4"/>
    <p:sldId id="805" r:id="rId5"/>
    <p:sldId id="806" r:id="rId6"/>
    <p:sldId id="807" r:id="rId7"/>
    <p:sldId id="808" r:id="rId8"/>
    <p:sldId id="822" r:id="rId9"/>
    <p:sldId id="809" r:id="rId10"/>
    <p:sldId id="82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E286AA0-8AB5-48A5-827E-E5A0C8F31FE3}">
          <p14:sldIdLst>
            <p14:sldId id="256"/>
          </p14:sldIdLst>
        </p14:section>
        <p14:section name="Untitled Section" id="{10BC47EF-1461-40F8-8A3D-FFF591C6A01A}">
          <p14:sldIdLst>
            <p14:sldId id="257"/>
            <p14:sldId id="821"/>
            <p14:sldId id="805"/>
            <p14:sldId id="806"/>
            <p14:sldId id="807"/>
            <p14:sldId id="808"/>
            <p14:sldId id="822"/>
            <p14:sldId id="809"/>
            <p14:sldId id="82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3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8493E-A416-4559-81A9-A6AB6E209C4B}" type="datetimeFigureOut">
              <a:rPr lang="en-US" smtClean="0"/>
              <a:t>5/29/2021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818F3-DC47-42C9-8282-D3CFF72BE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45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BD37006-8F66-46A5-B35B-07BFFEC4D01C}"/>
              </a:ext>
            </a:extLst>
          </p:cNvPr>
          <p:cNvSpPr/>
          <p:nvPr userDrawn="1"/>
        </p:nvSpPr>
        <p:spPr>
          <a:xfrm>
            <a:off x="0" y="101491"/>
            <a:ext cx="12192000" cy="657665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854FF55-0AFA-4BB2-884C-4B009B46DE62}"/>
              </a:ext>
            </a:extLst>
          </p:cNvPr>
          <p:cNvSpPr/>
          <p:nvPr userDrawn="1"/>
        </p:nvSpPr>
        <p:spPr>
          <a:xfrm>
            <a:off x="0" y="6678151"/>
            <a:ext cx="12192000" cy="1798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F9E5346-3695-4602-97A3-0B8A9C80BF09}"/>
              </a:ext>
            </a:extLst>
          </p:cNvPr>
          <p:cNvSpPr/>
          <p:nvPr userDrawn="1"/>
        </p:nvSpPr>
        <p:spPr>
          <a:xfrm>
            <a:off x="7050" y="862555"/>
            <a:ext cx="12192000" cy="53476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D2BD3CA-D5FA-4EEE-91F0-759E0773F6EE}"/>
              </a:ext>
            </a:extLst>
          </p:cNvPr>
          <p:cNvSpPr/>
          <p:nvPr userDrawn="1"/>
        </p:nvSpPr>
        <p:spPr>
          <a:xfrm>
            <a:off x="0" y="-70703"/>
            <a:ext cx="12192000" cy="1798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row: Pentagon 39">
            <a:extLst>
              <a:ext uri="{FF2B5EF4-FFF2-40B4-BE49-F238E27FC236}">
                <a16:creationId xmlns:a16="http://schemas.microsoft.com/office/drawing/2014/main" id="{5DC1B17A-42E5-4827-B5BE-2670B557C295}"/>
              </a:ext>
            </a:extLst>
          </p:cNvPr>
          <p:cNvSpPr/>
          <p:nvPr userDrawn="1"/>
        </p:nvSpPr>
        <p:spPr>
          <a:xfrm flipH="1">
            <a:off x="10801882" y="6210228"/>
            <a:ext cx="1390115" cy="467921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row: Pentagon 45">
            <a:extLst>
              <a:ext uri="{FF2B5EF4-FFF2-40B4-BE49-F238E27FC236}">
                <a16:creationId xmlns:a16="http://schemas.microsoft.com/office/drawing/2014/main" id="{8244B392-AC48-4B2D-BF49-8459840DE26F}"/>
              </a:ext>
            </a:extLst>
          </p:cNvPr>
          <p:cNvSpPr/>
          <p:nvPr userDrawn="1"/>
        </p:nvSpPr>
        <p:spPr>
          <a:xfrm rot="10800000" flipH="1">
            <a:off x="0" y="6210228"/>
            <a:ext cx="1095375" cy="467920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Date Placeholder 3">
            <a:extLst>
              <a:ext uri="{FF2B5EF4-FFF2-40B4-BE49-F238E27FC236}">
                <a16:creationId xmlns:a16="http://schemas.microsoft.com/office/drawing/2014/main" id="{D801F2CC-04D6-48E5-9020-23F53EF728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91399" y="6272195"/>
            <a:ext cx="1200599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>
                <a:solidFill>
                  <a:srgbClr val="3F5378"/>
                </a:solidFill>
              </a:defRPr>
            </a:lvl1pPr>
          </a:lstStyle>
          <a:p>
            <a:r>
              <a:rPr lang="en-US" dirty="0"/>
              <a:t>2020-2021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F235D-501E-4D8C-B0C7-A7FBEFFEF1D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9838" y="1873615"/>
            <a:ext cx="7739385" cy="119485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2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ar-IQ" dirty="0"/>
              <a:t>العنوان الرئيسي</a:t>
            </a:r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3431DDF7-EDFA-4A9B-A10A-40DC5103B7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9838" y="3233563"/>
            <a:ext cx="7739385" cy="1844291"/>
          </a:xfrm>
          <a:prstGeom prst="rect">
            <a:avLst/>
          </a:prstGeom>
        </p:spPr>
        <p:txBody>
          <a:bodyPr anchor="ctr"/>
          <a:lstStyle>
            <a:lvl1pPr marL="0" indent="0" algn="ctr" rtl="0">
              <a:buNone/>
              <a:defRPr sz="48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ar-IQ" dirty="0"/>
              <a:t>العنوان الفرعي</a:t>
            </a:r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CBB9745-F03D-416B-AFDB-7292F58346FF}"/>
              </a:ext>
            </a:extLst>
          </p:cNvPr>
          <p:cNvSpPr/>
          <p:nvPr userDrawn="1"/>
        </p:nvSpPr>
        <p:spPr>
          <a:xfrm rot="5400000">
            <a:off x="6233673" y="2299509"/>
            <a:ext cx="6583760" cy="21877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lide Number Placeholder 5">
            <a:extLst>
              <a:ext uri="{FF2B5EF4-FFF2-40B4-BE49-F238E27FC236}">
                <a16:creationId xmlns:a16="http://schemas.microsoft.com/office/drawing/2014/main" id="{41CCE111-59C4-4620-A682-7B71FC50D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9550" y="6272195"/>
            <a:ext cx="5048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F5378"/>
                </a:solidFill>
              </a:defRPr>
            </a:lvl1pPr>
          </a:lstStyle>
          <a:p>
            <a:fld id="{A0EDFBC5-9E83-48A9-A20F-CEAD086DBFA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7" name="صورة 1">
            <a:extLst>
              <a:ext uri="{FF2B5EF4-FFF2-40B4-BE49-F238E27FC236}">
                <a16:creationId xmlns:a16="http://schemas.microsoft.com/office/drawing/2014/main" id="{B6D230B2-C001-416D-90D0-15E8322FCF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26" y="2050130"/>
            <a:ext cx="2075653" cy="213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10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BD37006-8F66-46A5-B35B-07BFFEC4D01C}"/>
              </a:ext>
            </a:extLst>
          </p:cNvPr>
          <p:cNvSpPr/>
          <p:nvPr userDrawn="1"/>
        </p:nvSpPr>
        <p:spPr>
          <a:xfrm>
            <a:off x="0" y="94391"/>
            <a:ext cx="12192000" cy="658376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854FF55-0AFA-4BB2-884C-4B009B46DE62}"/>
              </a:ext>
            </a:extLst>
          </p:cNvPr>
          <p:cNvSpPr/>
          <p:nvPr userDrawn="1"/>
        </p:nvSpPr>
        <p:spPr>
          <a:xfrm>
            <a:off x="0" y="6678151"/>
            <a:ext cx="12192000" cy="1798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F9E5346-3695-4602-97A3-0B8A9C80BF09}"/>
              </a:ext>
            </a:extLst>
          </p:cNvPr>
          <p:cNvSpPr/>
          <p:nvPr userDrawn="1"/>
        </p:nvSpPr>
        <p:spPr>
          <a:xfrm>
            <a:off x="0" y="873483"/>
            <a:ext cx="12192000" cy="53476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D2BD3CA-D5FA-4EEE-91F0-759E0773F6EE}"/>
              </a:ext>
            </a:extLst>
          </p:cNvPr>
          <p:cNvSpPr/>
          <p:nvPr userDrawn="1"/>
        </p:nvSpPr>
        <p:spPr>
          <a:xfrm>
            <a:off x="0" y="-70703"/>
            <a:ext cx="12192000" cy="1798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row: Pentagon 39">
            <a:extLst>
              <a:ext uri="{FF2B5EF4-FFF2-40B4-BE49-F238E27FC236}">
                <a16:creationId xmlns:a16="http://schemas.microsoft.com/office/drawing/2014/main" id="{5DC1B17A-42E5-4827-B5BE-2670B557C295}"/>
              </a:ext>
            </a:extLst>
          </p:cNvPr>
          <p:cNvSpPr/>
          <p:nvPr userDrawn="1"/>
        </p:nvSpPr>
        <p:spPr>
          <a:xfrm flipH="1">
            <a:off x="10545806" y="6221161"/>
            <a:ext cx="1646192" cy="456988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row: Pentagon 45">
            <a:extLst>
              <a:ext uri="{FF2B5EF4-FFF2-40B4-BE49-F238E27FC236}">
                <a16:creationId xmlns:a16="http://schemas.microsoft.com/office/drawing/2014/main" id="{8244B392-AC48-4B2D-BF49-8459840DE26F}"/>
              </a:ext>
            </a:extLst>
          </p:cNvPr>
          <p:cNvSpPr/>
          <p:nvPr userDrawn="1"/>
        </p:nvSpPr>
        <p:spPr>
          <a:xfrm rot="10800000" flipH="1">
            <a:off x="-5019" y="6221603"/>
            <a:ext cx="1052769" cy="456988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Google Shape;79;p5">
            <a:extLst>
              <a:ext uri="{FF2B5EF4-FFF2-40B4-BE49-F238E27FC236}">
                <a16:creationId xmlns:a16="http://schemas.microsoft.com/office/drawing/2014/main" id="{5668860F-19A7-4440-A20F-147FDD68D328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186305" y="1006453"/>
            <a:ext cx="11487217" cy="5080789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76200" lvl="0" indent="0" algn="r" rtl="1">
              <a:spcBef>
                <a:spcPts val="600"/>
              </a:spcBef>
              <a:spcAft>
                <a:spcPts val="0"/>
              </a:spcAft>
              <a:buSzPts val="2400"/>
              <a:buNone/>
              <a:defRPr>
                <a:solidFill>
                  <a:srgbClr val="3F5378"/>
                </a:solidFill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r>
              <a:rPr lang="ar-IQ" b="1" dirty="0"/>
              <a:t>التفاصيل</a:t>
            </a:r>
            <a:endParaRPr lang="ar-SA" b="1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6B8A655-DD86-4892-BF52-16BCF5CF8635}"/>
              </a:ext>
            </a:extLst>
          </p:cNvPr>
          <p:cNvGrpSpPr/>
          <p:nvPr userDrawn="1"/>
        </p:nvGrpSpPr>
        <p:grpSpPr>
          <a:xfrm>
            <a:off x="5706933" y="6265210"/>
            <a:ext cx="2174908" cy="380661"/>
            <a:chOff x="3169389" y="4680483"/>
            <a:chExt cx="2174908" cy="383285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487DF495-839D-4469-A05A-62B06DF5E6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943870" y="4680483"/>
              <a:ext cx="383285" cy="383285"/>
            </a:xfrm>
            <a:prstGeom prst="rect">
              <a:avLst/>
            </a:prstGeom>
          </p:spPr>
        </p:pic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FFAC5E4D-8A74-4B7A-BC54-8C3B3FDC97E6}"/>
                </a:ext>
              </a:extLst>
            </p:cNvPr>
            <p:cNvGrpSpPr/>
            <p:nvPr userDrawn="1"/>
          </p:nvGrpSpPr>
          <p:grpSpPr>
            <a:xfrm>
              <a:off x="3169389" y="4741323"/>
              <a:ext cx="2174908" cy="263413"/>
              <a:chOff x="6463381" y="4741323"/>
              <a:chExt cx="2174908" cy="263413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400AE3C-6492-4126-84CA-9B14F862593C}"/>
                  </a:ext>
                </a:extLst>
              </p:cNvPr>
              <p:cNvSpPr txBox="1"/>
              <p:nvPr userDrawn="1"/>
            </p:nvSpPr>
            <p:spPr>
              <a:xfrm>
                <a:off x="6463381" y="4741323"/>
                <a:ext cx="2174908" cy="2634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lang="en-US" sz="1100" b="0" i="0" u="none" strike="noStrike" cap="none" dirty="0">
                    <a:solidFill>
                      <a:schemeClr val="bg1"/>
                    </a:solidFill>
                    <a:latin typeface="Arial"/>
                    <a:ea typeface="Segoe UI Black" panose="020B0A02040204020203" pitchFamily="34" charset="0"/>
                    <a:cs typeface="Arial"/>
                    <a:sym typeface="Arial"/>
                  </a:rPr>
                  <a:t>Email :</a:t>
                </a:r>
                <a:r>
                  <a:rPr lang="en-US" sz="1100" dirty="0">
                    <a:solidFill>
                      <a:schemeClr val="bg1"/>
                    </a:solidFill>
                  </a:rPr>
                  <a:t>info@alkafeel.edu.iq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B158153-F695-4B33-8642-1A0EAFE058EB}"/>
                  </a:ext>
                </a:extLst>
              </p:cNvPr>
              <p:cNvSpPr txBox="1"/>
              <p:nvPr userDrawn="1"/>
            </p:nvSpPr>
            <p:spPr>
              <a:xfrm>
                <a:off x="7770810" y="4741323"/>
                <a:ext cx="86747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R="0" algn="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</a:pPr>
                <a:endParaRPr lang="en-US" sz="1100" b="0" i="0" u="none" strike="noStrike" cap="none" dirty="0">
                  <a:solidFill>
                    <a:srgbClr val="002060"/>
                  </a:solidFill>
                  <a:latin typeface="+mn-lt"/>
                  <a:ea typeface="Segoe UI Black" panose="020B0A02040204020203" pitchFamily="34" charset="0"/>
                  <a:cs typeface="+mn-cs"/>
                  <a:sym typeface="Arial"/>
                </a:endParaRPr>
              </a:p>
            </p:txBody>
          </p:sp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9B456AB-22B2-4FA9-809A-639D9B5FCF70}"/>
              </a:ext>
            </a:extLst>
          </p:cNvPr>
          <p:cNvGrpSpPr/>
          <p:nvPr userDrawn="1"/>
        </p:nvGrpSpPr>
        <p:grpSpPr>
          <a:xfrm>
            <a:off x="7952325" y="6183529"/>
            <a:ext cx="2593481" cy="527788"/>
            <a:chOff x="2845992" y="3408302"/>
            <a:chExt cx="2593481" cy="527788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80EAE3E0-44D0-46B2-937B-EAEE4C7E46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703514" y="3408302"/>
              <a:ext cx="735959" cy="527788"/>
            </a:xfrm>
            <a:prstGeom prst="rect">
              <a:avLst/>
            </a:prstGeom>
          </p:spPr>
        </p:pic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354112FD-5A25-4014-B4FD-C7F661F6110A}"/>
                </a:ext>
              </a:extLst>
            </p:cNvPr>
            <p:cNvGrpSpPr/>
            <p:nvPr userDrawn="1"/>
          </p:nvGrpSpPr>
          <p:grpSpPr>
            <a:xfrm>
              <a:off x="2845992" y="3568276"/>
              <a:ext cx="2234843" cy="261610"/>
              <a:chOff x="6538000" y="4741322"/>
              <a:chExt cx="2234843" cy="263413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8EB65AC-D5FB-4AB4-8C39-80DBEDDEF7A8}"/>
                  </a:ext>
                </a:extLst>
              </p:cNvPr>
              <p:cNvSpPr txBox="1"/>
              <p:nvPr userDrawn="1"/>
            </p:nvSpPr>
            <p:spPr>
              <a:xfrm>
                <a:off x="6538000" y="4741322"/>
                <a:ext cx="2234843" cy="2634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lang="en-US" sz="1100" b="0" i="0" u="none" strike="noStrike" cap="none" dirty="0">
                    <a:solidFill>
                      <a:schemeClr val="bg1"/>
                    </a:solidFill>
                    <a:latin typeface="Arial"/>
                    <a:ea typeface="Segoe UI Black" panose="020B0A02040204020203" pitchFamily="34" charset="0"/>
                    <a:cs typeface="Arial"/>
                    <a:sym typeface="Arial"/>
                  </a:rPr>
                  <a:t>Website :</a:t>
                </a:r>
                <a:r>
                  <a:rPr lang="en-US" sz="1100" dirty="0">
                    <a:solidFill>
                      <a:schemeClr val="bg1"/>
                    </a:solidFill>
                  </a:rPr>
                  <a:t>http://Alkafeel.edu.iq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677BC36-AB45-4868-BDB7-56C8683913A3}"/>
                  </a:ext>
                </a:extLst>
              </p:cNvPr>
              <p:cNvSpPr txBox="1"/>
              <p:nvPr userDrawn="1"/>
            </p:nvSpPr>
            <p:spPr>
              <a:xfrm>
                <a:off x="7770810" y="4741323"/>
                <a:ext cx="86747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R="0" algn="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</a:pPr>
                <a:endParaRPr lang="en-US" sz="1100" b="0" i="0" u="none" strike="noStrike" cap="none" dirty="0">
                  <a:solidFill>
                    <a:srgbClr val="002060"/>
                  </a:solidFill>
                  <a:latin typeface="+mn-lt"/>
                  <a:ea typeface="Segoe UI Black" panose="020B0A02040204020203" pitchFamily="34" charset="0"/>
                  <a:cs typeface="+mn-cs"/>
                  <a:sym typeface="Arial"/>
                </a:endParaRPr>
              </a:p>
            </p:txBody>
          </p:sp>
        </p:grpSp>
      </p:grpSp>
      <p:sp>
        <p:nvSpPr>
          <p:cNvPr id="27" name="Arrow: Pentagon 26">
            <a:extLst>
              <a:ext uri="{FF2B5EF4-FFF2-40B4-BE49-F238E27FC236}">
                <a16:creationId xmlns:a16="http://schemas.microsoft.com/office/drawing/2014/main" id="{DB1419E4-4C95-4933-9088-533031767AEC}"/>
              </a:ext>
            </a:extLst>
          </p:cNvPr>
          <p:cNvSpPr/>
          <p:nvPr userDrawn="1"/>
        </p:nvSpPr>
        <p:spPr>
          <a:xfrm flipH="1">
            <a:off x="11020425" y="94392"/>
            <a:ext cx="1171574" cy="779092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Google Shape;78;p5">
            <a:extLst>
              <a:ext uri="{FF2B5EF4-FFF2-40B4-BE49-F238E27FC236}">
                <a16:creationId xmlns:a16="http://schemas.microsoft.com/office/drawing/2014/main" id="{D42B2945-53BD-4C9A-802F-AC330CBF3A7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315947" y="305901"/>
            <a:ext cx="9479505" cy="406736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r" rtl="1">
              <a:spcBef>
                <a:spcPts val="0"/>
              </a:spcBef>
              <a:spcAft>
                <a:spcPts val="0"/>
              </a:spcAft>
              <a:buSzPts val="2000"/>
              <a:buNone/>
              <a:defRPr sz="1800" b="0" i="0" u="none" strike="noStrike" cap="none" dirty="0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+mn-cs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ar-IQ" dirty="0"/>
              <a:t>العنوان</a:t>
            </a:r>
            <a:endParaRPr dirty="0"/>
          </a:p>
        </p:txBody>
      </p:sp>
      <p:sp>
        <p:nvSpPr>
          <p:cNvPr id="31" name="Arrow: Pentagon 30">
            <a:extLst>
              <a:ext uri="{FF2B5EF4-FFF2-40B4-BE49-F238E27FC236}">
                <a16:creationId xmlns:a16="http://schemas.microsoft.com/office/drawing/2014/main" id="{CF8ACE1E-B011-4A84-8C6B-EC5A84BCC96C}"/>
              </a:ext>
            </a:extLst>
          </p:cNvPr>
          <p:cNvSpPr/>
          <p:nvPr userDrawn="1"/>
        </p:nvSpPr>
        <p:spPr>
          <a:xfrm rot="10800000" flipH="1">
            <a:off x="-896" y="108551"/>
            <a:ext cx="1258196" cy="764932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48B2958-B7A7-489A-B909-03A008329EB1}"/>
              </a:ext>
            </a:extLst>
          </p:cNvPr>
          <p:cNvSpPr/>
          <p:nvPr userDrawn="1"/>
        </p:nvSpPr>
        <p:spPr>
          <a:xfrm rot="5400000">
            <a:off x="8644259" y="3305240"/>
            <a:ext cx="6928704" cy="1768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C16464-CFF8-4E34-B354-25BDA408DB5C}"/>
              </a:ext>
            </a:extLst>
          </p:cNvPr>
          <p:cNvSpPr/>
          <p:nvPr userDrawn="1"/>
        </p:nvSpPr>
        <p:spPr>
          <a:xfrm rot="5400000">
            <a:off x="8517082" y="3308147"/>
            <a:ext cx="6928704" cy="17100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Date Placeholder 3">
            <a:extLst>
              <a:ext uri="{FF2B5EF4-FFF2-40B4-BE49-F238E27FC236}">
                <a16:creationId xmlns:a16="http://schemas.microsoft.com/office/drawing/2014/main" id="{D801F2CC-04D6-48E5-9020-23F53EF728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69737" y="6267091"/>
            <a:ext cx="1200599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>
                <a:solidFill>
                  <a:srgbClr val="3F5378"/>
                </a:solidFill>
              </a:defRPr>
            </a:lvl1pPr>
          </a:lstStyle>
          <a:p>
            <a:r>
              <a:rPr lang="en-US" dirty="0"/>
              <a:t>2020-2021</a:t>
            </a:r>
          </a:p>
        </p:txBody>
      </p:sp>
      <p:sp>
        <p:nvSpPr>
          <p:cNvPr id="41" name="Slide Number Placeholder 5">
            <a:extLst>
              <a:ext uri="{FF2B5EF4-FFF2-40B4-BE49-F238E27FC236}">
                <a16:creationId xmlns:a16="http://schemas.microsoft.com/office/drawing/2014/main" id="{41CCE111-59C4-4620-A682-7B71FC50D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6305" y="6267091"/>
            <a:ext cx="57569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F5378"/>
                </a:solidFill>
              </a:defRPr>
            </a:lvl1pPr>
          </a:lstStyle>
          <a:p>
            <a:fld id="{A0EDFBC5-9E83-48A9-A20F-CEAD086DBFA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9" name="صورة 1">
            <a:extLst>
              <a:ext uri="{FF2B5EF4-FFF2-40B4-BE49-F238E27FC236}">
                <a16:creationId xmlns:a16="http://schemas.microsoft.com/office/drawing/2014/main" id="{BF5E8E17-3DFA-41DB-B46D-F4A5C3C3DB5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22" y="98779"/>
            <a:ext cx="719257" cy="741451"/>
          </a:xfrm>
          <a:prstGeom prst="rect">
            <a:avLst/>
          </a:prstGeom>
        </p:spPr>
      </p:pic>
      <p:grpSp>
        <p:nvGrpSpPr>
          <p:cNvPr id="32" name="Google Shape;239;p16">
            <a:extLst>
              <a:ext uri="{FF2B5EF4-FFF2-40B4-BE49-F238E27FC236}">
                <a16:creationId xmlns:a16="http://schemas.microsoft.com/office/drawing/2014/main" id="{51093C29-0B93-4657-AED3-FDF929FB8F78}"/>
              </a:ext>
            </a:extLst>
          </p:cNvPr>
          <p:cNvGrpSpPr/>
          <p:nvPr userDrawn="1"/>
        </p:nvGrpSpPr>
        <p:grpSpPr>
          <a:xfrm>
            <a:off x="11356372" y="330672"/>
            <a:ext cx="374752" cy="288032"/>
            <a:chOff x="2594050" y="1631825"/>
            <a:chExt cx="439625" cy="439625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33" name="Google Shape;240;p16">
              <a:extLst>
                <a:ext uri="{FF2B5EF4-FFF2-40B4-BE49-F238E27FC236}">
                  <a16:creationId xmlns:a16="http://schemas.microsoft.com/office/drawing/2014/main" id="{D741DFC4-3093-494D-888D-CB021DB886F6}"/>
                </a:ext>
              </a:extLst>
            </p:cNvPr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grp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F5378"/>
                </a:solidFill>
              </a:endParaRPr>
            </a:p>
          </p:txBody>
        </p:sp>
        <p:sp>
          <p:nvSpPr>
            <p:cNvPr id="34" name="Google Shape;241;p16">
              <a:extLst>
                <a:ext uri="{FF2B5EF4-FFF2-40B4-BE49-F238E27FC236}">
                  <a16:creationId xmlns:a16="http://schemas.microsoft.com/office/drawing/2014/main" id="{67B83C70-8ECE-4716-943D-2F22333E5466}"/>
                </a:ext>
              </a:extLst>
            </p:cNvPr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grp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F5378"/>
                </a:solidFill>
              </a:endParaRPr>
            </a:p>
          </p:txBody>
        </p:sp>
        <p:sp>
          <p:nvSpPr>
            <p:cNvPr id="42" name="Google Shape;242;p16">
              <a:extLst>
                <a:ext uri="{FF2B5EF4-FFF2-40B4-BE49-F238E27FC236}">
                  <a16:creationId xmlns:a16="http://schemas.microsoft.com/office/drawing/2014/main" id="{78DD374C-E66A-42D5-A2FE-A69BE7181EC7}"/>
                </a:ext>
              </a:extLst>
            </p:cNvPr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grp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F5378"/>
                </a:solidFill>
              </a:endParaRPr>
            </a:p>
          </p:txBody>
        </p:sp>
        <p:sp>
          <p:nvSpPr>
            <p:cNvPr id="43" name="Google Shape;243;p16">
              <a:extLst>
                <a:ext uri="{FF2B5EF4-FFF2-40B4-BE49-F238E27FC236}">
                  <a16:creationId xmlns:a16="http://schemas.microsoft.com/office/drawing/2014/main" id="{C9117AA7-AA5F-4621-A3D9-FA22B13E47E5}"/>
                </a:ext>
              </a:extLst>
            </p:cNvPr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grp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F5378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9987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780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omeplug.org/en/about/members.as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12D4DD-26D1-4343-BA14-3802C0A15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EAECC2-482F-4411-B5C6-261217649A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9838" y="1136470"/>
            <a:ext cx="7739385" cy="1789610"/>
          </a:xfrm>
        </p:spPr>
        <p:txBody>
          <a:bodyPr/>
          <a:lstStyle/>
          <a:p>
            <a:r>
              <a:rPr lang="en-US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Powerline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Networking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DD65D1-82BE-4F0E-AF8A-B96ED9B60C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9838" y="4741817"/>
            <a:ext cx="7739385" cy="993965"/>
          </a:xfrm>
        </p:spPr>
        <p:txBody>
          <a:bodyPr/>
          <a:lstStyle/>
          <a:p>
            <a:r>
              <a:rPr lang="ar-IQ" dirty="0" smtClean="0"/>
              <a:t>م.م أمير نجم نجف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68182F-74E9-42E9-A732-944323B2E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85110" y="3244334"/>
            <a:ext cx="600891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4400" b="1" dirty="0" smtClean="0">
                <a:solidFill>
                  <a:srgbClr val="0070C0"/>
                </a:solidFill>
                <a:latin typeface="Open Sans"/>
                <a:cs typeface="+mj-cs"/>
              </a:rPr>
              <a:t>الانترنت </a:t>
            </a:r>
            <a:r>
              <a:rPr lang="ar-IQ" sz="4400" b="1" dirty="0">
                <a:solidFill>
                  <a:srgbClr val="0070C0"/>
                </a:solidFill>
                <a:latin typeface="Open Sans"/>
                <a:cs typeface="+mj-cs"/>
              </a:rPr>
              <a:t>عبر اسلاك الكهرباء</a:t>
            </a:r>
            <a:endParaRPr lang="ar-IQ" sz="4400" b="1" dirty="0">
              <a:solidFill>
                <a:srgbClr val="0070C0"/>
              </a:solidFill>
              <a:effectLst/>
              <a:latin typeface="Open Sans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7345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4C25C56-7963-4ABB-A3A3-10B0F72489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5AAC652-CA92-4B39-BA46-09E3A3C9C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86101-70EF-4D25-BB97-D08DB4A4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5F4A2-9029-4BFA-B85A-57A6893DD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Picture 2" descr="شكرا لك , اروع واجمل صور الشكر - رمزيات">
            <a:extLst>
              <a:ext uri="{FF2B5EF4-FFF2-40B4-BE49-F238E27FC236}">
                <a16:creationId xmlns:a16="http://schemas.microsoft.com/office/drawing/2014/main" id="{EBDF5D70-8FCA-4FB6-9CFF-E78ED0BDD1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636" y="1889511"/>
            <a:ext cx="3786845" cy="3052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842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4C25C56-7963-4ABB-A3A3-10B0F72489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  </a:t>
            </a:r>
            <a:r>
              <a:rPr lang="ar-IQ" dirty="0" smtClean="0"/>
              <a:t> </a:t>
            </a:r>
          </a:p>
          <a:p>
            <a:endParaRPr lang="ar-IQ" dirty="0"/>
          </a:p>
          <a:p>
            <a:r>
              <a:rPr lang="ar-IQ" dirty="0" smtClean="0"/>
              <a:t>هي خدمة إنشاء شبكة داخل المنزل عبر شبكه الكهرباء باستخدام معدات خاصة ,تسمح للمستخدمين بمشاركه الملفات , الفيديو , الصور , وبالطبع خدمة الأنترنت ان وجدت . تصل سرعه هذه الخدمة إلى سرعات تصل إلى 14 ميكا/ الثانية , 85 ميكا / الثانية (في بعض المنتجات) 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IQ" dirty="0" smtClean="0"/>
              <a:t/>
            </a:r>
            <a:br>
              <a:rPr lang="ar-IQ" dirty="0" smtClean="0"/>
            </a:br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86101-70EF-4D25-BB97-D08DB4A4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5F4A2-9029-4BFA-B85A-57A6893DD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35181" y="3105835"/>
            <a:ext cx="103909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dirty="0" smtClean="0"/>
              <a:t> </a:t>
            </a:r>
            <a:r>
              <a:rPr lang="ar-IQ" dirty="0"/>
              <a:t/>
            </a:r>
            <a:br>
              <a:rPr lang="ar-IQ" dirty="0"/>
            </a:b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638697" y="1585352"/>
            <a:ext cx="598278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err="1">
                <a:solidFill>
                  <a:srgbClr val="002060"/>
                </a:solidFill>
              </a:rPr>
              <a:t>Powerline</a:t>
            </a:r>
            <a:r>
              <a:rPr lang="en-US" sz="4400" dirty="0">
                <a:solidFill>
                  <a:srgbClr val="002060"/>
                </a:solidFill>
              </a:rPr>
              <a:t> Networking</a:t>
            </a:r>
          </a:p>
        </p:txBody>
      </p:sp>
    </p:spTree>
    <p:extLst>
      <p:ext uri="{BB962C8B-B14F-4D97-AF65-F5344CB8AC3E}">
        <p14:creationId xmlns:p14="http://schemas.microsoft.com/office/powerpoint/2010/main" val="338421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IQ" sz="4800" dirty="0" smtClean="0"/>
              <a:t>لماذا نستخدم هذه التقنية</a:t>
            </a:r>
          </a:p>
          <a:p>
            <a:r>
              <a:rPr lang="ar-IQ" sz="3200" dirty="0" smtClean="0"/>
              <a:t>لهذه </a:t>
            </a:r>
            <a:r>
              <a:rPr lang="ar-IQ" sz="3200" dirty="0"/>
              <a:t>التقنية مزايا عديدة مقارنة بشبكة </a:t>
            </a:r>
            <a:r>
              <a:rPr lang="en-US" sz="3200" dirty="0"/>
              <a:t>Wi-Fi ، </a:t>
            </a:r>
            <a:r>
              <a:rPr lang="ar-IQ" sz="3200" dirty="0"/>
              <a:t>وهي السرعات الثابتة والموثوقية والأمان وسهولة الاستخدام.</a:t>
            </a:r>
            <a:r>
              <a:rPr lang="en-US" sz="3200" dirty="0" err="1"/>
              <a:t>Powerline</a:t>
            </a:r>
            <a:r>
              <a:rPr lang="en-US" sz="3200" dirty="0"/>
              <a:t> </a:t>
            </a:r>
            <a:r>
              <a:rPr lang="ar-IQ" sz="3200" dirty="0"/>
              <a:t>هي تقنية تجسير ، وغالبًا ما تكون مفيدة لتوسيع مدى وصول الشبكة المنزلية إلى الأماكن التي تكون فيها التغطية اللاسلكية ضعيفة ، أو حيث تحتاج إلى أسرع اتصال ممكن - وحدة تحكم في الألعاب ، ربما ، أو </a:t>
            </a:r>
            <a:r>
              <a:rPr lang="en-US" sz="3200" dirty="0"/>
              <a:t>Apple TV. </a:t>
            </a:r>
            <a:r>
              <a:rPr lang="ar-IQ" sz="3200" dirty="0"/>
              <a:t>إنها أيضًا مثالية لتوصيل الأجهزة القديمة بالإنترنت التي لا تحتوي على اتصال </a:t>
            </a:r>
            <a:r>
              <a:rPr lang="en-US" sz="3200" dirty="0"/>
              <a:t>Wi-Fi </a:t>
            </a:r>
            <a:r>
              <a:rPr lang="ar-IQ" sz="3200" dirty="0"/>
              <a:t>مدمج ، وتجنب ازدحام غرفة المعيشة الخاصة بك بكابلات </a:t>
            </a:r>
            <a:r>
              <a:rPr lang="en-US" sz="3200" dirty="0"/>
              <a:t>Ethernet </a:t>
            </a:r>
            <a:r>
              <a:rPr lang="ar-IQ" sz="3200" dirty="0"/>
              <a:t>المتشابكة. باورلاين هو حل شبكي أنيق وفعال.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40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186305" y="1006453"/>
            <a:ext cx="11487217" cy="5015524"/>
          </a:xfrm>
        </p:spPr>
        <p:txBody>
          <a:bodyPr/>
          <a:lstStyle/>
          <a:p>
            <a:r>
              <a:rPr lang="ar-IQ" dirty="0"/>
              <a:t>هل تستند تلك الخدمة إلى معاير دولية </a:t>
            </a:r>
            <a:r>
              <a:rPr lang="ar-IQ" dirty="0" smtClean="0"/>
              <a:t>؟</a:t>
            </a:r>
          </a:p>
          <a:p>
            <a:endParaRPr lang="ar-IQ" dirty="0" smtClean="0"/>
          </a:p>
          <a:p>
            <a:r>
              <a:rPr lang="ar-IQ" dirty="0"/>
              <a:t>بالطبع خدمة </a:t>
            </a:r>
            <a:r>
              <a:rPr lang="en-US" dirty="0" err="1"/>
              <a:t>Powerline</a:t>
            </a:r>
            <a:r>
              <a:rPr lang="en-US" dirty="0"/>
              <a:t> Networking </a:t>
            </a:r>
            <a:r>
              <a:rPr lang="ar-IQ" dirty="0" smtClean="0"/>
              <a:t> تستند </a:t>
            </a:r>
            <a:r>
              <a:rPr lang="ar-IQ" dirty="0"/>
              <a:t>الى عدة معيار</a:t>
            </a:r>
            <a:br>
              <a:rPr lang="ar-IQ" dirty="0"/>
            </a:br>
            <a:r>
              <a:rPr lang="ar-IQ" dirty="0"/>
              <a:t>فقد حصلت هذه الخدمة على معيار من لجنة </a:t>
            </a:r>
            <a:r>
              <a:rPr lang="en-US" dirty="0"/>
              <a:t>IEEE </a:t>
            </a:r>
            <a:r>
              <a:rPr lang="ar-IQ" dirty="0" smtClean="0"/>
              <a:t> وحصلت </a:t>
            </a:r>
            <a:r>
              <a:rPr lang="ar-IQ" dirty="0"/>
              <a:t>على المعيار </a:t>
            </a:r>
            <a:r>
              <a:rPr lang="en-US" dirty="0"/>
              <a:t>IEEE 802.3, IEEE </a:t>
            </a:r>
            <a:r>
              <a:rPr lang="ar-IQ" dirty="0" smtClean="0"/>
              <a:t>      </a:t>
            </a:r>
            <a:r>
              <a:rPr lang="en-US" dirty="0" smtClean="0"/>
              <a:t>802.3U </a:t>
            </a:r>
            <a:r>
              <a:rPr lang="ar-IQ" dirty="0"/>
              <a:t>وأيضا المعيار الأساسي الذي تعرف به هذه الخدمة </a:t>
            </a:r>
            <a:r>
              <a:rPr lang="en-US" dirty="0" err="1" smtClean="0"/>
              <a:t>HomePlug</a:t>
            </a:r>
            <a:endParaRPr lang="ar-IQ" dirty="0" smtClean="0"/>
          </a:p>
          <a:p>
            <a:endParaRPr lang="ar-IQ" dirty="0" smtClean="0"/>
          </a:p>
          <a:p>
            <a:r>
              <a:rPr lang="ar-IQ" dirty="0">
                <a:solidFill>
                  <a:schemeClr val="tx1"/>
                </a:solidFill>
              </a:rPr>
              <a:t>يتضح من المعايير والشهادات السابقة إن تلك الخدمة آمنة جداً ولا تسبب أي مشاكل للمعدات الكهربائية في المنزل ولا تسبب أي تداخلات.</a:t>
            </a:r>
            <a:r>
              <a:rPr lang="ar-IQ" dirty="0"/>
              <a:t/>
            </a:r>
            <a:br>
              <a:rPr lang="ar-IQ" dirty="0"/>
            </a:br>
            <a:endParaRPr lang="ar-IQ" dirty="0" smtClean="0"/>
          </a:p>
          <a:p>
            <a:endParaRPr lang="ar-IQ" dirty="0" smtClean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5AAC652-CA92-4B39-BA46-09E3A3C9C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86101-70EF-4D25-BB97-D08DB4A4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5F4A2-9029-4BFA-B85A-57A6893DD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2007269" y="-115416"/>
            <a:ext cx="184731" cy="2308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AutoShape 2" descr="https://www.homeplug.org/images/ani-rotating-logos.gif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2063413" y="3270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4" descr="https://www.homeplug.org/images/ani-rotating-logos.gif">
            <a:hlinkClick r:id="rId2"/>
          </p:cNvPr>
          <p:cNvSpPr>
            <a:spLocks noChangeAspect="1" noChangeArrowheads="1"/>
          </p:cNvSpPr>
          <p:nvPr/>
        </p:nvSpPr>
        <p:spPr bwMode="auto">
          <a:xfrm flipV="1">
            <a:off x="12215813" y="433706"/>
            <a:ext cx="3048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2159669" y="36984"/>
            <a:ext cx="184731" cy="2308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AutoShape 6" descr="https://www.homeplug.org/images/ani-rotating-logos.gif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2215813" y="4794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4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5AAC652-CA92-4B39-BA46-09E3A3C9C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86101-70EF-4D25-BB97-D08DB4A4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5F4A2-9029-4BFA-B85A-57A6893DD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315947" y="1956226"/>
            <a:ext cx="8677139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ت</a:t>
            </a:r>
            <a:r>
              <a:rPr kumimoji="0" lang="ar-SA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توفر في تلك الخدمة كل المعدات المتوفرة للخدمات السلكية واللاسلكية مثلاً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Powerline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USB Adapter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Powerline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Ethernet Bridge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Wireless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Powerline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Access Point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Wireless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Powerline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Router</a:t>
            </a:r>
          </a:p>
        </p:txBody>
      </p:sp>
      <p:sp>
        <p:nvSpPr>
          <p:cNvPr id="6" name="AutoShape 2" descr="https://www.trendware.com/image/products/photo/tpl-101u.jpg"/>
          <p:cNvSpPr>
            <a:spLocks noChangeAspect="1" noChangeArrowheads="1"/>
          </p:cNvSpPr>
          <p:nvPr/>
        </p:nvSpPr>
        <p:spPr bwMode="auto">
          <a:xfrm>
            <a:off x="4349931" y="2184357"/>
            <a:ext cx="1084218" cy="2050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3" descr="https://www.trendware.com/image/products/photo/tpl-102e.jpg"/>
          <p:cNvSpPr>
            <a:spLocks noChangeAspect="1" noChangeArrowheads="1"/>
          </p:cNvSpPr>
          <p:nvPr/>
        </p:nvSpPr>
        <p:spPr bwMode="auto">
          <a:xfrm>
            <a:off x="4349931" y="2730458"/>
            <a:ext cx="1084218" cy="2050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https://www.trendware.com/image/products/photo/tpl-110ap.jpg"/>
          <p:cNvSpPr>
            <a:spLocks noChangeAspect="1" noChangeArrowheads="1"/>
          </p:cNvSpPr>
          <p:nvPr/>
        </p:nvSpPr>
        <p:spPr bwMode="auto">
          <a:xfrm>
            <a:off x="4349931" y="3140033"/>
            <a:ext cx="1084218" cy="2050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5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5AAC652-CA92-4B39-BA46-09E3A3C9C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86101-70EF-4D25-BB97-D08DB4A4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5F4A2-9029-4BFA-B85A-57A6893DD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123404" y="1042210"/>
            <a:ext cx="9672047" cy="418576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لنضرب مثال على كيفية استخدام هذه المعدات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ar-IQ" altLang="en-US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ar-IQ" altLang="en-US" sz="1600" dirty="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ar-SA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هي الغرفة الأساسية , فيها خدمة الانترنت والطابعة وبالطبع الحاسب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ar-SA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نريد ان نشارك الغرفة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B ,C </a:t>
            </a:r>
            <a:r>
              <a:rPr kumimoji="0" lang="ar-SA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على خدمة الانترنت والمشاركة في الطباعة وأيضا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ar-SA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مشاركة الملفات من الجهاز الموجود في الغرفة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A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ar-SA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سنحتاج إلى راوتر لذا سنستخدم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Powerline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Router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en-US" altLang="en-US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kumimoji="0" lang="ar-IQ" altLang="en-US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ar-SA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يوجد بها عده حواسيب تعمل بتقنيه سنترينو (متوفر بها خدمة واي فاي)</a:t>
            </a:r>
            <a:r>
              <a:rPr lang="en-US" altLang="en-US" sz="32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ar-SA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إذا المطلوب هو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Wireless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Powerline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Access Point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en-US" altLang="en-US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ar-SA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يوجد بها عده أجهزه تحتوي على كرت شبكة أيثر نت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ar-SA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إذا المطلوب هو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Powerline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Ethernet Bridge </a:t>
            </a:r>
            <a:r>
              <a:rPr kumimoji="0" lang="ar-SA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بعده مخارج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Powerline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Ethernet Bridge </a:t>
            </a:r>
            <a:r>
              <a:rPr kumimoji="0" lang="ar-SA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ذو مخرج واحد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AutoShape 2" descr="https://www.jaht.com/application/powerline.jpg"/>
          <p:cNvSpPr>
            <a:spLocks noChangeAspect="1" noChangeArrowheads="1"/>
          </p:cNvSpPr>
          <p:nvPr/>
        </p:nvSpPr>
        <p:spPr bwMode="auto">
          <a:xfrm>
            <a:off x="12155488" y="-1276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12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5AAC652-CA92-4B39-BA46-09E3A3C9C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86101-70EF-4D25-BB97-D08DB4A4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5F4A2-9029-4BFA-B85A-57A6893DD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606" y="1457050"/>
            <a:ext cx="8268788" cy="4277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28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IQ" sz="4000" dirty="0" smtClean="0"/>
              <a:t>ما التالي لشبكات </a:t>
            </a:r>
            <a:r>
              <a:rPr lang="en-US" sz="4000" dirty="0" err="1" smtClean="0"/>
              <a:t>Powerline</a:t>
            </a:r>
            <a:endParaRPr lang="ar-IQ" dirty="0" smtClean="0"/>
          </a:p>
          <a:p>
            <a:r>
              <a:rPr lang="ar-IQ" dirty="0" smtClean="0"/>
              <a:t>التالي </a:t>
            </a:r>
            <a:r>
              <a:rPr lang="ar-IQ" dirty="0"/>
              <a:t>هو </a:t>
            </a:r>
            <a:r>
              <a:rPr lang="en-US" dirty="0" err="1"/>
              <a:t>HomePlug</a:t>
            </a:r>
            <a:r>
              <a:rPr lang="en-US" dirty="0"/>
              <a:t> Green PHY (</a:t>
            </a:r>
            <a:r>
              <a:rPr lang="ar-IQ" dirty="0"/>
              <a:t>المعروف أيضًا باسم </a:t>
            </a:r>
            <a:r>
              <a:rPr lang="en-US" dirty="0" err="1"/>
              <a:t>HomePlug</a:t>
            </a:r>
            <a:r>
              <a:rPr lang="en-US" dirty="0"/>
              <a:t> GP) ، </a:t>
            </a:r>
            <a:r>
              <a:rPr lang="ar-IQ" dirty="0"/>
              <a:t>وهو مجموعة فرعية من معيار </a:t>
            </a:r>
            <a:r>
              <a:rPr lang="en-US" dirty="0"/>
              <a:t>AV2. </a:t>
            </a:r>
            <a:r>
              <a:rPr lang="ar-IQ" dirty="0"/>
              <a:t>إنه ليس تطورًا لـ </a:t>
            </a:r>
            <a:r>
              <a:rPr lang="en-US" dirty="0"/>
              <a:t>AV2 </a:t>
            </a:r>
            <a:r>
              <a:rPr lang="ar-IQ" dirty="0"/>
              <a:t>على هذا النحو ، لذلك لا تتوقع زيادة وشيكة في سرعة الشبكة. في الواقع ، يعد </a:t>
            </a:r>
            <a:r>
              <a:rPr lang="en-US" dirty="0" err="1"/>
              <a:t>HomePlug</a:t>
            </a:r>
            <a:r>
              <a:rPr lang="en-US" dirty="0"/>
              <a:t> Green </a:t>
            </a:r>
            <a:r>
              <a:rPr lang="ar-IQ" dirty="0"/>
              <a:t>أبطأ في الواقع ، حيث يدعم سرعات تبلغ حوالي 10 ميجابت في الثانية ، مع انخفاض في استهلاك الطاقة بنسبة 75 بالمائة مقارنة بأجهزة </a:t>
            </a:r>
            <a:r>
              <a:rPr lang="en-US" dirty="0" err="1"/>
              <a:t>HomePlug</a:t>
            </a:r>
            <a:r>
              <a:rPr lang="en-US" dirty="0"/>
              <a:t> </a:t>
            </a:r>
            <a:r>
              <a:rPr lang="ar-IQ" dirty="0"/>
              <a:t>الحالية.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15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5AAC652-CA92-4B39-BA46-09E3A3C9C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86101-70EF-4D25-BB97-D08DB4A4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5F4A2-9029-4BFA-B85A-57A6893DD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947" y="1604962"/>
            <a:ext cx="4327207" cy="38553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846" y="1604961"/>
            <a:ext cx="4728754" cy="3855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27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4632</TotalTime>
  <Words>236</Words>
  <Application>Microsoft Office PowerPoint</Application>
  <PresentationFormat>Widescreen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Open Sans</vt:lpstr>
      <vt:lpstr>Segoe UI Black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zahraa alkhawaja</dc:creator>
  <cp:lastModifiedBy>Ameer</cp:lastModifiedBy>
  <cp:revision>63</cp:revision>
  <dcterms:created xsi:type="dcterms:W3CDTF">2020-11-01T11:03:41Z</dcterms:created>
  <dcterms:modified xsi:type="dcterms:W3CDTF">2021-05-29T18:42:06Z</dcterms:modified>
</cp:coreProperties>
</file>