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6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 rot="10800000" flipH="1" flipV="1">
            <a:off x="-12909" y="2"/>
            <a:ext cx="3792821" cy="932721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pic>
        <p:nvPicPr>
          <p:cNvPr id="40" name="صورة 1">
            <a:extLst>
              <a:ext uri="{FF2B5EF4-FFF2-40B4-BE49-F238E27FC236}">
                <a16:creationId xmlns:a16="http://schemas.microsoft.com/office/drawing/2014/main" xmlns="" id="{BFA98B1F-F31C-4B18-8151-051DDFAF5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452669"/>
            <a:ext cx="2075653" cy="2852936"/>
          </a:xfrm>
          <a:prstGeom prst="rect">
            <a:avLst/>
          </a:prstGeom>
        </p:spPr>
      </p:pic>
      <p:grpSp>
        <p:nvGrpSpPr>
          <p:cNvPr id="42" name="Google Shape;164;p10">
            <a:extLst>
              <a:ext uri="{FF2B5EF4-FFF2-40B4-BE49-F238E27FC236}">
                <a16:creationId xmlns:a16="http://schemas.microsoft.com/office/drawing/2014/main" xmlns="" id="{8EEDF958-4014-4F41-B4E9-363E8CE5B871}"/>
              </a:ext>
            </a:extLst>
          </p:cNvPr>
          <p:cNvGrpSpPr/>
          <p:nvPr userDrawn="1"/>
        </p:nvGrpSpPr>
        <p:grpSpPr>
          <a:xfrm>
            <a:off x="7518656" y="6213285"/>
            <a:ext cx="1625345" cy="644715"/>
            <a:chOff x="5575241" y="4472728"/>
            <a:chExt cx="2202831" cy="670796"/>
          </a:xfrm>
        </p:grpSpPr>
        <p:sp>
          <p:nvSpPr>
            <p:cNvPr id="44" name="Google Shape;165;p10">
              <a:extLst>
                <a:ext uri="{FF2B5EF4-FFF2-40B4-BE49-F238E27FC236}">
                  <a16:creationId xmlns:a16="http://schemas.microsoft.com/office/drawing/2014/main" xmlns="" id="{EBBDA75E-ADD8-481F-BD39-0D1CB16EA255}"/>
                </a:ext>
              </a:extLst>
            </p:cNvPr>
            <p:cNvSpPr/>
            <p:nvPr/>
          </p:nvSpPr>
          <p:spPr>
            <a:xfrm rot="10800000">
              <a:off x="5575241" y="4948342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38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166;p10">
              <a:extLst>
                <a:ext uri="{FF2B5EF4-FFF2-40B4-BE49-F238E27FC236}">
                  <a16:creationId xmlns:a16="http://schemas.microsoft.com/office/drawing/2014/main" xmlns="" id="{63C1522F-D531-4D81-B1D4-7473261EC2A6}"/>
                </a:ext>
              </a:extLst>
            </p:cNvPr>
            <p:cNvGrpSpPr/>
            <p:nvPr/>
          </p:nvGrpSpPr>
          <p:grpSpPr>
            <a:xfrm flipH="1">
              <a:off x="5734849" y="4472728"/>
              <a:ext cx="2040837" cy="670796"/>
              <a:chOff x="1297954" y="330075"/>
              <a:chExt cx="5169293" cy="1699506"/>
            </a:xfrm>
          </p:grpSpPr>
          <p:sp>
            <p:nvSpPr>
              <p:cNvPr id="49" name="Google Shape;167;p10">
                <a:extLst>
                  <a:ext uri="{FF2B5EF4-FFF2-40B4-BE49-F238E27FC236}">
                    <a16:creationId xmlns:a16="http://schemas.microsoft.com/office/drawing/2014/main" xmlns="" id="{E5F29296-7129-41DE-BA2E-00D86CC9C345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68;p10">
                <a:extLst>
                  <a:ext uri="{FF2B5EF4-FFF2-40B4-BE49-F238E27FC236}">
                    <a16:creationId xmlns:a16="http://schemas.microsoft.com/office/drawing/2014/main" xmlns="" id="{3608C188-5B7D-4F6B-9C67-1E2B455FB6A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169;p10">
              <a:extLst>
                <a:ext uri="{FF2B5EF4-FFF2-40B4-BE49-F238E27FC236}">
                  <a16:creationId xmlns:a16="http://schemas.microsoft.com/office/drawing/2014/main" xmlns="" id="{01439178-16C1-417E-8222-4D74522E6725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7" name="Google Shape;170;p10">
                <a:extLst>
                  <a:ext uri="{FF2B5EF4-FFF2-40B4-BE49-F238E27FC236}">
                    <a16:creationId xmlns:a16="http://schemas.microsoft.com/office/drawing/2014/main" xmlns="" id="{79946A7A-1ED3-4370-BA88-54747FE1E656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1;p10">
                <a:extLst>
                  <a:ext uri="{FF2B5EF4-FFF2-40B4-BE49-F238E27FC236}">
                    <a16:creationId xmlns:a16="http://schemas.microsoft.com/office/drawing/2014/main" xmlns="" id="{243151BD-1AAD-4161-91C3-C497E8C003C5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726915" y="6375185"/>
            <a:ext cx="1410342" cy="3089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53" name="Google Shape;79;p5">
            <a:extLst>
              <a:ext uri="{FF2B5EF4-FFF2-40B4-BE49-F238E27FC236}">
                <a16:creationId xmlns:a16="http://schemas.microsoft.com/office/drawing/2014/main" xmlns="" id="{85B9CEE3-C549-4F43-817B-CDAC3A298D00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270974" y="3222041"/>
            <a:ext cx="6593700" cy="1454732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sz="4400">
                <a:solidFill>
                  <a:srgbClr val="38833F"/>
                </a:solidFill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r>
              <a:rPr lang="ar-IQ" dirty="0"/>
              <a:t>العنوان الرئيسي</a:t>
            </a:r>
            <a:endParaRPr dirty="0"/>
          </a:p>
        </p:txBody>
      </p:sp>
      <p:sp>
        <p:nvSpPr>
          <p:cNvPr id="22" name="Google Shape;79;p5">
            <a:extLst>
              <a:ext uri="{FF2B5EF4-FFF2-40B4-BE49-F238E27FC236}">
                <a16:creationId xmlns:a16="http://schemas.microsoft.com/office/drawing/2014/main" xmlns="" id="{D609DC27-84AD-46EB-B211-E6EC84D59593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270974" y="4717663"/>
            <a:ext cx="6593700" cy="1454732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sz="2200">
                <a:solidFill>
                  <a:srgbClr val="3F5378"/>
                </a:solidFill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r>
              <a:rPr lang="ar-IQ" dirty="0"/>
              <a:t>العنوان الفرعي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467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 rot="10800000" flipV="1">
            <a:off x="3779912" y="2"/>
            <a:ext cx="5364088" cy="932721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 rot="10800000">
            <a:off x="-12908" y="6177443"/>
            <a:ext cx="1676222" cy="680580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38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4" y="330075"/>
              <a:chExt cx="12276020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4" y="330142"/>
                <a:ext cx="10612203" cy="1699502"/>
              </a:xfrm>
              <a:prstGeom prst="rect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 hasCustomPrompt="1"/>
          </p:nvPr>
        </p:nvSpPr>
        <p:spPr>
          <a:xfrm>
            <a:off x="4362794" y="267713"/>
            <a:ext cx="4313663" cy="54231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1800" b="0" i="0" u="none" strike="noStrike" cap="none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+mn-cs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ar-SA" dirty="0"/>
              <a:t>العنوان يكتب هنا</a:t>
            </a:r>
            <a:endParaRPr dirty="0"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 hasCustomPrompt="1"/>
          </p:nvPr>
        </p:nvSpPr>
        <p:spPr>
          <a:xfrm>
            <a:off x="107505" y="1042529"/>
            <a:ext cx="8950842" cy="5134901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76200" lvl="0" indent="0" algn="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r>
              <a:rPr lang="ar-SA" b="1" dirty="0"/>
              <a:t>التفاصيل</a:t>
            </a:r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6712" y="6372452"/>
            <a:ext cx="1410342" cy="3089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" name="صورة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" y="67694"/>
            <a:ext cx="709243" cy="974837"/>
          </a:xfrm>
          <a:prstGeom prst="rect">
            <a:avLst/>
          </a:prstGeom>
        </p:spPr>
      </p:pic>
      <p:grpSp>
        <p:nvGrpSpPr>
          <p:cNvPr id="22" name="Google Shape;239;p16">
            <a:extLst>
              <a:ext uri="{FF2B5EF4-FFF2-40B4-BE49-F238E27FC236}">
                <a16:creationId xmlns="" xmlns:a16="http://schemas.microsoft.com/office/drawing/2014/main" id="{525BFA40-882A-4FC9-8C80-AE57310CCC67}"/>
              </a:ext>
            </a:extLst>
          </p:cNvPr>
          <p:cNvGrpSpPr/>
          <p:nvPr userDrawn="1"/>
        </p:nvGrpSpPr>
        <p:grpSpPr>
          <a:xfrm>
            <a:off x="8748465" y="356659"/>
            <a:ext cx="349203" cy="384043"/>
            <a:chOff x="2594050" y="1631825"/>
            <a:chExt cx="439625" cy="439625"/>
          </a:xfrm>
        </p:grpSpPr>
        <p:sp>
          <p:nvSpPr>
            <p:cNvPr id="23" name="Google Shape;240;p16">
              <a:extLst>
                <a:ext uri="{FF2B5EF4-FFF2-40B4-BE49-F238E27FC236}">
                  <a16:creationId xmlns="" xmlns:a16="http://schemas.microsoft.com/office/drawing/2014/main" id="{27946C0E-1776-46C5-B3C7-99EAD910977E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1;p16">
              <a:extLst>
                <a:ext uri="{FF2B5EF4-FFF2-40B4-BE49-F238E27FC236}">
                  <a16:creationId xmlns="" xmlns:a16="http://schemas.microsoft.com/office/drawing/2014/main" id="{7D1B093F-EC42-4F79-A7EC-EA86D2827345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2;p16">
              <a:extLst>
                <a:ext uri="{FF2B5EF4-FFF2-40B4-BE49-F238E27FC236}">
                  <a16:creationId xmlns="" xmlns:a16="http://schemas.microsoft.com/office/drawing/2014/main" id="{82D88AE8-A62D-4BCE-8350-7FE6C4F94A8A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;p16">
              <a:extLst>
                <a:ext uri="{FF2B5EF4-FFF2-40B4-BE49-F238E27FC236}">
                  <a16:creationId xmlns="" xmlns:a16="http://schemas.microsoft.com/office/drawing/2014/main" id="{EA83ABCC-E089-479A-9E6C-BA561E025030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6C3EC0E-39B6-45C9-98E8-56B97766D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1897" y="6262776"/>
            <a:ext cx="382432" cy="509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59B9C2E-2E33-4A36-9CD6-D95FF0A6AE11}"/>
              </a:ext>
            </a:extLst>
          </p:cNvPr>
          <p:cNvSpPr txBox="1"/>
          <p:nvPr userDrawn="1"/>
        </p:nvSpPr>
        <p:spPr>
          <a:xfrm>
            <a:off x="6495710" y="6321764"/>
            <a:ext cx="1460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http://Alkafeel.edu.iq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0C42266-86E8-40C4-96C4-6E020D663C47}"/>
              </a:ext>
            </a:extLst>
          </p:cNvPr>
          <p:cNvSpPr txBox="1"/>
          <p:nvPr userDrawn="1"/>
        </p:nvSpPr>
        <p:spPr>
          <a:xfrm>
            <a:off x="7780649" y="6321764"/>
            <a:ext cx="85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1100" dirty="0">
                <a:solidFill>
                  <a:srgbClr val="002060"/>
                </a:solidFill>
                <a:latin typeface="+mn-lt"/>
                <a:cs typeface="+mn-cs"/>
              </a:rPr>
              <a:t>الموقع الرسمي</a:t>
            </a:r>
            <a:r>
              <a:rPr lang="en-US" sz="11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BCE29E6-FA10-4407-94FA-CD024609CAD4}"/>
              </a:ext>
            </a:extLst>
          </p:cNvPr>
          <p:cNvGrpSpPr/>
          <p:nvPr userDrawn="1"/>
        </p:nvGrpSpPr>
        <p:grpSpPr>
          <a:xfrm>
            <a:off x="3745454" y="6261639"/>
            <a:ext cx="2626746" cy="507548"/>
            <a:chOff x="3169390" y="4696229"/>
            <a:chExt cx="2626746" cy="38328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D2C1D12-58E9-401D-BD64-6EFA41E79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412851" y="4696229"/>
              <a:ext cx="383285" cy="383285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C17BEDD5-7E8C-4A76-A890-EB6D384F648A}"/>
                </a:ext>
              </a:extLst>
            </p:cNvPr>
            <p:cNvGrpSpPr/>
            <p:nvPr userDrawn="1"/>
          </p:nvGrpSpPr>
          <p:grpSpPr>
            <a:xfrm>
              <a:off x="3169390" y="4741323"/>
              <a:ext cx="2174907" cy="197560"/>
              <a:chOff x="6463382" y="4741323"/>
              <a:chExt cx="2174907" cy="197560"/>
            </a:xfrm>
          </p:grpSpPr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DA349212-450B-46B8-9799-A58F111B13CA}"/>
                  </a:ext>
                </a:extLst>
              </p:cNvPr>
              <p:cNvSpPr txBox="1"/>
              <p:nvPr userDrawn="1"/>
            </p:nvSpPr>
            <p:spPr>
              <a:xfrm>
                <a:off x="6463382" y="4741323"/>
                <a:ext cx="1546626" cy="197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002060"/>
                    </a:solidFill>
                  </a:rPr>
                  <a:t>info@alkafeel.edu.iq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5979FDF5-CD23-41B8-BD0B-741816AC1045}"/>
                  </a:ext>
                </a:extLst>
              </p:cNvPr>
              <p:cNvSpPr txBox="1"/>
              <p:nvPr userDrawn="1"/>
            </p:nvSpPr>
            <p:spPr>
              <a:xfrm>
                <a:off x="7770810" y="4741323"/>
                <a:ext cx="867479" cy="197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ar-IQ" sz="1100" b="0" i="0" u="none" strike="noStrike" cap="none" dirty="0">
                    <a:solidFill>
                      <a:srgbClr val="002060"/>
                    </a:solidFill>
                    <a:latin typeface="+mn-lt"/>
                    <a:ea typeface="Segoe UI Black" panose="020B0A02040204020203" pitchFamily="34" charset="0"/>
                    <a:cs typeface="+mn-cs"/>
                    <a:sym typeface="Arial"/>
                  </a:rPr>
                  <a:t>البريد الرسمي</a:t>
                </a:r>
                <a:endParaRPr lang="en-US" sz="1100" b="0" i="0" u="none" strike="noStrike" cap="none" dirty="0">
                  <a:solidFill>
                    <a:srgbClr val="002060"/>
                  </a:solidFill>
                  <a:latin typeface="+mn-lt"/>
                  <a:ea typeface="Segoe UI Black" panose="020B0A02040204020203" pitchFamily="34" charset="0"/>
                  <a:cs typeface="+mn-cs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264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04/08/1442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r.sarmadh@yahoo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38F58D-B406-49EC-B0F7-EAFE0BF329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853161-B314-47D6-B788-50BF78986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MRI HAZARD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26830A5-8DFC-43F6-9B4C-04305C158D6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0974" y="4293096"/>
            <a:ext cx="6593700" cy="2304256"/>
          </a:xfrm>
        </p:spPr>
        <p:txBody>
          <a:bodyPr/>
          <a:lstStyle/>
          <a:p>
            <a:endParaRPr lang="ar-IQ" dirty="0" smtClean="0"/>
          </a:p>
          <a:p>
            <a:r>
              <a:rPr lang="ar-IQ" dirty="0" err="1" smtClean="0"/>
              <a:t>م.سرمد</a:t>
            </a:r>
            <a:r>
              <a:rPr lang="ar-IQ" dirty="0" smtClean="0"/>
              <a:t> </a:t>
            </a:r>
            <a:r>
              <a:rPr lang="ar-IQ" dirty="0"/>
              <a:t>محمد </a:t>
            </a:r>
            <a:r>
              <a:rPr lang="ar-IQ" dirty="0" err="1" smtClean="0"/>
              <a:t>حموزي</a:t>
            </a:r>
            <a:endParaRPr lang="en-US" dirty="0" smtClean="0"/>
          </a:p>
          <a:p>
            <a:r>
              <a:rPr lang="en-US" dirty="0" err="1" smtClean="0"/>
              <a:t>Lec</a:t>
            </a:r>
            <a:r>
              <a:rPr lang="en-US" dirty="0" smtClean="0"/>
              <a:t>. </a:t>
            </a:r>
            <a:r>
              <a:rPr lang="en-US" dirty="0" err="1" smtClean="0"/>
              <a:t>Sarmad</a:t>
            </a:r>
            <a:r>
              <a:rPr lang="en-US" dirty="0" smtClean="0"/>
              <a:t> </a:t>
            </a:r>
            <a:r>
              <a:rPr lang="en-US" dirty="0" err="1" smtClean="0"/>
              <a:t>Hamozi</a:t>
            </a:r>
            <a:endParaRPr lang="en-US" dirty="0"/>
          </a:p>
          <a:p>
            <a:r>
              <a:rPr lang="en-US" dirty="0"/>
              <a:t> </a:t>
            </a:r>
            <a:r>
              <a:rPr lang="en-US" u="sng" dirty="0" smtClean="0">
                <a:hlinkClick r:id="rId2"/>
              </a:rPr>
              <a:t>dr.sarmadh@alkafeel.com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74382"/>
      </p:ext>
    </p:extLst>
  </p:cSld>
  <p:clrMapOvr>
    <a:masterClrMapping/>
  </p:clrMapOvr>
  <p:transition advTm="94081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87BA6B-0087-4B60-A12F-D0B6E4E33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00D711-1E46-439A-BA4E-CEB8E6A2E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042529"/>
            <a:ext cx="8950842" cy="51947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“MRI </a:t>
            </a:r>
            <a:r>
              <a:rPr lang="en-US" dirty="0">
                <a:solidFill>
                  <a:srgbClr val="FF0000"/>
                </a:solidFill>
              </a:rPr>
              <a:t>is safe, but if something goes wrong, it can </a:t>
            </a:r>
            <a:r>
              <a:rPr lang="en-US" dirty="0" smtClean="0">
                <a:solidFill>
                  <a:srgbClr val="FF0000"/>
                </a:solidFill>
              </a:rPr>
              <a:t>go very wrong” WHO.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1. Static magnetic field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0.012 T- (2)T- 10 T                        0.0000305 T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43EEE0-B1EA-4B47-AA55-0475211E6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796209" cy="300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45" y="2969177"/>
            <a:ext cx="4104456" cy="310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7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75108"/>
            <a:ext cx="6342733" cy="472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97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8919225" cy="508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49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5313"/>
            <a:ext cx="8113713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42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0530"/>
            <a:ext cx="8676456" cy="492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16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2. Time varying magnetic field</a:t>
            </a:r>
          </a:p>
          <a:p>
            <a:pPr algn="ctr"/>
            <a:endParaRPr lang="en-US" dirty="0">
              <a:solidFill>
                <a:srgbClr val="7030A0"/>
              </a:solidFill>
            </a:endParaRPr>
          </a:p>
          <a:p>
            <a:pPr marL="533400" indent="-457200" algn="l" rtl="0">
              <a:buFont typeface="Arial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Noise </a:t>
            </a:r>
          </a:p>
          <a:p>
            <a:pPr marL="533400" indent="-457200" algn="l" rtl="0">
              <a:buFont typeface="Arial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Flashes of light</a:t>
            </a:r>
          </a:p>
          <a:p>
            <a:pPr marL="533400" indent="-457200" algn="l" rtl="0">
              <a:buFont typeface="Arial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Ventricular </a:t>
            </a:r>
            <a:r>
              <a:rPr lang="en-US" dirty="0" smtClean="0">
                <a:solidFill>
                  <a:srgbClr val="7030A0"/>
                </a:solidFill>
              </a:rPr>
              <a:t>fibrillation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5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3. Radiofrequency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rgbClr val="7030A0"/>
                </a:solidFill>
              </a:rPr>
              <a:t>Heat production  </a:t>
            </a:r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 1 Celsius 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rgbClr val="7030A0"/>
                </a:solidFill>
              </a:rPr>
              <a:t>thermo regulator </a:t>
            </a:r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 1 hour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2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Thank you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649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71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Sarmad Hamozi</cp:lastModifiedBy>
  <cp:revision>7</cp:revision>
  <dcterms:modified xsi:type="dcterms:W3CDTF">2021-03-17T04:53:14Z</dcterms:modified>
</cp:coreProperties>
</file>