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93" r:id="rId3"/>
    <p:sldId id="286" r:id="rId4"/>
    <p:sldId id="295" r:id="rId5"/>
    <p:sldId id="257" r:id="rId6"/>
    <p:sldId id="260" r:id="rId7"/>
    <p:sldId id="261" r:id="rId8"/>
    <p:sldId id="284" r:id="rId9"/>
    <p:sldId id="294" r:id="rId10"/>
    <p:sldId id="262" r:id="rId11"/>
    <p:sldId id="297" r:id="rId12"/>
    <p:sldId id="267" r:id="rId13"/>
    <p:sldId id="276" r:id="rId14"/>
    <p:sldId id="274" r:id="rId15"/>
    <p:sldId id="278" r:id="rId16"/>
    <p:sldId id="275" r:id="rId17"/>
    <p:sldId id="280" r:id="rId18"/>
    <p:sldId id="288" r:id="rId19"/>
    <p:sldId id="289" r:id="rId20"/>
    <p:sldId id="282" r:id="rId21"/>
    <p:sldId id="283" r:id="rId22"/>
    <p:sldId id="290" r:id="rId23"/>
    <p:sldId id="291" r:id="rId24"/>
    <p:sldId id="292" r:id="rId25"/>
    <p:sldId id="299" r:id="rId26"/>
    <p:sldId id="300" r:id="rId27"/>
    <p:sldId id="301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53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8493E-A416-4559-81A9-A6AB6E209C4B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818F3-DC47-42C9-8282-D3CFF72BE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45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9BD37006-8F66-46A5-B35B-07BFFEC4D01C}"/>
              </a:ext>
            </a:extLst>
          </p:cNvPr>
          <p:cNvSpPr/>
          <p:nvPr userDrawn="1"/>
        </p:nvSpPr>
        <p:spPr>
          <a:xfrm>
            <a:off x="0" y="94391"/>
            <a:ext cx="12192000" cy="658376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6854FF55-0AFA-4BB2-884C-4B009B46DE62}"/>
              </a:ext>
            </a:extLst>
          </p:cNvPr>
          <p:cNvSpPr/>
          <p:nvPr userDrawn="1"/>
        </p:nvSpPr>
        <p:spPr>
          <a:xfrm>
            <a:off x="0" y="6678151"/>
            <a:ext cx="12192000" cy="17984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2F9E5346-3695-4602-97A3-0B8A9C80BF09}"/>
              </a:ext>
            </a:extLst>
          </p:cNvPr>
          <p:cNvSpPr/>
          <p:nvPr userDrawn="1"/>
        </p:nvSpPr>
        <p:spPr>
          <a:xfrm>
            <a:off x="0" y="873483"/>
            <a:ext cx="12192000" cy="53476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AD2BD3CA-D5FA-4EEE-91F0-759E0773F6EE}"/>
              </a:ext>
            </a:extLst>
          </p:cNvPr>
          <p:cNvSpPr/>
          <p:nvPr userDrawn="1"/>
        </p:nvSpPr>
        <p:spPr>
          <a:xfrm>
            <a:off x="0" y="-70703"/>
            <a:ext cx="12192000" cy="17984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A8118C4F-D70F-43A9-B172-E7DF4ADE83E1}"/>
              </a:ext>
            </a:extLst>
          </p:cNvPr>
          <p:cNvGrpSpPr/>
          <p:nvPr userDrawn="1"/>
        </p:nvGrpSpPr>
        <p:grpSpPr>
          <a:xfrm>
            <a:off x="1509968" y="-1"/>
            <a:ext cx="2187726" cy="6763609"/>
            <a:chOff x="1875730" y="-1"/>
            <a:chExt cx="2187726" cy="6763609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xmlns="" id="{0CBB9745-F03D-416B-AFDB-7292F58346FF}"/>
                </a:ext>
              </a:extLst>
            </p:cNvPr>
            <p:cNvSpPr/>
            <p:nvPr userDrawn="1"/>
          </p:nvSpPr>
          <p:spPr>
            <a:xfrm rot="5400000">
              <a:off x="-412212" y="2287941"/>
              <a:ext cx="6763609" cy="218772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7" name="صورة 1">
              <a:extLst>
                <a:ext uri="{FF2B5EF4-FFF2-40B4-BE49-F238E27FC236}">
                  <a16:creationId xmlns:a16="http://schemas.microsoft.com/office/drawing/2014/main" xmlns="" id="{B6D230B2-C001-416D-90D0-15E8322FCF1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75730" y="2050130"/>
              <a:ext cx="2075653" cy="2139702"/>
            </a:xfrm>
            <a:prstGeom prst="rect">
              <a:avLst/>
            </a:prstGeom>
          </p:spPr>
        </p:pic>
      </p:grpSp>
      <p:sp>
        <p:nvSpPr>
          <p:cNvPr id="40" name="Arrow: Pentagon 39">
            <a:extLst>
              <a:ext uri="{FF2B5EF4-FFF2-40B4-BE49-F238E27FC236}">
                <a16:creationId xmlns:a16="http://schemas.microsoft.com/office/drawing/2014/main" xmlns="" id="{5DC1B17A-42E5-4827-B5BE-2670B557C295}"/>
              </a:ext>
            </a:extLst>
          </p:cNvPr>
          <p:cNvSpPr/>
          <p:nvPr userDrawn="1"/>
        </p:nvSpPr>
        <p:spPr>
          <a:xfrm flipH="1">
            <a:off x="11080864" y="6221161"/>
            <a:ext cx="1111133" cy="456988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lide Number Placeholder 5">
            <a:extLst>
              <a:ext uri="{FF2B5EF4-FFF2-40B4-BE49-F238E27FC236}">
                <a16:creationId xmlns:a16="http://schemas.microsoft.com/office/drawing/2014/main" xmlns="" id="{41CCE111-59C4-4620-A682-7B71FC50D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3739" y="6267091"/>
            <a:ext cx="54550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F5378"/>
                </a:solidFill>
              </a:defRPr>
            </a:lvl1pPr>
          </a:lstStyle>
          <a:p>
            <a:fld id="{A0EDFBC5-9E83-48A9-A20F-CEAD086DBFA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6" name="Arrow: Pentagon 45">
            <a:extLst>
              <a:ext uri="{FF2B5EF4-FFF2-40B4-BE49-F238E27FC236}">
                <a16:creationId xmlns:a16="http://schemas.microsoft.com/office/drawing/2014/main" xmlns="" id="{8244B392-AC48-4B2D-BF49-8459840DE26F}"/>
              </a:ext>
            </a:extLst>
          </p:cNvPr>
          <p:cNvSpPr/>
          <p:nvPr userDrawn="1"/>
        </p:nvSpPr>
        <p:spPr>
          <a:xfrm rot="10800000" flipH="1">
            <a:off x="0" y="6221160"/>
            <a:ext cx="1390115" cy="456988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Date Placeholder 3">
            <a:extLst>
              <a:ext uri="{FF2B5EF4-FFF2-40B4-BE49-F238E27FC236}">
                <a16:creationId xmlns:a16="http://schemas.microsoft.com/office/drawing/2014/main" xmlns="" id="{D801F2CC-04D6-48E5-9020-23F53EF728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50" y="6267091"/>
            <a:ext cx="1200599" cy="365125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>
                <a:solidFill>
                  <a:srgbClr val="3F5378"/>
                </a:solidFill>
              </a:defRPr>
            </a:lvl1pPr>
          </a:lstStyle>
          <a:p>
            <a:r>
              <a:rPr lang="en-US" dirty="0"/>
              <a:t>2020-2021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ECF235D-501E-4D8C-B0C7-A7FBEFFEF1D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7545" y="1887538"/>
            <a:ext cx="7936305" cy="120578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72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Main Title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xmlns="" id="{3431DDF7-EDFA-4A9B-A10A-40DC5103B7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17545" y="3258414"/>
            <a:ext cx="7936305" cy="1833363"/>
          </a:xfrm>
          <a:prstGeom prst="rect">
            <a:avLst/>
          </a:prstGeom>
        </p:spPr>
        <p:txBody>
          <a:bodyPr anchor="ctr"/>
          <a:lstStyle>
            <a:lvl1pPr marL="0" indent="0" algn="ctr" rtl="0">
              <a:buNone/>
              <a:defRPr sz="48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108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9BD37006-8F66-46A5-B35B-07BFFEC4D01C}"/>
              </a:ext>
            </a:extLst>
          </p:cNvPr>
          <p:cNvSpPr/>
          <p:nvPr userDrawn="1"/>
        </p:nvSpPr>
        <p:spPr>
          <a:xfrm>
            <a:off x="0" y="94391"/>
            <a:ext cx="12192000" cy="658376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6854FF55-0AFA-4BB2-884C-4B009B46DE62}"/>
              </a:ext>
            </a:extLst>
          </p:cNvPr>
          <p:cNvSpPr/>
          <p:nvPr userDrawn="1"/>
        </p:nvSpPr>
        <p:spPr>
          <a:xfrm>
            <a:off x="0" y="6678151"/>
            <a:ext cx="12192000" cy="17984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2F9E5346-3695-4602-97A3-0B8A9C80BF09}"/>
              </a:ext>
            </a:extLst>
          </p:cNvPr>
          <p:cNvSpPr/>
          <p:nvPr userDrawn="1"/>
        </p:nvSpPr>
        <p:spPr>
          <a:xfrm>
            <a:off x="0" y="873483"/>
            <a:ext cx="12192000" cy="53476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AD2BD3CA-D5FA-4EEE-91F0-759E0773F6EE}"/>
              </a:ext>
            </a:extLst>
          </p:cNvPr>
          <p:cNvSpPr/>
          <p:nvPr userDrawn="1"/>
        </p:nvSpPr>
        <p:spPr>
          <a:xfrm>
            <a:off x="0" y="-70703"/>
            <a:ext cx="12192000" cy="17984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row: Pentagon 39">
            <a:extLst>
              <a:ext uri="{FF2B5EF4-FFF2-40B4-BE49-F238E27FC236}">
                <a16:creationId xmlns:a16="http://schemas.microsoft.com/office/drawing/2014/main" xmlns="" id="{5DC1B17A-42E5-4827-B5BE-2670B557C295}"/>
              </a:ext>
            </a:extLst>
          </p:cNvPr>
          <p:cNvSpPr/>
          <p:nvPr userDrawn="1"/>
        </p:nvSpPr>
        <p:spPr>
          <a:xfrm flipH="1">
            <a:off x="11122428" y="6221161"/>
            <a:ext cx="1069569" cy="456988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lide Number Placeholder 5">
            <a:extLst>
              <a:ext uri="{FF2B5EF4-FFF2-40B4-BE49-F238E27FC236}">
                <a16:creationId xmlns:a16="http://schemas.microsoft.com/office/drawing/2014/main" xmlns="" id="{41CCE111-59C4-4620-A682-7B71FC50D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4815" y="6267091"/>
            <a:ext cx="57386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F5378"/>
                </a:solidFill>
              </a:defRPr>
            </a:lvl1pPr>
          </a:lstStyle>
          <a:p>
            <a:fld id="{A0EDFBC5-9E83-48A9-A20F-CEAD086DBFA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6" name="Arrow: Pentagon 45">
            <a:extLst>
              <a:ext uri="{FF2B5EF4-FFF2-40B4-BE49-F238E27FC236}">
                <a16:creationId xmlns:a16="http://schemas.microsoft.com/office/drawing/2014/main" xmlns="" id="{8244B392-AC48-4B2D-BF49-8459840DE26F}"/>
              </a:ext>
            </a:extLst>
          </p:cNvPr>
          <p:cNvSpPr/>
          <p:nvPr userDrawn="1"/>
        </p:nvSpPr>
        <p:spPr>
          <a:xfrm rot="10800000" flipH="1">
            <a:off x="272754" y="6221603"/>
            <a:ext cx="1465179" cy="456988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Date Placeholder 3">
            <a:extLst>
              <a:ext uri="{FF2B5EF4-FFF2-40B4-BE49-F238E27FC236}">
                <a16:creationId xmlns:a16="http://schemas.microsoft.com/office/drawing/2014/main" xmlns="" id="{D801F2CC-04D6-48E5-9020-23F53EF728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71673" y="6267091"/>
            <a:ext cx="1200599" cy="365125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>
                <a:solidFill>
                  <a:srgbClr val="3F5378"/>
                </a:solidFill>
              </a:defRPr>
            </a:lvl1pPr>
          </a:lstStyle>
          <a:p>
            <a:r>
              <a:rPr lang="en-US" dirty="0"/>
              <a:t>2020-2021</a:t>
            </a:r>
          </a:p>
        </p:txBody>
      </p:sp>
      <p:sp>
        <p:nvSpPr>
          <p:cNvPr id="14" name="Google Shape;79;p5">
            <a:extLst>
              <a:ext uri="{FF2B5EF4-FFF2-40B4-BE49-F238E27FC236}">
                <a16:creationId xmlns:a16="http://schemas.microsoft.com/office/drawing/2014/main" xmlns="" id="{5668860F-19A7-4440-A20F-147FDD68D328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529205" y="1006453"/>
            <a:ext cx="11549475" cy="5080789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76200" lvl="0" indent="0" algn="l">
              <a:spcBef>
                <a:spcPts val="600"/>
              </a:spcBef>
              <a:spcAft>
                <a:spcPts val="0"/>
              </a:spcAft>
              <a:buSzPts val="2400"/>
              <a:buNone/>
              <a:defRPr>
                <a:solidFill>
                  <a:srgbClr val="3F5378"/>
                </a:solidFill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r>
              <a:rPr lang="en-US" b="1" dirty="0"/>
              <a:t>Details</a:t>
            </a:r>
            <a:endParaRPr lang="ar-SA" b="1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66B8A655-DD86-4892-BF52-16BCF5CF8635}"/>
              </a:ext>
            </a:extLst>
          </p:cNvPr>
          <p:cNvGrpSpPr/>
          <p:nvPr userDrawn="1"/>
        </p:nvGrpSpPr>
        <p:grpSpPr>
          <a:xfrm>
            <a:off x="1806341" y="6265210"/>
            <a:ext cx="2557587" cy="380661"/>
            <a:chOff x="2786710" y="4680483"/>
            <a:chExt cx="2557587" cy="383285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xmlns="" id="{487DF495-839D-4469-A05A-62B06DF5E66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786710" y="4680483"/>
              <a:ext cx="383285" cy="383285"/>
            </a:xfrm>
            <a:prstGeom prst="rect">
              <a:avLst/>
            </a:prstGeom>
          </p:spPr>
        </p:pic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xmlns="" id="{FFAC5E4D-8A74-4B7A-BC54-8C3B3FDC97E6}"/>
                </a:ext>
              </a:extLst>
            </p:cNvPr>
            <p:cNvGrpSpPr/>
            <p:nvPr userDrawn="1"/>
          </p:nvGrpSpPr>
          <p:grpSpPr>
            <a:xfrm>
              <a:off x="3169389" y="4741323"/>
              <a:ext cx="2174908" cy="263413"/>
              <a:chOff x="6463381" y="4741323"/>
              <a:chExt cx="2174908" cy="263413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id="{8400AE3C-6492-4126-84CA-9B14F862593C}"/>
                  </a:ext>
                </a:extLst>
              </p:cNvPr>
              <p:cNvSpPr txBox="1"/>
              <p:nvPr userDrawn="1"/>
            </p:nvSpPr>
            <p:spPr>
              <a:xfrm>
                <a:off x="6463381" y="4741323"/>
                <a:ext cx="2174908" cy="2634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r>
                  <a:rPr lang="en-US" sz="1100" b="0" i="0" u="none" strike="noStrike" cap="none" dirty="0">
                    <a:solidFill>
                      <a:schemeClr val="bg1"/>
                    </a:solidFill>
                    <a:latin typeface="Arial"/>
                    <a:ea typeface="Segoe UI Black" panose="020B0A02040204020203" pitchFamily="34" charset="0"/>
                    <a:cs typeface="Arial"/>
                    <a:sym typeface="Arial"/>
                  </a:rPr>
                  <a:t>Email :</a:t>
                </a:r>
                <a:r>
                  <a:rPr lang="en-US" sz="1100" dirty="0">
                    <a:solidFill>
                      <a:schemeClr val="bg1"/>
                    </a:solidFill>
                  </a:rPr>
                  <a:t>info@alkafeel.edu.iq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2B158153-F695-4B33-8642-1A0EAFE058EB}"/>
                  </a:ext>
                </a:extLst>
              </p:cNvPr>
              <p:cNvSpPr txBox="1"/>
              <p:nvPr userDrawn="1"/>
            </p:nvSpPr>
            <p:spPr>
              <a:xfrm>
                <a:off x="7770810" y="4741323"/>
                <a:ext cx="86747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R="0" algn="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</a:pPr>
                <a:endParaRPr lang="en-US" sz="1100" b="0" i="0" u="none" strike="noStrike" cap="none" dirty="0">
                  <a:solidFill>
                    <a:srgbClr val="002060"/>
                  </a:solidFill>
                  <a:latin typeface="+mn-lt"/>
                  <a:ea typeface="Segoe UI Black" panose="020B0A02040204020203" pitchFamily="34" charset="0"/>
                  <a:cs typeface="+mn-cs"/>
                  <a:sym typeface="Arial"/>
                </a:endParaRPr>
              </a:p>
            </p:txBody>
          </p:sp>
        </p:grp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09B456AB-22B2-4FA9-809A-639D9B5FCF70}"/>
              </a:ext>
            </a:extLst>
          </p:cNvPr>
          <p:cNvGrpSpPr/>
          <p:nvPr userDrawn="1"/>
        </p:nvGrpSpPr>
        <p:grpSpPr>
          <a:xfrm>
            <a:off x="3801101" y="6183529"/>
            <a:ext cx="2804336" cy="527788"/>
            <a:chOff x="2276499" y="3408302"/>
            <a:chExt cx="2804336" cy="527788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xmlns="" id="{80EAE3E0-44D0-46B2-937B-EAEE4C7E467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276499" y="3408302"/>
              <a:ext cx="735959" cy="527788"/>
            </a:xfrm>
            <a:prstGeom prst="rect">
              <a:avLst/>
            </a:prstGeom>
          </p:spPr>
        </p:pic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xmlns="" id="{354112FD-5A25-4014-B4FD-C7F661F6110A}"/>
                </a:ext>
              </a:extLst>
            </p:cNvPr>
            <p:cNvGrpSpPr/>
            <p:nvPr userDrawn="1"/>
          </p:nvGrpSpPr>
          <p:grpSpPr>
            <a:xfrm>
              <a:off x="2845992" y="3568276"/>
              <a:ext cx="2234843" cy="261610"/>
              <a:chOff x="6538000" y="4741322"/>
              <a:chExt cx="2234843" cy="263413"/>
            </a:xfrm>
          </p:grpSpPr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xmlns="" id="{38EB65AC-D5FB-4AB4-8C39-80DBEDDEF7A8}"/>
                  </a:ext>
                </a:extLst>
              </p:cNvPr>
              <p:cNvSpPr txBox="1"/>
              <p:nvPr userDrawn="1"/>
            </p:nvSpPr>
            <p:spPr>
              <a:xfrm>
                <a:off x="6538000" y="4741322"/>
                <a:ext cx="2234843" cy="2634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r>
                  <a:rPr lang="en-US" sz="1100" b="0" i="0" u="none" strike="noStrike" cap="none" dirty="0">
                    <a:solidFill>
                      <a:schemeClr val="bg1"/>
                    </a:solidFill>
                    <a:latin typeface="Arial"/>
                    <a:ea typeface="Segoe UI Black" panose="020B0A02040204020203" pitchFamily="34" charset="0"/>
                    <a:cs typeface="Arial"/>
                    <a:sym typeface="Arial"/>
                  </a:rPr>
                  <a:t>Website :</a:t>
                </a:r>
                <a:r>
                  <a:rPr lang="en-US" sz="1100" dirty="0">
                    <a:solidFill>
                      <a:schemeClr val="bg1"/>
                    </a:solidFill>
                  </a:rPr>
                  <a:t>http://Alkafeel.edu.iq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xmlns="" id="{3677BC36-AB45-4868-BDB7-56C8683913A3}"/>
                  </a:ext>
                </a:extLst>
              </p:cNvPr>
              <p:cNvSpPr txBox="1"/>
              <p:nvPr userDrawn="1"/>
            </p:nvSpPr>
            <p:spPr>
              <a:xfrm>
                <a:off x="7770810" y="4741323"/>
                <a:ext cx="86747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R="0" algn="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</a:pPr>
                <a:endParaRPr lang="en-US" sz="1100" b="0" i="0" u="none" strike="noStrike" cap="none" dirty="0">
                  <a:solidFill>
                    <a:srgbClr val="002060"/>
                  </a:solidFill>
                  <a:latin typeface="+mn-lt"/>
                  <a:ea typeface="Segoe UI Black" panose="020B0A02040204020203" pitchFamily="34" charset="0"/>
                  <a:cs typeface="+mn-cs"/>
                  <a:sym typeface="Arial"/>
                </a:endParaRPr>
              </a:p>
            </p:txBody>
          </p:sp>
        </p:grpSp>
      </p:grpSp>
      <p:sp>
        <p:nvSpPr>
          <p:cNvPr id="27" name="Arrow: Pentagon 26">
            <a:extLst>
              <a:ext uri="{FF2B5EF4-FFF2-40B4-BE49-F238E27FC236}">
                <a16:creationId xmlns:a16="http://schemas.microsoft.com/office/drawing/2014/main" xmlns="" id="{DB1419E4-4C95-4933-9088-533031767AEC}"/>
              </a:ext>
            </a:extLst>
          </p:cNvPr>
          <p:cNvSpPr/>
          <p:nvPr userDrawn="1"/>
        </p:nvSpPr>
        <p:spPr>
          <a:xfrm flipH="1">
            <a:off x="10801883" y="94392"/>
            <a:ext cx="1390116" cy="779092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صورة 1">
            <a:extLst>
              <a:ext uri="{FF2B5EF4-FFF2-40B4-BE49-F238E27FC236}">
                <a16:creationId xmlns:a16="http://schemas.microsoft.com/office/drawing/2014/main" xmlns="" id="{BF5E8E17-3DFA-41DB-B46D-F4A5C3C3DB5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8302" y="98779"/>
            <a:ext cx="719257" cy="741451"/>
          </a:xfrm>
          <a:prstGeom prst="rect">
            <a:avLst/>
          </a:prstGeom>
        </p:spPr>
      </p:pic>
      <p:sp>
        <p:nvSpPr>
          <p:cNvPr id="30" name="Google Shape;78;p5">
            <a:extLst>
              <a:ext uri="{FF2B5EF4-FFF2-40B4-BE49-F238E27FC236}">
                <a16:creationId xmlns:a16="http://schemas.microsoft.com/office/drawing/2014/main" xmlns="" id="{D42B2945-53BD-4C9A-802F-AC330CBF3A7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229067" y="305901"/>
            <a:ext cx="9407628" cy="406736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2000"/>
              <a:buNone/>
              <a:defRPr sz="1800" b="0" i="0" u="none" strike="noStrike" cap="none" dirty="0">
                <a:solidFill>
                  <a:schemeClr val="bg1"/>
                </a:solidFill>
                <a:latin typeface="+mn-lt"/>
                <a:ea typeface="Segoe UI Black" panose="020B0A02040204020203" pitchFamily="34" charset="0"/>
                <a:cs typeface="+mn-cs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en-US" dirty="0"/>
              <a:t>Title</a:t>
            </a:r>
            <a:endParaRPr dirty="0"/>
          </a:p>
        </p:txBody>
      </p:sp>
      <p:sp>
        <p:nvSpPr>
          <p:cNvPr id="31" name="Arrow: Pentagon 30">
            <a:extLst>
              <a:ext uri="{FF2B5EF4-FFF2-40B4-BE49-F238E27FC236}">
                <a16:creationId xmlns:a16="http://schemas.microsoft.com/office/drawing/2014/main" xmlns="" id="{CF8ACE1E-B011-4A84-8C6B-EC5A84BCC96C}"/>
              </a:ext>
            </a:extLst>
          </p:cNvPr>
          <p:cNvSpPr/>
          <p:nvPr userDrawn="1"/>
        </p:nvSpPr>
        <p:spPr>
          <a:xfrm rot="10800000" flipH="1">
            <a:off x="342004" y="108551"/>
            <a:ext cx="833653" cy="764932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oogle Shape;239;p16">
            <a:extLst>
              <a:ext uri="{FF2B5EF4-FFF2-40B4-BE49-F238E27FC236}">
                <a16:creationId xmlns:a16="http://schemas.microsoft.com/office/drawing/2014/main" xmlns="" id="{51093C29-0B93-4657-AED3-FDF929FB8F78}"/>
              </a:ext>
            </a:extLst>
          </p:cNvPr>
          <p:cNvGrpSpPr/>
          <p:nvPr userDrawn="1"/>
        </p:nvGrpSpPr>
        <p:grpSpPr>
          <a:xfrm flipH="1">
            <a:off x="475796" y="305901"/>
            <a:ext cx="347472" cy="288032"/>
            <a:chOff x="2594050" y="1631825"/>
            <a:chExt cx="439625" cy="439625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33" name="Google Shape;240;p16">
              <a:extLst>
                <a:ext uri="{FF2B5EF4-FFF2-40B4-BE49-F238E27FC236}">
                  <a16:creationId xmlns:a16="http://schemas.microsoft.com/office/drawing/2014/main" xmlns="" id="{D741DFC4-3093-494D-888D-CB021DB886F6}"/>
                </a:ext>
              </a:extLst>
            </p:cNvPr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grp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F5378"/>
                </a:solidFill>
              </a:endParaRPr>
            </a:p>
          </p:txBody>
        </p:sp>
        <p:sp>
          <p:nvSpPr>
            <p:cNvPr id="34" name="Google Shape;241;p16">
              <a:extLst>
                <a:ext uri="{FF2B5EF4-FFF2-40B4-BE49-F238E27FC236}">
                  <a16:creationId xmlns:a16="http://schemas.microsoft.com/office/drawing/2014/main" xmlns="" id="{67B83C70-8ECE-4716-943D-2F22333E5466}"/>
                </a:ext>
              </a:extLst>
            </p:cNvPr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grp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F5378"/>
                </a:solidFill>
              </a:endParaRPr>
            </a:p>
          </p:txBody>
        </p:sp>
        <p:sp>
          <p:nvSpPr>
            <p:cNvPr id="42" name="Google Shape;242;p16">
              <a:extLst>
                <a:ext uri="{FF2B5EF4-FFF2-40B4-BE49-F238E27FC236}">
                  <a16:creationId xmlns:a16="http://schemas.microsoft.com/office/drawing/2014/main" xmlns="" id="{78DD374C-E66A-42D5-A2FE-A69BE7181EC7}"/>
                </a:ext>
              </a:extLst>
            </p:cNvPr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grp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F5378"/>
                </a:solidFill>
              </a:endParaRPr>
            </a:p>
          </p:txBody>
        </p:sp>
        <p:sp>
          <p:nvSpPr>
            <p:cNvPr id="43" name="Google Shape;243;p16">
              <a:extLst>
                <a:ext uri="{FF2B5EF4-FFF2-40B4-BE49-F238E27FC236}">
                  <a16:creationId xmlns:a16="http://schemas.microsoft.com/office/drawing/2014/main" xmlns="" id="{C9117AA7-AA5F-4621-A3D9-FA22B13E47E5}"/>
                </a:ext>
              </a:extLst>
            </p:cNvPr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grp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F5378"/>
                </a:solidFill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B48B2958-B7A7-489A-B909-03A008329EB1}"/>
              </a:ext>
            </a:extLst>
          </p:cNvPr>
          <p:cNvSpPr/>
          <p:nvPr userDrawn="1"/>
        </p:nvSpPr>
        <p:spPr>
          <a:xfrm rot="5400000">
            <a:off x="-3375944" y="3305240"/>
            <a:ext cx="6928704" cy="1768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6C16464-CFF8-4E34-B354-25BDA408DB5C}"/>
              </a:ext>
            </a:extLst>
          </p:cNvPr>
          <p:cNvSpPr/>
          <p:nvPr userDrawn="1"/>
        </p:nvSpPr>
        <p:spPr>
          <a:xfrm rot="5400000">
            <a:off x="-3207849" y="3308147"/>
            <a:ext cx="6928704" cy="17100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98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E5C972-88A1-4031-A002-4E4BEE946A17}" type="datetimeFigureOut">
              <a:rPr lang="ar-IQ" smtClean="0"/>
              <a:t>24/07/1442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D9F907-349D-4921-B8C7-213D74BF60E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57333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E5C972-88A1-4031-A002-4E4BEE946A17}" type="datetimeFigureOut">
              <a:rPr lang="ar-IQ" smtClean="0"/>
              <a:t>24/07/1442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D9F907-349D-4921-B8C7-213D74BF60E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51075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780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9AB972B1-420B-4A4F-9373-E84E27CD2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5E99231-218E-4D9C-A664-891DA5581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2020-2021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C005FF5-217A-42DF-AFBD-C4B44C5DC6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17545" y="1887537"/>
            <a:ext cx="7936305" cy="1697873"/>
          </a:xfrm>
        </p:spPr>
        <p:txBody>
          <a:bodyPr/>
          <a:lstStyle/>
          <a:p>
            <a:r>
              <a:rPr lang="en-US" b="1" dirty="0" smtClean="0">
                <a:solidFill>
                  <a:srgbClr val="3F5378"/>
                </a:solidFill>
              </a:rPr>
              <a:t>Geriatrics In Dentistry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B1146AE-C1F7-4358-9551-D5F2305D85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80448" y="3956245"/>
            <a:ext cx="7936305" cy="1833363"/>
          </a:xfrm>
        </p:spPr>
        <p:txBody>
          <a:bodyPr/>
          <a:lstStyle/>
          <a:p>
            <a:pPr marL="274320" lvl="0" indent="-274320">
              <a:lnSpc>
                <a:spcPct val="100000"/>
              </a:lnSpc>
              <a:spcBef>
                <a:spcPts val="600"/>
              </a:spcBef>
              <a:buClr>
                <a:srgbClr val="B13F9A"/>
              </a:buClr>
              <a:buSzPct val="73000"/>
              <a:buFont typeface="Wingdings 2"/>
              <a:buChar char=""/>
            </a:pPr>
            <a:r>
              <a:rPr lang="en-US" sz="2600" dirty="0">
                <a:solidFill>
                  <a:srgbClr val="5982DB">
                    <a:lumMod val="50000"/>
                  </a:srgbClr>
                </a:solidFill>
              </a:rPr>
              <a:t>Dr. Mohammad Hassan </a:t>
            </a:r>
            <a:br>
              <a:rPr lang="en-US" sz="2600" dirty="0">
                <a:solidFill>
                  <a:srgbClr val="5982DB">
                    <a:lumMod val="50000"/>
                  </a:srgbClr>
                </a:solidFill>
              </a:rPr>
            </a:br>
            <a:r>
              <a:rPr lang="en-US" sz="2800" dirty="0">
                <a:solidFill>
                  <a:srgbClr val="5982DB">
                    <a:lumMod val="50000"/>
                  </a:srgbClr>
                </a:solidFill>
              </a:rPr>
              <a:t>B.D.S., M.Sc., Ph.D. (Oral Medicine</a:t>
            </a:r>
            <a:r>
              <a:rPr lang="en-US" sz="2800" dirty="0" smtClean="0">
                <a:solidFill>
                  <a:srgbClr val="5982DB">
                    <a:lumMod val="50000"/>
                  </a:srgbClr>
                </a:solidFill>
              </a:rPr>
              <a:t>).</a:t>
            </a:r>
            <a:endParaRPr lang="ar-IQ" sz="2600" dirty="0">
              <a:solidFill>
                <a:prstClr val="black"/>
              </a:solidFill>
              <a:latin typeface="Trebuchet MS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617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3200" b="1" dirty="0"/>
              <a:t>PHARMACOTHERAPEUTICS </a:t>
            </a:r>
            <a:r>
              <a:rPr lang="en-US" sz="3200" b="1" dirty="0" smtClean="0"/>
              <a:t>IN OLDER </a:t>
            </a:r>
            <a:r>
              <a:rPr lang="en-US" sz="3200" b="1" dirty="0"/>
              <a:t>ADULTS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Due </a:t>
            </a:r>
            <a:r>
              <a:rPr lang="en-US" dirty="0"/>
              <a:t>to increased exposure to medication, older adults </a:t>
            </a:r>
            <a:r>
              <a:rPr lang="en-US" dirty="0" smtClean="0"/>
              <a:t>are at </a:t>
            </a:r>
            <a:r>
              <a:rPr lang="en-US" dirty="0"/>
              <a:t>an increased risk for drug-related complications. </a:t>
            </a:r>
            <a:r>
              <a:rPr lang="en-US" dirty="0" smtClean="0">
                <a:solidFill>
                  <a:srgbClr val="FF0000"/>
                </a:solidFill>
              </a:rPr>
              <a:t>Problems such as  </a:t>
            </a:r>
            <a:r>
              <a:rPr lang="en-US" dirty="0">
                <a:solidFill>
                  <a:srgbClr val="FF0000"/>
                </a:solidFill>
              </a:rPr>
              <a:t>drug–drug </a:t>
            </a:r>
            <a:r>
              <a:rPr lang="en-US" dirty="0" smtClean="0">
                <a:solidFill>
                  <a:srgbClr val="FF0000"/>
                </a:solidFill>
              </a:rPr>
              <a:t>interactions, adverse </a:t>
            </a:r>
            <a:r>
              <a:rPr lang="en-US" dirty="0">
                <a:solidFill>
                  <a:srgbClr val="FF0000"/>
                </a:solidFill>
              </a:rPr>
              <a:t>drug </a:t>
            </a:r>
            <a:r>
              <a:rPr lang="en-US" dirty="0" smtClean="0">
                <a:solidFill>
                  <a:srgbClr val="FF0000"/>
                </a:solidFill>
              </a:rPr>
              <a:t>reactions 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polypharmacy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(use of </a:t>
            </a:r>
            <a:r>
              <a:rPr lang="en-US" dirty="0" smtClean="0"/>
              <a:t>multiple medications </a:t>
            </a:r>
            <a:r>
              <a:rPr lang="en-US" dirty="0"/>
              <a:t>or use of more medications than appropriate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40509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dirty="0" smtClean="0"/>
              <a:t>Pharmacokinetics</a:t>
            </a:r>
            <a:endParaRPr lang="ar-IQ" sz="5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76200" lvl="0" indent="0" algn="just">
              <a:lnSpc>
                <a:spcPct val="150000"/>
              </a:lnSpc>
              <a:spcBef>
                <a:spcPts val="600"/>
              </a:spcBef>
              <a:buSzPts val="2400"/>
              <a:buNone/>
            </a:pPr>
            <a:r>
              <a:rPr lang="en-US" sz="3200" dirty="0">
                <a:solidFill>
                  <a:srgbClr val="3F5378"/>
                </a:solidFill>
              </a:rPr>
              <a:t>The pharmacokinetics of medications—the absorption, </a:t>
            </a:r>
            <a:r>
              <a:rPr lang="en-US" sz="3200" dirty="0" smtClean="0">
                <a:solidFill>
                  <a:srgbClr val="3F5378"/>
                </a:solidFill>
              </a:rPr>
              <a:t>distribution, metabolism</a:t>
            </a:r>
            <a:r>
              <a:rPr lang="en-US" sz="3200" dirty="0">
                <a:solidFill>
                  <a:srgbClr val="3F5378"/>
                </a:solidFill>
              </a:rPr>
              <a:t>, and elimination—can be altered </a:t>
            </a:r>
            <a:r>
              <a:rPr lang="en-US" sz="3200" dirty="0" smtClean="0">
                <a:solidFill>
                  <a:srgbClr val="3F5378"/>
                </a:solidFill>
              </a:rPr>
              <a:t>in an </a:t>
            </a:r>
            <a:r>
              <a:rPr lang="en-US" sz="3200" dirty="0">
                <a:solidFill>
                  <a:srgbClr val="3F5378"/>
                </a:solidFill>
              </a:rPr>
              <a:t>older patient due to the aging process.</a:t>
            </a:r>
            <a:endParaRPr lang="ar-IQ" sz="4000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7A59A-65F6-46E2-841F-33E6544F0CD8}" type="datetime1">
              <a:rPr lang="ar-IQ" smtClean="0"/>
              <a:t>24/07/1442</a:t>
            </a:fld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F907-349D-4921-B8C7-213D74BF60E0}" type="slidenum">
              <a:rPr lang="ar-IQ" smtClean="0"/>
              <a:t>11</a:t>
            </a:fld>
            <a:endParaRPr lang="ar-IQ"/>
          </a:p>
        </p:txBody>
      </p:sp>
      <p:pic>
        <p:nvPicPr>
          <p:cNvPr id="7" name="عنصر نائب للمحتوى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058194"/>
            <a:ext cx="51816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062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 dirty="0"/>
              <a:t>Pharmacodynamics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The pharmacodynamics of medications—the drug’s </a:t>
            </a:r>
            <a:r>
              <a:rPr lang="en-US" dirty="0" smtClean="0"/>
              <a:t>action on </a:t>
            </a:r>
            <a:r>
              <a:rPr lang="en-US" dirty="0"/>
              <a:t>the body—can also be affected by the aging process. </a:t>
            </a:r>
            <a:r>
              <a:rPr lang="en-US" dirty="0" smtClean="0"/>
              <a:t>As we </a:t>
            </a:r>
            <a:r>
              <a:rPr lang="en-US" dirty="0"/>
              <a:t>age, multiple changes occur, such as changes in body </a:t>
            </a:r>
            <a:r>
              <a:rPr lang="en-US" dirty="0" smtClean="0"/>
              <a:t>composition (increased </a:t>
            </a:r>
            <a:r>
              <a:rPr lang="en-US" dirty="0"/>
              <a:t>body fat, decreased lean muscle mass, </a:t>
            </a:r>
            <a:r>
              <a:rPr lang="en-US" dirty="0" err="1" smtClean="0"/>
              <a:t>anddecreased</a:t>
            </a:r>
            <a:r>
              <a:rPr lang="en-US" dirty="0" smtClean="0"/>
              <a:t> </a:t>
            </a:r>
            <a:r>
              <a:rPr lang="en-US" dirty="0"/>
              <a:t>body water</a:t>
            </a:r>
            <a:r>
              <a:rPr lang="en-US" dirty="0" smtClean="0"/>
              <a:t>). </a:t>
            </a:r>
            <a:endParaRPr lang="ar-IQ" dirty="0"/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25774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5400" b="1" dirty="0">
                <a:solidFill>
                  <a:srgbClr val="CD0000"/>
                </a:solidFill>
                <a:latin typeface="OptimaLTStd-Bold"/>
              </a:rPr>
              <a:t>AGE-RELATED ORAL CHANGES</a:t>
            </a:r>
            <a:endParaRPr lang="ar-IQ" sz="5400" dirty="0"/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85253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With aging:</a:t>
            </a:r>
          </a:p>
          <a:p>
            <a:pPr marL="590550" indent="-514350" algn="just">
              <a:lnSpc>
                <a:spcPct val="150000"/>
              </a:lnSpc>
              <a:buFont typeface="+mj-lt"/>
              <a:buAutoNum type="arabicParenR"/>
            </a:pPr>
            <a:r>
              <a:rPr lang="en-US" dirty="0"/>
              <a:t>O</a:t>
            </a:r>
            <a:r>
              <a:rPr lang="en-US" dirty="0" smtClean="0"/>
              <a:t>lfactory </a:t>
            </a:r>
            <a:r>
              <a:rPr lang="en-US" dirty="0"/>
              <a:t>function declines. </a:t>
            </a:r>
            <a:endParaRPr lang="en-US" dirty="0" smtClean="0"/>
          </a:p>
          <a:p>
            <a:pPr marL="590550" indent="-514350" algn="just">
              <a:lnSpc>
                <a:spcPct val="150000"/>
              </a:lnSpc>
              <a:buFont typeface="+mj-lt"/>
              <a:buAutoNum type="arabicParenR"/>
            </a:pPr>
            <a:r>
              <a:rPr lang="en-US" dirty="0"/>
              <a:t>Gustatory function </a:t>
            </a:r>
            <a:r>
              <a:rPr lang="en-US" dirty="0" smtClean="0"/>
              <a:t>declines.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Taste dysfunction </a:t>
            </a:r>
            <a:r>
              <a:rPr lang="en-US" dirty="0"/>
              <a:t>may be </a:t>
            </a:r>
            <a:r>
              <a:rPr lang="en-US" dirty="0" smtClean="0"/>
              <a:t>attributed to: </a:t>
            </a:r>
            <a:r>
              <a:rPr lang="en-US" dirty="0"/>
              <a:t>the </a:t>
            </a:r>
            <a:r>
              <a:rPr lang="en-US" u="sng" dirty="0"/>
              <a:t>normal aging </a:t>
            </a:r>
            <a:r>
              <a:rPr lang="en-US" u="sng" dirty="0" smtClean="0"/>
              <a:t>process, primary </a:t>
            </a:r>
            <a:r>
              <a:rPr lang="en-US" u="sng" dirty="0"/>
              <a:t>defect in </a:t>
            </a:r>
            <a:r>
              <a:rPr lang="en-US" u="sng" dirty="0" smtClean="0"/>
              <a:t>olfaction</a:t>
            </a:r>
            <a:r>
              <a:rPr lang="en-US" u="sng" dirty="0"/>
              <a:t>,</a:t>
            </a:r>
            <a:r>
              <a:rPr lang="en-US" u="sng" dirty="0" smtClean="0"/>
              <a:t> upper respiratory infection</a:t>
            </a:r>
            <a:r>
              <a:rPr lang="en-US" u="sng" dirty="0"/>
              <a:t>, head injury, drug use</a:t>
            </a:r>
            <a:r>
              <a:rPr lang="en-US" u="sng" dirty="0" smtClean="0"/>
              <a:t>, </a:t>
            </a:r>
            <a:r>
              <a:rPr lang="en-US" u="sng" dirty="0"/>
              <a:t>tooth loss and ill-fitting dentures or reduction in saliva production</a:t>
            </a:r>
            <a:r>
              <a:rPr lang="en-US" u="sng" dirty="0" smtClean="0"/>
              <a:t> </a:t>
            </a:r>
            <a:r>
              <a:rPr lang="en-US" u="sng" dirty="0"/>
              <a:t>and idiopathic </a:t>
            </a:r>
            <a:r>
              <a:rPr lang="en-US" u="sng" dirty="0" smtClean="0"/>
              <a:t>causes.</a:t>
            </a:r>
            <a:r>
              <a:rPr lang="en-US" dirty="0" smtClean="0"/>
              <a:t>  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/>
              <a:t>Oral Motor and Sensory </a:t>
            </a:r>
            <a:r>
              <a:rPr lang="en-US" sz="3600" b="1" dirty="0" smtClean="0"/>
              <a:t>Function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3391131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3) Alterations </a:t>
            </a:r>
            <a:r>
              <a:rPr lang="en-US" dirty="0"/>
              <a:t>in mastication, swallowing, and oral </a:t>
            </a:r>
            <a:r>
              <a:rPr lang="en-US" dirty="0" smtClean="0"/>
              <a:t>muscular posture. 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This muscle weakness </a:t>
            </a:r>
            <a:r>
              <a:rPr lang="en-US" sz="2000" dirty="0"/>
              <a:t>can be exacerbated by various systemic </a:t>
            </a:r>
            <a:r>
              <a:rPr lang="en-US" sz="2000" dirty="0" smtClean="0"/>
              <a:t>diseases such </a:t>
            </a:r>
            <a:r>
              <a:rPr lang="en-US" sz="2000" dirty="0"/>
              <a:t>as Parkinson disease, a history of head and neck </a:t>
            </a:r>
            <a:r>
              <a:rPr lang="en-US" sz="2000" dirty="0" smtClean="0"/>
              <a:t>cancer and </a:t>
            </a:r>
            <a:r>
              <a:rPr lang="en-US" sz="2000" dirty="0"/>
              <a:t>its treatment, multiple sclerosis, and </a:t>
            </a:r>
            <a:r>
              <a:rPr lang="en-US" sz="2000" dirty="0" smtClean="0"/>
              <a:t>CVA. </a:t>
            </a: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                         </a:t>
            </a:r>
            <a:r>
              <a:rPr lang="en-US" sz="2400" dirty="0" smtClean="0">
                <a:solidFill>
                  <a:srgbClr val="FF0000"/>
                </a:solidFill>
              </a:rPr>
              <a:t>choking </a:t>
            </a:r>
            <a:r>
              <a:rPr lang="en-US" sz="2400" dirty="0">
                <a:solidFill>
                  <a:srgbClr val="FF0000"/>
                </a:solidFill>
              </a:rPr>
              <a:t>and aspiration</a:t>
            </a:r>
            <a:r>
              <a:rPr lang="en-US" sz="2400" dirty="0"/>
              <a:t>. </a:t>
            </a:r>
            <a:endParaRPr lang="en-US" sz="2400" dirty="0" smtClean="0"/>
          </a:p>
          <a:p>
            <a:pPr algn="just">
              <a:lnSpc>
                <a:spcPct val="150000"/>
              </a:lnSpc>
            </a:pPr>
            <a:endParaRPr lang="en-US" sz="2400" dirty="0" smtClean="0"/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Arial Black" panose="020B0A04020102020204" pitchFamily="34" charset="0"/>
              </a:rPr>
              <a:t>The </a:t>
            </a:r>
            <a:r>
              <a:rPr lang="en-US" sz="2400" dirty="0">
                <a:latin typeface="Arial Black" panose="020B0A04020102020204" pitchFamily="34" charset="0"/>
              </a:rPr>
              <a:t>dentist must </a:t>
            </a:r>
            <a:r>
              <a:rPr lang="en-US" sz="2400" dirty="0" smtClean="0">
                <a:latin typeface="Arial Black" panose="020B0A04020102020204" pitchFamily="34" charset="0"/>
              </a:rPr>
              <a:t>be aware </a:t>
            </a:r>
            <a:r>
              <a:rPr lang="en-US" sz="2400" dirty="0">
                <a:latin typeface="Arial Black" panose="020B0A04020102020204" pitchFamily="34" charset="0"/>
              </a:rPr>
              <a:t>of these changes, </a:t>
            </a:r>
            <a:r>
              <a:rPr lang="en-US" sz="2400" u="sng" dirty="0">
                <a:solidFill>
                  <a:srgbClr val="FF0000"/>
                </a:solidFill>
                <a:latin typeface="Arial Black" panose="020B0A04020102020204" pitchFamily="34" charset="0"/>
              </a:rPr>
              <a:t>especially when approaching </a:t>
            </a:r>
            <a:r>
              <a:rPr lang="en-US" sz="2400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restorative care</a:t>
            </a:r>
            <a:r>
              <a:rPr lang="en-US" sz="2400" u="sng" dirty="0">
                <a:solidFill>
                  <a:srgbClr val="FF0000"/>
                </a:solidFill>
                <a:latin typeface="Arial Black" panose="020B0A04020102020204" pitchFamily="34" charset="0"/>
              </a:rPr>
              <a:t>. </a:t>
            </a:r>
            <a:endParaRPr lang="ar-IQ" sz="2400" u="sng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سهم مخطط إلى اليمين 5"/>
          <p:cNvSpPr/>
          <p:nvPr/>
        </p:nvSpPr>
        <p:spPr>
          <a:xfrm>
            <a:off x="955287" y="3304531"/>
            <a:ext cx="978408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841127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Patients who have diminished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food recognition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and enjoyment as well as altered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smell, taste mastication and swallowing function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can therefore have significant 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     effect on quality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of life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and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malnutrition. 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just">
              <a:lnSpc>
                <a:spcPct val="200000"/>
              </a:lnSpc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dentist can play an important role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in nutritional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counseling to prevent malnutrition,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dehydration, and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diminished quality of life.</a:t>
            </a:r>
            <a:endParaRPr lang="ar-IQ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ar-IQ" dirty="0"/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سهم للأسفل 5"/>
          <p:cNvSpPr/>
          <p:nvPr/>
        </p:nvSpPr>
        <p:spPr>
          <a:xfrm>
            <a:off x="2263514" y="305764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42459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3200" dirty="0" smtClean="0"/>
              <a:t>The age-related </a:t>
            </a:r>
            <a:r>
              <a:rPr lang="en-US" sz="3200" dirty="0"/>
              <a:t>changes to the </a:t>
            </a:r>
            <a:r>
              <a:rPr lang="en-US" sz="3200" dirty="0" smtClean="0"/>
              <a:t>dentition: Occlusion </a:t>
            </a:r>
            <a:r>
              <a:rPr lang="en-US" sz="3200" dirty="0"/>
              <a:t>attrition, pulpal recession, fibrosis, and </a:t>
            </a:r>
            <a:r>
              <a:rPr lang="en-US" sz="3200" dirty="0" smtClean="0"/>
              <a:t>decreased cellularity </a:t>
            </a:r>
            <a:r>
              <a:rPr lang="en-US" sz="3200" dirty="0"/>
              <a:t>are some of the more common changes </a:t>
            </a:r>
            <a:r>
              <a:rPr lang="en-US" sz="3200" dirty="0" smtClean="0"/>
              <a:t>seen—all </a:t>
            </a:r>
            <a:r>
              <a:rPr lang="en-US" sz="3200" dirty="0"/>
              <a:t>of which may lead to diminished tooth sensitivity </a:t>
            </a:r>
            <a:r>
              <a:rPr lang="en-US" sz="3200" dirty="0" smtClean="0"/>
              <a:t>and </a:t>
            </a:r>
            <a:r>
              <a:rPr lang="en-US" sz="3200" u="sng" dirty="0" smtClean="0"/>
              <a:t>reduced </a:t>
            </a:r>
            <a:r>
              <a:rPr lang="en-US" sz="3200" u="sng" dirty="0"/>
              <a:t>perception of painful </a:t>
            </a:r>
            <a:r>
              <a:rPr lang="en-US" sz="3200" u="sng" dirty="0" smtClean="0"/>
              <a:t>stimuli</a:t>
            </a:r>
            <a:r>
              <a:rPr lang="en-US" sz="3200" dirty="0" smtClean="0"/>
              <a:t>. </a:t>
            </a:r>
            <a:endParaRPr lang="ar-IQ" sz="3200" dirty="0"/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smtClean="0"/>
              <a:t>Dentition</a:t>
            </a:r>
            <a:endParaRPr lang="ar-IQ" sz="3200" b="1" dirty="0"/>
          </a:p>
        </p:txBody>
      </p:sp>
    </p:spTree>
    <p:extLst>
      <p:ext uri="{BB962C8B-B14F-4D97-AF65-F5344CB8AC3E}">
        <p14:creationId xmlns:p14="http://schemas.microsoft.com/office/powerpoint/2010/main" val="2622040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3600" dirty="0"/>
              <a:t>In addition</a:t>
            </a:r>
            <a:r>
              <a:rPr lang="en-US" sz="3600" dirty="0" smtClean="0"/>
              <a:t>, </a:t>
            </a:r>
            <a:r>
              <a:rPr lang="en-US" sz="3600" dirty="0"/>
              <a:t>recurrent coronal and </a:t>
            </a:r>
            <a:r>
              <a:rPr lang="en-US" sz="3600" dirty="0" smtClean="0"/>
              <a:t>root surface </a:t>
            </a:r>
            <a:r>
              <a:rPr lang="en-US" sz="3600" dirty="0"/>
              <a:t>caries</a:t>
            </a:r>
            <a:r>
              <a:rPr lang="en-US" sz="3600" dirty="0" smtClean="0"/>
              <a:t> staining, chipping </a:t>
            </a:r>
            <a:r>
              <a:rPr lang="en-US" sz="3600" dirty="0"/>
              <a:t>and cracking, and increased susceptibility to </a:t>
            </a:r>
            <a:r>
              <a:rPr lang="en-US" sz="3600" dirty="0" smtClean="0"/>
              <a:t>tooth fracture </a:t>
            </a:r>
            <a:r>
              <a:rPr lang="en-US" sz="3600" dirty="0"/>
              <a:t>are common in older patients</a:t>
            </a:r>
            <a:r>
              <a:rPr lang="en-US" sz="3600" dirty="0" smtClean="0"/>
              <a:t>.</a:t>
            </a:r>
            <a:endParaRPr lang="en-US" sz="3600" dirty="0"/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029316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" name="عنصر نائب للمحتوى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868" y="2398426"/>
            <a:ext cx="5390100" cy="3132943"/>
          </a:xfrm>
        </p:spPr>
      </p:pic>
      <p:pic>
        <p:nvPicPr>
          <p:cNvPr id="5" name="عنصر نائب للمحتوى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5830" y="2398427"/>
            <a:ext cx="5247662" cy="3132942"/>
          </a:xfrm>
        </p:spPr>
      </p:pic>
    </p:spTree>
    <p:extLst>
      <p:ext uri="{BB962C8B-B14F-4D97-AF65-F5344CB8AC3E}">
        <p14:creationId xmlns:p14="http://schemas.microsoft.com/office/powerpoint/2010/main" val="3078321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8991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rgbClr val="3F5378"/>
                </a:solidFill>
              </a:rPr>
              <a:t>Geriatrics</a:t>
            </a:r>
            <a:endParaRPr lang="ar-IQ" sz="4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600200"/>
            <a:ext cx="6079958" cy="4576763"/>
          </a:xfrm>
        </p:spPr>
        <p:txBody>
          <a:bodyPr/>
          <a:lstStyle/>
          <a:p>
            <a:pPr marL="76200" lvl="0" indent="0" algn="just">
              <a:lnSpc>
                <a:spcPct val="100000"/>
              </a:lnSpc>
              <a:spcBef>
                <a:spcPts val="600"/>
              </a:spcBef>
              <a:buSzPts val="2400"/>
              <a:buNone/>
            </a:pPr>
            <a:r>
              <a:rPr lang="en-US" sz="3200" b="1" dirty="0">
                <a:solidFill>
                  <a:srgbClr val="3F5378"/>
                </a:solidFill>
              </a:rPr>
              <a:t>Geriatrics:</a:t>
            </a:r>
            <a:r>
              <a:rPr lang="en-US" sz="3200" dirty="0">
                <a:solidFill>
                  <a:srgbClr val="3F5378"/>
                </a:solidFill>
              </a:rPr>
              <a:t> The branch of medicine concerned with the diagnosis, treatment and prevention of disease in older people and the problems specific to aging.</a:t>
            </a:r>
          </a:p>
          <a:p>
            <a:pPr marL="76200" lvl="0" indent="0" algn="just">
              <a:lnSpc>
                <a:spcPct val="100000"/>
              </a:lnSpc>
              <a:spcBef>
                <a:spcPts val="600"/>
              </a:spcBef>
              <a:buSzPts val="2400"/>
              <a:buNone/>
            </a:pPr>
            <a:r>
              <a:rPr lang="en-US" sz="3200" dirty="0">
                <a:solidFill>
                  <a:srgbClr val="3F5378"/>
                </a:solidFill>
              </a:rPr>
              <a:t>From the Greek "</a:t>
            </a:r>
            <a:r>
              <a:rPr lang="en-US" sz="3200" dirty="0" err="1">
                <a:solidFill>
                  <a:srgbClr val="3F5378"/>
                </a:solidFill>
              </a:rPr>
              <a:t>geron</a:t>
            </a:r>
            <a:r>
              <a:rPr lang="en-US" sz="3200" dirty="0">
                <a:solidFill>
                  <a:srgbClr val="3F5378"/>
                </a:solidFill>
              </a:rPr>
              <a:t>" meaning "old man" + "</a:t>
            </a:r>
            <a:r>
              <a:rPr lang="en-US" sz="3200" dirty="0" err="1">
                <a:solidFill>
                  <a:srgbClr val="3F5378"/>
                </a:solidFill>
              </a:rPr>
              <a:t>iatreia</a:t>
            </a:r>
            <a:r>
              <a:rPr lang="en-US" sz="3200" dirty="0">
                <a:solidFill>
                  <a:srgbClr val="3F5378"/>
                </a:solidFill>
              </a:rPr>
              <a:t>" meaning "the treatment of disease.".</a:t>
            </a:r>
          </a:p>
          <a:p>
            <a:endParaRPr lang="ar-IQ" sz="2400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6D18A-4B89-4DE9-A260-71747238308C}" type="datetime1">
              <a:rPr lang="ar-IQ" smtClean="0"/>
              <a:t>24/07/1442</a:t>
            </a:fld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F907-349D-4921-B8C7-213D74BF60E0}" type="slidenum">
              <a:rPr lang="ar-IQ" smtClean="0"/>
              <a:t>2</a:t>
            </a:fld>
            <a:endParaRPr lang="ar-IQ"/>
          </a:p>
        </p:txBody>
      </p:sp>
      <p:pic>
        <p:nvPicPr>
          <p:cNvPr id="9" name="عنصر نائب للمحتوى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5899" y="1600200"/>
            <a:ext cx="4366909" cy="4054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2404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/>
              <a:t>C</a:t>
            </a:r>
            <a:r>
              <a:rPr lang="en-US" dirty="0" smtClean="0"/>
              <a:t>hanges </a:t>
            </a:r>
            <a:r>
              <a:rPr lang="en-US" dirty="0"/>
              <a:t>over time, </a:t>
            </a:r>
            <a:r>
              <a:rPr lang="en-US" dirty="0" smtClean="0"/>
              <a:t>including </a:t>
            </a:r>
            <a:r>
              <a:rPr lang="en-US" u="sng" dirty="0" smtClean="0"/>
              <a:t>declining immunologic responsiveness,</a:t>
            </a:r>
            <a:r>
              <a:rPr lang="en-US" u="sng" dirty="0"/>
              <a:t> systemic disorders </a:t>
            </a:r>
            <a:r>
              <a:rPr lang="en-US" u="sng" dirty="0" smtClean="0"/>
              <a:t>with </a:t>
            </a:r>
            <a:r>
              <a:rPr lang="en-US" u="sng" dirty="0"/>
              <a:t>the </a:t>
            </a:r>
            <a:r>
              <a:rPr lang="en-US" u="sng" dirty="0" smtClean="0"/>
              <a:t>increased use </a:t>
            </a:r>
            <a:r>
              <a:rPr lang="en-US" u="sng" dirty="0"/>
              <a:t>of medications</a:t>
            </a:r>
            <a:r>
              <a:rPr lang="en-US" u="sng" dirty="0" smtClean="0"/>
              <a:t> reapeted </a:t>
            </a:r>
            <a:r>
              <a:rPr lang="en-US" u="sng" dirty="0"/>
              <a:t>mucosal </a:t>
            </a:r>
            <a:r>
              <a:rPr lang="en-US" u="sng" dirty="0" smtClean="0"/>
              <a:t>trauma, mucosal </a:t>
            </a:r>
            <a:r>
              <a:rPr lang="en-US" u="sng" dirty="0"/>
              <a:t>diseases, </a:t>
            </a:r>
            <a:r>
              <a:rPr lang="en-US" u="sng" dirty="0" smtClean="0"/>
              <a:t> </a:t>
            </a:r>
            <a:r>
              <a:rPr lang="en-US" u="sng" dirty="0"/>
              <a:t>and salivary gland </a:t>
            </a:r>
            <a:r>
              <a:rPr lang="en-US" u="sng" dirty="0" err="1" smtClean="0"/>
              <a:t>hypofunction</a:t>
            </a:r>
            <a:r>
              <a:rPr lang="en-US" u="sng" dirty="0" smtClean="0"/>
              <a:t>.</a:t>
            </a:r>
          </a:p>
          <a:p>
            <a:pPr algn="just"/>
            <a:endParaRPr lang="en-US" dirty="0"/>
          </a:p>
          <a:p>
            <a:pPr algn="just"/>
            <a:endParaRPr lang="en-US" dirty="0" smtClean="0"/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/>
              <a:t>Oral </a:t>
            </a:r>
            <a:r>
              <a:rPr lang="en-US" sz="3600" b="1" dirty="0" smtClean="0"/>
              <a:t>Mucosa</a:t>
            </a:r>
            <a:endParaRPr lang="ar-IQ" sz="3600" dirty="0"/>
          </a:p>
        </p:txBody>
      </p:sp>
      <p:sp>
        <p:nvSpPr>
          <p:cNvPr id="6" name="سهم للأسفل 5"/>
          <p:cNvSpPr/>
          <p:nvPr/>
        </p:nvSpPr>
        <p:spPr>
          <a:xfrm>
            <a:off x="5568170" y="4709555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032338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3200" dirty="0"/>
              <a:t>Oral epithelium becomes </a:t>
            </a:r>
            <a:r>
              <a:rPr lang="en-US" sz="3200" u="sng" dirty="0"/>
              <a:t>thinner, less elastic, and </a:t>
            </a:r>
            <a:r>
              <a:rPr lang="en-US" sz="3200" u="sng" dirty="0" smtClean="0"/>
              <a:t>atrophies.</a:t>
            </a:r>
          </a:p>
          <a:p>
            <a:pPr algn="just">
              <a:lnSpc>
                <a:spcPct val="150000"/>
              </a:lnSpc>
            </a:pPr>
            <a:r>
              <a:rPr lang="en-US" sz="3200" dirty="0" smtClean="0"/>
              <a:t>In </a:t>
            </a:r>
            <a:r>
              <a:rPr lang="en-US" sz="3200" dirty="0"/>
              <a:t>addition prone to oral lesions include </a:t>
            </a:r>
            <a:r>
              <a:rPr lang="en-US" sz="3200" dirty="0">
                <a:solidFill>
                  <a:srgbClr val="FF0000"/>
                </a:solidFill>
              </a:rPr>
              <a:t>trauma, lichen </a:t>
            </a:r>
            <a:r>
              <a:rPr lang="en-US" sz="3200" dirty="0" err="1">
                <a:solidFill>
                  <a:srgbClr val="FF0000"/>
                </a:solidFill>
              </a:rPr>
              <a:t>planus</a:t>
            </a:r>
            <a:r>
              <a:rPr lang="en-US" sz="3200" dirty="0">
                <a:solidFill>
                  <a:srgbClr val="FF0000"/>
                </a:solidFill>
              </a:rPr>
              <a:t> and </a:t>
            </a:r>
            <a:r>
              <a:rPr lang="en-US" sz="3200" dirty="0" err="1">
                <a:solidFill>
                  <a:srgbClr val="FF0000"/>
                </a:solidFill>
              </a:rPr>
              <a:t>lichenoid</a:t>
            </a:r>
            <a:r>
              <a:rPr lang="en-US" sz="3200" dirty="0">
                <a:solidFill>
                  <a:srgbClr val="FF0000"/>
                </a:solidFill>
              </a:rPr>
              <a:t> reactions, </a:t>
            </a:r>
            <a:r>
              <a:rPr lang="en-US" sz="3200" dirty="0"/>
              <a:t>inflammatory processes such as  </a:t>
            </a:r>
            <a:r>
              <a:rPr lang="en-US" sz="3200" dirty="0" err="1">
                <a:solidFill>
                  <a:srgbClr val="FF0000"/>
                </a:solidFill>
              </a:rPr>
              <a:t>epulis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fissurata</a:t>
            </a:r>
            <a:r>
              <a:rPr lang="en-US" sz="3200" dirty="0">
                <a:solidFill>
                  <a:srgbClr val="FF0000"/>
                </a:solidFill>
              </a:rPr>
              <a:t>, candidiasis, </a:t>
            </a:r>
            <a:r>
              <a:rPr lang="en-US" sz="3200" dirty="0" err="1"/>
              <a:t>vesiculo</a:t>
            </a:r>
            <a:r>
              <a:rPr lang="en-US" sz="3200" dirty="0"/>
              <a:t>-bullous conditions such as </a:t>
            </a:r>
            <a:r>
              <a:rPr lang="en-US" sz="3200" dirty="0" err="1">
                <a:solidFill>
                  <a:srgbClr val="FF0000"/>
                </a:solidFill>
              </a:rPr>
              <a:t>pemphigoid</a:t>
            </a:r>
            <a:r>
              <a:rPr lang="en-US" sz="3200" dirty="0">
                <a:solidFill>
                  <a:srgbClr val="FF0000"/>
                </a:solidFill>
              </a:rPr>
              <a:t>, pemphigus, herpes, </a:t>
            </a:r>
            <a:r>
              <a:rPr lang="en-US" sz="3200" dirty="0"/>
              <a:t>and finally </a:t>
            </a:r>
            <a:r>
              <a:rPr lang="en-US" sz="3200" dirty="0">
                <a:solidFill>
                  <a:srgbClr val="FF0000"/>
                </a:solidFill>
              </a:rPr>
              <a:t>premalignant </a:t>
            </a:r>
            <a:r>
              <a:rPr lang="en-US" sz="3200" dirty="0"/>
              <a:t>and</a:t>
            </a:r>
            <a:r>
              <a:rPr lang="en-US" sz="3200" dirty="0">
                <a:solidFill>
                  <a:srgbClr val="FF0000"/>
                </a:solidFill>
              </a:rPr>
              <a:t> malignant lesions.</a:t>
            </a:r>
            <a:endParaRPr lang="ar-IQ" sz="3200" dirty="0">
              <a:solidFill>
                <a:srgbClr val="FF0000"/>
              </a:solidFill>
            </a:endParaRPr>
          </a:p>
          <a:p>
            <a:endParaRPr lang="ar-IQ" dirty="0"/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459165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Thrush</a:t>
            </a:r>
            <a:endParaRPr lang="ar-IQ" dirty="0"/>
          </a:p>
        </p:txBody>
      </p:sp>
      <p:pic>
        <p:nvPicPr>
          <p:cNvPr id="5" name="عنصر نائب للمحتوى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2622488"/>
            <a:ext cx="5157787" cy="3449761"/>
          </a:xfrm>
        </p:spPr>
      </p:pic>
      <p:sp>
        <p:nvSpPr>
          <p:cNvPr id="9" name="عنصر نائب للنص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Angular </a:t>
            </a:r>
            <a:r>
              <a:rPr lang="en-US" dirty="0" err="1" smtClean="0"/>
              <a:t>cheilitis</a:t>
            </a:r>
            <a:endParaRPr lang="ar-IQ" dirty="0"/>
          </a:p>
        </p:txBody>
      </p:sp>
      <p:pic>
        <p:nvPicPr>
          <p:cNvPr id="6" name="عنصر نائب للمحتوى 5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839" y="2642327"/>
            <a:ext cx="4874100" cy="3429922"/>
          </a:xfrm>
        </p:spPr>
      </p:pic>
    </p:spTree>
    <p:extLst>
      <p:ext uri="{BB962C8B-B14F-4D97-AF65-F5344CB8AC3E}">
        <p14:creationId xmlns:p14="http://schemas.microsoft.com/office/powerpoint/2010/main" val="29692635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Denture stomatitis</a:t>
            </a:r>
            <a:endParaRPr lang="ar-IQ" dirty="0"/>
          </a:p>
        </p:txBody>
      </p:sp>
      <p:pic>
        <p:nvPicPr>
          <p:cNvPr id="6" name="عنصر نائب للمحتوى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679" y="2866976"/>
            <a:ext cx="4526691" cy="3185450"/>
          </a:xfrm>
        </p:spPr>
      </p:pic>
      <p:sp>
        <p:nvSpPr>
          <p:cNvPr id="9" name="عنصر نائب للنص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Epulis</a:t>
            </a:r>
            <a:r>
              <a:rPr lang="en-US" dirty="0" smtClean="0"/>
              <a:t> </a:t>
            </a:r>
            <a:r>
              <a:rPr lang="en-US" dirty="0" err="1" smtClean="0"/>
              <a:t>fissuratum</a:t>
            </a:r>
            <a:endParaRPr lang="ar-IQ" dirty="0"/>
          </a:p>
        </p:txBody>
      </p:sp>
      <p:pic>
        <p:nvPicPr>
          <p:cNvPr id="5" name="عنصر نائب للمحتوى 4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866976"/>
            <a:ext cx="4525798" cy="3185450"/>
          </a:xfrm>
        </p:spPr>
      </p:pic>
    </p:spTree>
    <p:extLst>
      <p:ext uri="{BB962C8B-B14F-4D97-AF65-F5344CB8AC3E}">
        <p14:creationId xmlns:p14="http://schemas.microsoft.com/office/powerpoint/2010/main" val="8553046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وان 6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20675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915078" y="1033463"/>
            <a:ext cx="5157787" cy="823912"/>
          </a:xfrm>
        </p:spPr>
        <p:txBody>
          <a:bodyPr/>
          <a:lstStyle/>
          <a:p>
            <a:r>
              <a:rPr lang="en-US" dirty="0" smtClean="0"/>
              <a:t>Reticular Lichen </a:t>
            </a:r>
            <a:r>
              <a:rPr lang="en-US" dirty="0" err="1" smtClean="0"/>
              <a:t>planus</a:t>
            </a:r>
            <a:endParaRPr lang="ar-IQ" dirty="0"/>
          </a:p>
        </p:txBody>
      </p:sp>
      <p:pic>
        <p:nvPicPr>
          <p:cNvPr id="6" name="عنصر نائب للمحتوى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2413415"/>
            <a:ext cx="5157787" cy="3667329"/>
          </a:xfrm>
        </p:spPr>
      </p:pic>
      <p:sp>
        <p:nvSpPr>
          <p:cNvPr id="9" name="عنصر نائب للنص 8"/>
          <p:cNvSpPr>
            <a:spLocks noGrp="1"/>
          </p:cNvSpPr>
          <p:nvPr>
            <p:ph type="body" sz="quarter" idx="3"/>
          </p:nvPr>
        </p:nvSpPr>
        <p:spPr>
          <a:xfrm>
            <a:off x="6184900" y="1033463"/>
            <a:ext cx="5183188" cy="823912"/>
          </a:xfrm>
        </p:spPr>
        <p:txBody>
          <a:bodyPr/>
          <a:lstStyle/>
          <a:p>
            <a:r>
              <a:rPr lang="en-US" dirty="0" smtClean="0"/>
              <a:t>Squamous cell carcinoma</a:t>
            </a:r>
            <a:endParaRPr lang="ar-IQ" dirty="0"/>
          </a:p>
        </p:txBody>
      </p:sp>
      <p:pic>
        <p:nvPicPr>
          <p:cNvPr id="5" name="عنصر نائب للمحتوى 4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413417"/>
            <a:ext cx="5183188" cy="3667328"/>
          </a:xfrm>
        </p:spPr>
      </p:pic>
    </p:spTree>
    <p:extLst>
      <p:ext uri="{BB962C8B-B14F-4D97-AF65-F5344CB8AC3E}">
        <p14:creationId xmlns:p14="http://schemas.microsoft.com/office/powerpoint/2010/main" val="3969517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CD0000"/>
                </a:solidFill>
                <a:latin typeface="OptimaLTStd-Bold"/>
              </a:rPr>
              <a:t>SUMMARY</a:t>
            </a:r>
            <a:endParaRPr lang="en-US" dirty="0" smtClean="0"/>
          </a:p>
          <a:p>
            <a:pPr algn="just"/>
            <a:r>
              <a:rPr lang="en-US" dirty="0" smtClean="0"/>
              <a:t>Oral </a:t>
            </a:r>
            <a:r>
              <a:rPr lang="en-US" dirty="0"/>
              <a:t>and systemic diseases </a:t>
            </a:r>
            <a:r>
              <a:rPr lang="en-US" dirty="0" smtClean="0"/>
              <a:t>concurrently interact </a:t>
            </a:r>
            <a:r>
              <a:rPr lang="en-US" dirty="0"/>
              <a:t>to produce a myriad of </a:t>
            </a:r>
            <a:r>
              <a:rPr lang="en-US" dirty="0" err="1"/>
              <a:t>oropharyngeal</a:t>
            </a:r>
            <a:r>
              <a:rPr lang="en-US" dirty="0"/>
              <a:t> disorders.</a:t>
            </a:r>
          </a:p>
          <a:p>
            <a:pPr algn="just"/>
            <a:r>
              <a:rPr lang="en-US" dirty="0"/>
              <a:t>Thus, many older persons will experience oral mucosal</a:t>
            </a:r>
            <a:r>
              <a:rPr lang="en-US" dirty="0" smtClean="0"/>
              <a:t>,</a:t>
            </a:r>
            <a:r>
              <a:rPr lang="en-US" dirty="0"/>
              <a:t> dental, </a:t>
            </a:r>
            <a:r>
              <a:rPr lang="en-US" dirty="0" smtClean="0"/>
              <a:t>periodontal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chemosensory, masticatory</a:t>
            </a:r>
            <a:r>
              <a:rPr lang="en-US" dirty="0"/>
              <a:t>, salivary, and swallowing disorders. Most of </a:t>
            </a:r>
            <a:r>
              <a:rPr lang="en-US" dirty="0" smtClean="0"/>
              <a:t>these problems </a:t>
            </a:r>
            <a:r>
              <a:rPr lang="en-US" dirty="0"/>
              <a:t>can be treated to diminish morbidity and </a:t>
            </a:r>
            <a:r>
              <a:rPr lang="en-US" dirty="0" smtClean="0"/>
              <a:t>mortality in this population</a:t>
            </a:r>
            <a:r>
              <a:rPr lang="en-US" dirty="0"/>
              <a:t>. </a:t>
            </a:r>
            <a:endParaRPr lang="ar-IQ" dirty="0"/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068839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4000" dirty="0"/>
              <a:t>Therefore, dentist must be able to identify, manage, and prevent these problems to enhance the quality of life of older adults</a:t>
            </a:r>
            <a:r>
              <a:rPr lang="en-US" sz="4000" dirty="0" smtClean="0"/>
              <a:t>.</a:t>
            </a:r>
            <a:endParaRPr lang="ar-IQ" sz="4000" dirty="0"/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652495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833" y="1033630"/>
            <a:ext cx="11020926" cy="4849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18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</a:rPr>
              <a:t>Aging</a:t>
            </a:r>
            <a:r>
              <a:rPr lang="en-US" sz="3200" b="1" dirty="0" smtClean="0">
                <a:solidFill>
                  <a:srgbClr val="FF0000"/>
                </a:solidFill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sz="3200" dirty="0" smtClean="0"/>
              <a:t>At </a:t>
            </a:r>
            <a:r>
              <a:rPr lang="en-US" sz="3200" dirty="0"/>
              <a:t>the biological level, ageing results from the impact of the accumulation of a wide variety of </a:t>
            </a:r>
            <a:r>
              <a:rPr lang="en-US" sz="3200" dirty="0">
                <a:solidFill>
                  <a:srgbClr val="FF0000"/>
                </a:solidFill>
              </a:rPr>
              <a:t>molecular and cellular damage over time. </a:t>
            </a:r>
            <a:r>
              <a:rPr lang="en-US" sz="3200" dirty="0"/>
              <a:t>This leads to a gradual </a:t>
            </a:r>
            <a:r>
              <a:rPr lang="en-US" sz="3200" i="1" u="sng" dirty="0"/>
              <a:t>decrease in physical and mental capacity, a growing risk of disease, and ultimately, </a:t>
            </a:r>
            <a:r>
              <a:rPr lang="en-US" sz="3200" i="1" u="sng" dirty="0">
                <a:solidFill>
                  <a:srgbClr val="FF0000"/>
                </a:solidFill>
              </a:rPr>
              <a:t>death.</a:t>
            </a:r>
            <a:endParaRPr lang="ar-IQ" sz="3200" i="1" u="sng" dirty="0">
              <a:solidFill>
                <a:srgbClr val="FF0000"/>
              </a:solidFill>
            </a:endParaRPr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43714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093" y="1261344"/>
            <a:ext cx="7675698" cy="4393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734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F0F649C1-340B-48A2-819A-4D57C1B97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0D9D14A-FBF7-40B0-8C11-6273055AA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2020-2021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C2A7D38-2CD5-47F3-9A78-215A2F28FC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3200" b="1" dirty="0"/>
              <a:t>GERIATRIC PATIENT ASSESSMENT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The medical assessment of an older adult can be </a:t>
            </a:r>
            <a:r>
              <a:rPr lang="en-US" sz="2400" u="sng" dirty="0"/>
              <a:t>quite </a:t>
            </a:r>
            <a:r>
              <a:rPr lang="en-US" sz="2400" u="sng" dirty="0" smtClean="0"/>
              <a:t>different and </a:t>
            </a:r>
            <a:r>
              <a:rPr lang="en-US" sz="2400" u="sng" dirty="0"/>
              <a:t>significantly more complicated </a:t>
            </a:r>
            <a:r>
              <a:rPr lang="en-US" sz="2400" dirty="0"/>
              <a:t>than the </a:t>
            </a:r>
            <a:r>
              <a:rPr lang="en-US" sz="2400" dirty="0" smtClean="0"/>
              <a:t>medical workup </a:t>
            </a:r>
            <a:r>
              <a:rPr lang="en-US" sz="2400" dirty="0"/>
              <a:t>of a younger </a:t>
            </a:r>
            <a:r>
              <a:rPr lang="en-US" sz="2400" dirty="0" smtClean="0"/>
              <a:t>patient</a:t>
            </a:r>
            <a:r>
              <a:rPr lang="en-US" sz="2400" dirty="0"/>
              <a:t>:</a:t>
            </a:r>
            <a:endParaRPr lang="en-US" sz="2400" dirty="0" smtClean="0"/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First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/>
              <a:t>older persons </a:t>
            </a:r>
            <a:r>
              <a:rPr lang="en-US" sz="2400" dirty="0" smtClean="0"/>
              <a:t>commonly present </a:t>
            </a:r>
            <a:r>
              <a:rPr lang="en-US" sz="2400" dirty="0"/>
              <a:t>with both atypical symptoms and responses to illness.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Second, </a:t>
            </a:r>
            <a:r>
              <a:rPr lang="en-US" sz="2400" dirty="0"/>
              <a:t>social and psychological </a:t>
            </a:r>
            <a:r>
              <a:rPr lang="en-US" sz="2400" dirty="0" smtClean="0"/>
              <a:t>factors can </a:t>
            </a:r>
            <a:r>
              <a:rPr lang="en-US" sz="2400" dirty="0"/>
              <a:t>disguise classic disease presentations. Patients are </a:t>
            </a:r>
            <a:r>
              <a:rPr lang="en-US" sz="2400" dirty="0" smtClean="0"/>
              <a:t>able to </a:t>
            </a:r>
            <a:r>
              <a:rPr lang="en-US" sz="2400" dirty="0"/>
              <a:t>mask a disease process, such as dementia, which can </a:t>
            </a:r>
            <a:r>
              <a:rPr lang="en-US" sz="2400" dirty="0" smtClean="0"/>
              <a:t>lead to </a:t>
            </a:r>
            <a:r>
              <a:rPr lang="en-US" sz="2400" dirty="0"/>
              <a:t>physicians missing the diagnosis. </a:t>
            </a:r>
            <a:endParaRPr lang="en-US" sz="2400" dirty="0" smtClean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AF72DED0-CC89-4B23-81C7-AA39FC439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454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3600" i="1" dirty="0">
                <a:solidFill>
                  <a:srgbClr val="FF0000"/>
                </a:solidFill>
              </a:rPr>
              <a:t>OSCAR</a:t>
            </a:r>
            <a:r>
              <a:rPr lang="en-US" sz="3600" i="1" dirty="0"/>
              <a:t> </a:t>
            </a:r>
            <a:r>
              <a:rPr lang="en-US" sz="3600" dirty="0"/>
              <a:t>is a multidimensional assessment tool for </a:t>
            </a:r>
            <a:r>
              <a:rPr lang="en-US" sz="3600" dirty="0" smtClean="0"/>
              <a:t>planning oral </a:t>
            </a:r>
            <a:r>
              <a:rPr lang="en-US" sz="3600" dirty="0"/>
              <a:t>healthcare for the older patient, which has </a:t>
            </a:r>
            <a:r>
              <a:rPr lang="en-US" sz="3600" dirty="0" smtClean="0"/>
              <a:t>been developed </a:t>
            </a:r>
            <a:r>
              <a:rPr lang="en-US" sz="3600" dirty="0"/>
              <a:t>by the American Academy of Oral Medicine</a:t>
            </a:r>
            <a:r>
              <a:rPr lang="en-US" sz="3600" dirty="0" smtClean="0"/>
              <a:t>.</a:t>
            </a:r>
            <a:endParaRPr lang="ar-IQ" sz="3600" dirty="0"/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8877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3200" dirty="0">
                <a:solidFill>
                  <a:srgbClr val="FF0000"/>
                </a:solidFill>
              </a:rPr>
              <a:t>Oral </a:t>
            </a:r>
            <a:r>
              <a:rPr lang="en-US" sz="3200" dirty="0" smtClean="0">
                <a:solidFill>
                  <a:srgbClr val="FF0000"/>
                </a:solidFill>
              </a:rPr>
              <a:t>:</a:t>
            </a:r>
            <a:r>
              <a:rPr lang="en-US" sz="3200" dirty="0" smtClean="0"/>
              <a:t>Dentition</a:t>
            </a:r>
            <a:r>
              <a:rPr lang="en-US" sz="3200" dirty="0"/>
              <a:t>, restorations, fixed and/or </a:t>
            </a:r>
            <a:r>
              <a:rPr lang="en-US" sz="3200" dirty="0" smtClean="0"/>
              <a:t>removable prostheses</a:t>
            </a:r>
            <a:r>
              <a:rPr lang="en-US" sz="3200" dirty="0"/>
              <a:t>, </a:t>
            </a:r>
            <a:r>
              <a:rPr lang="en-US" sz="3200" dirty="0" err="1"/>
              <a:t>periodontium</a:t>
            </a:r>
            <a:r>
              <a:rPr lang="en-US" sz="3200" dirty="0"/>
              <a:t>, oral mucosa, </a:t>
            </a:r>
            <a:r>
              <a:rPr lang="en-US" sz="3200" dirty="0" smtClean="0"/>
              <a:t>salivary glands</a:t>
            </a:r>
            <a:endParaRPr lang="en-US" sz="3200" dirty="0"/>
          </a:p>
          <a:p>
            <a:pPr algn="just">
              <a:lnSpc>
                <a:spcPct val="150000"/>
              </a:lnSpc>
            </a:pPr>
            <a:r>
              <a:rPr lang="en-US" sz="3200" dirty="0" smtClean="0">
                <a:solidFill>
                  <a:srgbClr val="FF0000"/>
                </a:solidFill>
              </a:rPr>
              <a:t>Systemic:</a:t>
            </a:r>
            <a:r>
              <a:rPr lang="en-US" sz="3200" dirty="0" smtClean="0"/>
              <a:t> </a:t>
            </a:r>
            <a:r>
              <a:rPr lang="en-US" sz="3200" dirty="0"/>
              <a:t>Medical problem list, medications, </a:t>
            </a:r>
            <a:r>
              <a:rPr lang="en-US" sz="3200" dirty="0" smtClean="0"/>
              <a:t>age-related changes</a:t>
            </a:r>
            <a:r>
              <a:rPr lang="en-US" sz="3200" dirty="0"/>
              <a:t>, </a:t>
            </a:r>
            <a:r>
              <a:rPr lang="en-US" sz="3200" dirty="0" smtClean="0"/>
              <a:t>inter-professional communication</a:t>
            </a:r>
            <a:endParaRPr lang="en-US" sz="3200" dirty="0"/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49842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3200" dirty="0" smtClean="0">
                <a:solidFill>
                  <a:srgbClr val="FF0000"/>
                </a:solidFill>
              </a:rPr>
              <a:t>Capability: </a:t>
            </a:r>
            <a:r>
              <a:rPr lang="en-US" sz="3200" dirty="0"/>
              <a:t>Ability to </a:t>
            </a:r>
            <a:r>
              <a:rPr lang="en-US" sz="3200" dirty="0" smtClean="0"/>
              <a:t>perform a</a:t>
            </a:r>
            <a:r>
              <a:rPr lang="en-US" sz="3200" dirty="0" smtClean="0"/>
              <a:t>ctivity </a:t>
            </a:r>
            <a:r>
              <a:rPr lang="en-US" sz="3200" dirty="0"/>
              <a:t>of daily living, </a:t>
            </a:r>
            <a:r>
              <a:rPr lang="en-US" sz="3200" dirty="0"/>
              <a:t>caregivers, </a:t>
            </a:r>
            <a:r>
              <a:rPr lang="en-US" sz="3200" dirty="0" smtClean="0"/>
              <a:t>oral hygiene</a:t>
            </a:r>
            <a:r>
              <a:rPr lang="en-US" sz="3200" dirty="0"/>
              <a:t>, transportation, mobility</a:t>
            </a:r>
          </a:p>
          <a:p>
            <a:pPr algn="just">
              <a:lnSpc>
                <a:spcPct val="150000"/>
              </a:lnSpc>
            </a:pPr>
            <a:r>
              <a:rPr lang="en-US" sz="3200" dirty="0" smtClean="0">
                <a:solidFill>
                  <a:srgbClr val="FF0000"/>
                </a:solidFill>
              </a:rPr>
              <a:t>Autonomy: </a:t>
            </a:r>
            <a:r>
              <a:rPr lang="en-US" sz="3200" dirty="0"/>
              <a:t>Decision-making ability, consent to </a:t>
            </a:r>
            <a:r>
              <a:rPr lang="en-US" sz="3200" dirty="0" smtClean="0"/>
              <a:t>care, dependence </a:t>
            </a:r>
            <a:r>
              <a:rPr lang="en-US" sz="3200" dirty="0"/>
              <a:t>on others for decisions</a:t>
            </a:r>
          </a:p>
          <a:p>
            <a:pPr algn="just">
              <a:lnSpc>
                <a:spcPct val="150000"/>
              </a:lnSpc>
            </a:pPr>
            <a:r>
              <a:rPr lang="en-US" sz="3200" dirty="0" smtClean="0">
                <a:solidFill>
                  <a:srgbClr val="FF0000"/>
                </a:solidFill>
              </a:rPr>
              <a:t>Reality:</a:t>
            </a:r>
            <a:r>
              <a:rPr lang="en-US" sz="3200" dirty="0" smtClean="0"/>
              <a:t> </a:t>
            </a:r>
            <a:r>
              <a:rPr lang="en-US" sz="3200" dirty="0"/>
              <a:t>Financial limitation, life expectancy, </a:t>
            </a:r>
            <a:r>
              <a:rPr lang="en-US" sz="3200" dirty="0" smtClean="0"/>
              <a:t>prognosis, ability </a:t>
            </a:r>
            <a:r>
              <a:rPr lang="en-US" sz="3200" dirty="0"/>
              <a:t>to maintain dental treatment, </a:t>
            </a:r>
            <a:r>
              <a:rPr lang="en-US" sz="3200" dirty="0" smtClean="0"/>
              <a:t>medical stability</a:t>
            </a:r>
            <a:endParaRPr lang="ar-IQ" sz="3200" dirty="0"/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25635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لمحتوى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 rtl="0">
              <a:buNone/>
            </a:pPr>
            <a:endParaRPr lang="en-US" sz="4400" dirty="0" smtClean="0">
              <a:solidFill>
                <a:srgbClr val="00B05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 rtl="0">
              <a:buNone/>
            </a:pPr>
            <a:endParaRPr lang="en-US" sz="4400" dirty="0">
              <a:solidFill>
                <a:srgbClr val="00B05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 rtl="0">
              <a:buNone/>
            </a:pPr>
            <a:r>
              <a:rPr lang="en-US" sz="5400" b="1" dirty="0" smtClean="0">
                <a:solidFill>
                  <a:srgbClr val="00B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Oral Health</a:t>
            </a:r>
            <a:endParaRPr lang="ar-IQ" sz="5400" b="1" dirty="0">
              <a:solidFill>
                <a:srgbClr val="00B05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6" name="عنصر نائب للمحتوى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 rtl="0">
              <a:buNone/>
            </a:pPr>
            <a:endParaRPr lang="en-US" sz="4400" dirty="0" smtClean="0"/>
          </a:p>
          <a:p>
            <a:pPr marL="0" indent="0" algn="ctr" rtl="0">
              <a:buNone/>
            </a:pPr>
            <a:endParaRPr lang="en-US" sz="4400" dirty="0"/>
          </a:p>
          <a:p>
            <a:pPr marL="0" indent="0" algn="ctr" rtl="0">
              <a:buNone/>
            </a:pPr>
            <a:r>
              <a:rPr lang="en-US" sz="5400" b="1" dirty="0" smtClean="0">
                <a:solidFill>
                  <a:srgbClr val="00B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Systemic Health</a:t>
            </a:r>
            <a:endParaRPr lang="ar-IQ" sz="5400" b="1" dirty="0">
              <a:solidFill>
                <a:srgbClr val="00B05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" name="سهم إلى اليسار واليمين 1"/>
          <p:cNvSpPr/>
          <p:nvPr/>
        </p:nvSpPr>
        <p:spPr>
          <a:xfrm>
            <a:off x="5300272" y="2488367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" name="سهم إلى اليسار واليمين 2"/>
          <p:cNvSpPr/>
          <p:nvPr/>
        </p:nvSpPr>
        <p:spPr>
          <a:xfrm>
            <a:off x="5300272" y="4332665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84715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3183</TotalTime>
  <Words>831</Words>
  <Application>Microsoft Office PowerPoint</Application>
  <PresentationFormat>ملء الشاشة</PresentationFormat>
  <Paragraphs>103</Paragraphs>
  <Slides>27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11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27</vt:i4>
      </vt:variant>
    </vt:vector>
  </HeadingPairs>
  <TitlesOfParts>
    <vt:vector size="39" baseType="lpstr">
      <vt:lpstr>Andalus</vt:lpstr>
      <vt:lpstr>Arial</vt:lpstr>
      <vt:lpstr>Arial Black</vt:lpstr>
      <vt:lpstr>Calibri</vt:lpstr>
      <vt:lpstr>Calibri Light</vt:lpstr>
      <vt:lpstr>OptimaLTStd-Bold</vt:lpstr>
      <vt:lpstr>Segoe UI Black</vt:lpstr>
      <vt:lpstr>Tahoma</vt:lpstr>
      <vt:lpstr>Times New Roman</vt:lpstr>
      <vt:lpstr>Trebuchet MS</vt:lpstr>
      <vt:lpstr>Wingdings 2</vt:lpstr>
      <vt:lpstr>Office Theme</vt:lpstr>
      <vt:lpstr>عرض تقديمي في PowerPoint</vt:lpstr>
      <vt:lpstr>Geriatrics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Pharmacokinetics</vt:lpstr>
      <vt:lpstr>عرض تقديمي في PowerPoint</vt:lpstr>
      <vt:lpstr>عرض تقديمي في PowerPoint</vt:lpstr>
      <vt:lpstr>Oral Motor and Sensory Function</vt:lpstr>
      <vt:lpstr>عرض تقديمي في PowerPoint</vt:lpstr>
      <vt:lpstr>عرض تقديمي في PowerPoint</vt:lpstr>
      <vt:lpstr>Dentition</vt:lpstr>
      <vt:lpstr>عرض تقديمي في PowerPoint</vt:lpstr>
      <vt:lpstr>عرض تقديمي في PowerPoint</vt:lpstr>
      <vt:lpstr>Oral Mucosa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zahraa alkhawaja</dc:creator>
  <cp:lastModifiedBy>DR.Ahmed Saker 2O18</cp:lastModifiedBy>
  <cp:revision>108</cp:revision>
  <dcterms:created xsi:type="dcterms:W3CDTF">2020-11-01T11:03:41Z</dcterms:created>
  <dcterms:modified xsi:type="dcterms:W3CDTF">2021-03-07T18:43:23Z</dcterms:modified>
</cp:coreProperties>
</file>