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61" r:id="rId3"/>
    <p:sldId id="257" r:id="rId4"/>
    <p:sldId id="258" r:id="rId5"/>
    <p:sldId id="259" r:id="rId6"/>
    <p:sldId id="260"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F537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2" d="100"/>
          <a:sy n="72" d="100"/>
        </p:scale>
        <p:origin x="540" y="84"/>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38493E-A416-4559-81A9-A6AB6E209C4B}" type="datetimeFigureOut">
              <a:rPr lang="en-US" smtClean="0"/>
              <a:t>6/2/2021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96818F3-DC47-42C9-8282-D3CFF72BE676}" type="slidenum">
              <a:rPr lang="en-US" smtClean="0"/>
              <a:t>‹#›</a:t>
            </a:fld>
            <a:endParaRPr lang="en-US"/>
          </a:p>
        </p:txBody>
      </p:sp>
    </p:spTree>
    <p:extLst>
      <p:ext uri="{BB962C8B-B14F-4D97-AF65-F5344CB8AC3E}">
        <p14:creationId xmlns:p14="http://schemas.microsoft.com/office/powerpoint/2010/main" val="25309457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xmlns="" id="{9BD37006-8F66-46A5-B35B-07BFFEC4D01C}"/>
              </a:ext>
            </a:extLst>
          </p:cNvPr>
          <p:cNvSpPr/>
          <p:nvPr userDrawn="1"/>
        </p:nvSpPr>
        <p:spPr>
          <a:xfrm>
            <a:off x="0" y="101491"/>
            <a:ext cx="12192000" cy="6576659"/>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xmlns="" id="{6854FF55-0AFA-4BB2-884C-4B009B46DE62}"/>
              </a:ext>
            </a:extLst>
          </p:cNvPr>
          <p:cNvSpPr/>
          <p:nvPr userDrawn="1"/>
        </p:nvSpPr>
        <p:spPr>
          <a:xfrm>
            <a:off x="0" y="6678151"/>
            <a:ext cx="12192000" cy="179849"/>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xmlns="" id="{2F9E5346-3695-4602-97A3-0B8A9C80BF09}"/>
              </a:ext>
            </a:extLst>
          </p:cNvPr>
          <p:cNvSpPr/>
          <p:nvPr userDrawn="1"/>
        </p:nvSpPr>
        <p:spPr>
          <a:xfrm>
            <a:off x="7050" y="862555"/>
            <a:ext cx="12192000" cy="53476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xmlns="" id="{AD2BD3CA-D5FA-4EEE-91F0-759E0773F6EE}"/>
              </a:ext>
            </a:extLst>
          </p:cNvPr>
          <p:cNvSpPr/>
          <p:nvPr userDrawn="1"/>
        </p:nvSpPr>
        <p:spPr>
          <a:xfrm>
            <a:off x="0" y="-70703"/>
            <a:ext cx="12192000" cy="179849"/>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Arrow: Pentagon 39">
            <a:extLst>
              <a:ext uri="{FF2B5EF4-FFF2-40B4-BE49-F238E27FC236}">
                <a16:creationId xmlns:a16="http://schemas.microsoft.com/office/drawing/2014/main" xmlns="" id="{5DC1B17A-42E5-4827-B5BE-2670B557C295}"/>
              </a:ext>
            </a:extLst>
          </p:cNvPr>
          <p:cNvSpPr/>
          <p:nvPr userDrawn="1"/>
        </p:nvSpPr>
        <p:spPr>
          <a:xfrm flipH="1">
            <a:off x="10801882" y="6210228"/>
            <a:ext cx="1390115" cy="467921"/>
          </a:xfrm>
          <a:prstGeom prst="homePlat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Arrow: Pentagon 45">
            <a:extLst>
              <a:ext uri="{FF2B5EF4-FFF2-40B4-BE49-F238E27FC236}">
                <a16:creationId xmlns:a16="http://schemas.microsoft.com/office/drawing/2014/main" xmlns="" id="{8244B392-AC48-4B2D-BF49-8459840DE26F}"/>
              </a:ext>
            </a:extLst>
          </p:cNvPr>
          <p:cNvSpPr/>
          <p:nvPr userDrawn="1"/>
        </p:nvSpPr>
        <p:spPr>
          <a:xfrm rot="10800000" flipH="1">
            <a:off x="0" y="6210228"/>
            <a:ext cx="1095375" cy="467920"/>
          </a:xfrm>
          <a:prstGeom prst="homePlat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Date Placeholder 3">
            <a:extLst>
              <a:ext uri="{FF2B5EF4-FFF2-40B4-BE49-F238E27FC236}">
                <a16:creationId xmlns:a16="http://schemas.microsoft.com/office/drawing/2014/main" xmlns="" id="{D801F2CC-04D6-48E5-9020-23F53EF72809}"/>
              </a:ext>
            </a:extLst>
          </p:cNvPr>
          <p:cNvSpPr>
            <a:spLocks noGrp="1"/>
          </p:cNvSpPr>
          <p:nvPr>
            <p:ph type="dt" sz="half" idx="10"/>
          </p:nvPr>
        </p:nvSpPr>
        <p:spPr>
          <a:xfrm>
            <a:off x="10991399" y="6272195"/>
            <a:ext cx="1200599" cy="365125"/>
          </a:xfrm>
          <a:prstGeom prst="rect">
            <a:avLst/>
          </a:prstGeom>
          <a:ln>
            <a:noFill/>
          </a:ln>
        </p:spPr>
        <p:txBody>
          <a:bodyPr/>
          <a:lstStyle>
            <a:lvl1pPr>
              <a:defRPr>
                <a:solidFill>
                  <a:srgbClr val="3F5378"/>
                </a:solidFill>
              </a:defRPr>
            </a:lvl1pPr>
          </a:lstStyle>
          <a:p>
            <a:r>
              <a:rPr lang="en-US" dirty="0"/>
              <a:t>2020-2021</a:t>
            </a:r>
          </a:p>
        </p:txBody>
      </p:sp>
      <p:sp>
        <p:nvSpPr>
          <p:cNvPr id="3" name="Text Placeholder 2">
            <a:extLst>
              <a:ext uri="{FF2B5EF4-FFF2-40B4-BE49-F238E27FC236}">
                <a16:creationId xmlns:a16="http://schemas.microsoft.com/office/drawing/2014/main" xmlns="" id="{FECF235D-501E-4D8C-B0C7-A7FBEFFEF1D7}"/>
              </a:ext>
            </a:extLst>
          </p:cNvPr>
          <p:cNvSpPr>
            <a:spLocks noGrp="1"/>
          </p:cNvSpPr>
          <p:nvPr>
            <p:ph type="body" sz="quarter" idx="13" hasCustomPrompt="1"/>
          </p:nvPr>
        </p:nvSpPr>
        <p:spPr>
          <a:xfrm>
            <a:off x="509838" y="1873615"/>
            <a:ext cx="7739385" cy="1194854"/>
          </a:xfrm>
          <a:prstGeom prst="rect">
            <a:avLst/>
          </a:prstGeom>
        </p:spPr>
        <p:txBody>
          <a:bodyPr anchor="ctr"/>
          <a:lstStyle>
            <a:lvl1pPr marL="0" indent="0" algn="ctr">
              <a:buNone/>
              <a:defRPr sz="7200">
                <a:solidFill>
                  <a:schemeClr val="accent6">
                    <a:lumMod val="50000"/>
                  </a:schemeClr>
                </a:solidFill>
              </a:defRPr>
            </a:lvl1pPr>
          </a:lstStyle>
          <a:p>
            <a:pPr lvl="0"/>
            <a:r>
              <a:rPr lang="ar-IQ" dirty="0"/>
              <a:t>العنوان الرئيسي</a:t>
            </a:r>
            <a:endParaRPr lang="en-US" dirty="0"/>
          </a:p>
        </p:txBody>
      </p:sp>
      <p:sp>
        <p:nvSpPr>
          <p:cNvPr id="16" name="Text Placeholder 2">
            <a:extLst>
              <a:ext uri="{FF2B5EF4-FFF2-40B4-BE49-F238E27FC236}">
                <a16:creationId xmlns:a16="http://schemas.microsoft.com/office/drawing/2014/main" xmlns="" id="{3431DDF7-EDFA-4A9B-A10A-40DC5103B763}"/>
              </a:ext>
            </a:extLst>
          </p:cNvPr>
          <p:cNvSpPr>
            <a:spLocks noGrp="1"/>
          </p:cNvSpPr>
          <p:nvPr>
            <p:ph type="body" sz="quarter" idx="14" hasCustomPrompt="1"/>
          </p:nvPr>
        </p:nvSpPr>
        <p:spPr>
          <a:xfrm>
            <a:off x="509838" y="3233563"/>
            <a:ext cx="7739385" cy="1844291"/>
          </a:xfrm>
          <a:prstGeom prst="rect">
            <a:avLst/>
          </a:prstGeom>
        </p:spPr>
        <p:txBody>
          <a:bodyPr anchor="ctr"/>
          <a:lstStyle>
            <a:lvl1pPr marL="0" indent="0" algn="ctr" rtl="0">
              <a:buNone/>
              <a:defRPr sz="4800">
                <a:solidFill>
                  <a:schemeClr val="accent6">
                    <a:lumMod val="50000"/>
                  </a:schemeClr>
                </a:solidFill>
              </a:defRPr>
            </a:lvl1pPr>
          </a:lstStyle>
          <a:p>
            <a:pPr lvl="0"/>
            <a:r>
              <a:rPr lang="ar-IQ" dirty="0"/>
              <a:t>العنوان الفرعي</a:t>
            </a:r>
            <a:endParaRPr lang="en-US" dirty="0"/>
          </a:p>
        </p:txBody>
      </p:sp>
      <p:sp>
        <p:nvSpPr>
          <p:cNvPr id="36" name="Rectangle 35">
            <a:extLst>
              <a:ext uri="{FF2B5EF4-FFF2-40B4-BE49-F238E27FC236}">
                <a16:creationId xmlns:a16="http://schemas.microsoft.com/office/drawing/2014/main" xmlns="" id="{0CBB9745-F03D-416B-AFDB-7292F58346FF}"/>
              </a:ext>
            </a:extLst>
          </p:cNvPr>
          <p:cNvSpPr/>
          <p:nvPr userDrawn="1"/>
        </p:nvSpPr>
        <p:spPr>
          <a:xfrm rot="5400000">
            <a:off x="6233673" y="2299509"/>
            <a:ext cx="6583760" cy="2187726"/>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Slide Number Placeholder 5">
            <a:extLst>
              <a:ext uri="{FF2B5EF4-FFF2-40B4-BE49-F238E27FC236}">
                <a16:creationId xmlns:a16="http://schemas.microsoft.com/office/drawing/2014/main" xmlns="" id="{41CCE111-59C4-4620-A682-7B71FC50DAC9}"/>
              </a:ext>
            </a:extLst>
          </p:cNvPr>
          <p:cNvSpPr>
            <a:spLocks noGrp="1"/>
          </p:cNvSpPr>
          <p:nvPr>
            <p:ph type="sldNum" sz="quarter" idx="12"/>
          </p:nvPr>
        </p:nvSpPr>
        <p:spPr>
          <a:xfrm>
            <a:off x="209550" y="6272195"/>
            <a:ext cx="504825" cy="365125"/>
          </a:xfrm>
          <a:prstGeom prst="rect">
            <a:avLst/>
          </a:prstGeom>
        </p:spPr>
        <p:txBody>
          <a:bodyPr/>
          <a:lstStyle>
            <a:lvl1pPr>
              <a:defRPr>
                <a:solidFill>
                  <a:srgbClr val="3F5378"/>
                </a:solidFill>
              </a:defRPr>
            </a:lvl1pPr>
          </a:lstStyle>
          <a:p>
            <a:fld id="{A0EDFBC5-9E83-48A9-A20F-CEAD086DBFA3}" type="slidenum">
              <a:rPr lang="en-US" smtClean="0"/>
              <a:pPr/>
              <a:t>‹#›</a:t>
            </a:fld>
            <a:endParaRPr lang="en-US" dirty="0"/>
          </a:p>
        </p:txBody>
      </p:sp>
      <p:pic>
        <p:nvPicPr>
          <p:cNvPr id="37" name="صورة 1">
            <a:extLst>
              <a:ext uri="{FF2B5EF4-FFF2-40B4-BE49-F238E27FC236}">
                <a16:creationId xmlns:a16="http://schemas.microsoft.com/office/drawing/2014/main" xmlns="" id="{B6D230B2-C001-416D-90D0-15E8322FCF1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487726" y="2050130"/>
            <a:ext cx="2075653" cy="2139702"/>
          </a:xfrm>
          <a:prstGeom prst="rect">
            <a:avLst/>
          </a:prstGeom>
        </p:spPr>
      </p:pic>
    </p:spTree>
    <p:extLst>
      <p:ext uri="{BB962C8B-B14F-4D97-AF65-F5344CB8AC3E}">
        <p14:creationId xmlns:p14="http://schemas.microsoft.com/office/powerpoint/2010/main" val="1145108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xmlns="" id="{9BD37006-8F66-46A5-B35B-07BFFEC4D01C}"/>
              </a:ext>
            </a:extLst>
          </p:cNvPr>
          <p:cNvSpPr/>
          <p:nvPr userDrawn="1"/>
        </p:nvSpPr>
        <p:spPr>
          <a:xfrm>
            <a:off x="0" y="94391"/>
            <a:ext cx="12192000" cy="658376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xmlns="" id="{6854FF55-0AFA-4BB2-884C-4B009B46DE62}"/>
              </a:ext>
            </a:extLst>
          </p:cNvPr>
          <p:cNvSpPr/>
          <p:nvPr userDrawn="1"/>
        </p:nvSpPr>
        <p:spPr>
          <a:xfrm>
            <a:off x="0" y="6678151"/>
            <a:ext cx="12192000" cy="179849"/>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xmlns="" id="{2F9E5346-3695-4602-97A3-0B8A9C80BF09}"/>
              </a:ext>
            </a:extLst>
          </p:cNvPr>
          <p:cNvSpPr/>
          <p:nvPr userDrawn="1"/>
        </p:nvSpPr>
        <p:spPr>
          <a:xfrm>
            <a:off x="0" y="873483"/>
            <a:ext cx="12192000" cy="53476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xmlns="" id="{AD2BD3CA-D5FA-4EEE-91F0-759E0773F6EE}"/>
              </a:ext>
            </a:extLst>
          </p:cNvPr>
          <p:cNvSpPr/>
          <p:nvPr userDrawn="1"/>
        </p:nvSpPr>
        <p:spPr>
          <a:xfrm>
            <a:off x="0" y="-70703"/>
            <a:ext cx="12192000" cy="179849"/>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Arrow: Pentagon 39">
            <a:extLst>
              <a:ext uri="{FF2B5EF4-FFF2-40B4-BE49-F238E27FC236}">
                <a16:creationId xmlns:a16="http://schemas.microsoft.com/office/drawing/2014/main" xmlns="" id="{5DC1B17A-42E5-4827-B5BE-2670B557C295}"/>
              </a:ext>
            </a:extLst>
          </p:cNvPr>
          <p:cNvSpPr/>
          <p:nvPr userDrawn="1"/>
        </p:nvSpPr>
        <p:spPr>
          <a:xfrm flipH="1">
            <a:off x="10545806" y="6221161"/>
            <a:ext cx="1646192" cy="456988"/>
          </a:xfrm>
          <a:prstGeom prst="homePlat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Arrow: Pentagon 45">
            <a:extLst>
              <a:ext uri="{FF2B5EF4-FFF2-40B4-BE49-F238E27FC236}">
                <a16:creationId xmlns:a16="http://schemas.microsoft.com/office/drawing/2014/main" xmlns="" id="{8244B392-AC48-4B2D-BF49-8459840DE26F}"/>
              </a:ext>
            </a:extLst>
          </p:cNvPr>
          <p:cNvSpPr/>
          <p:nvPr userDrawn="1"/>
        </p:nvSpPr>
        <p:spPr>
          <a:xfrm rot="10800000" flipH="1">
            <a:off x="-5019" y="6221603"/>
            <a:ext cx="1052769" cy="456988"/>
          </a:xfrm>
          <a:prstGeom prst="homePlat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Google Shape;79;p5">
            <a:extLst>
              <a:ext uri="{FF2B5EF4-FFF2-40B4-BE49-F238E27FC236}">
                <a16:creationId xmlns:a16="http://schemas.microsoft.com/office/drawing/2014/main" xmlns="" id="{5668860F-19A7-4440-A20F-147FDD68D328}"/>
              </a:ext>
            </a:extLst>
          </p:cNvPr>
          <p:cNvSpPr txBox="1">
            <a:spLocks noGrp="1"/>
          </p:cNvSpPr>
          <p:nvPr>
            <p:ph type="body" idx="1" hasCustomPrompt="1"/>
          </p:nvPr>
        </p:nvSpPr>
        <p:spPr>
          <a:xfrm>
            <a:off x="186305" y="1006453"/>
            <a:ext cx="11487217" cy="5080789"/>
          </a:xfrm>
          <a:prstGeom prst="rect">
            <a:avLst/>
          </a:prstGeom>
        </p:spPr>
        <p:txBody>
          <a:bodyPr spcFirstLastPara="1" wrap="square" lIns="91425" tIns="91425" rIns="91425" bIns="91425" anchor="ctr" anchorCtr="0"/>
          <a:lstStyle>
            <a:lvl1pPr marL="76200" lvl="0" indent="0" algn="r" rtl="1">
              <a:spcBef>
                <a:spcPts val="600"/>
              </a:spcBef>
              <a:spcAft>
                <a:spcPts val="0"/>
              </a:spcAft>
              <a:buSzPts val="2400"/>
              <a:buNone/>
              <a:defRPr>
                <a:solidFill>
                  <a:srgbClr val="3F5378"/>
                </a:solidFill>
              </a:defRPr>
            </a:lvl1pPr>
            <a:lvl2pPr marL="914400" lvl="1" indent="-381000">
              <a:spcBef>
                <a:spcPts val="1000"/>
              </a:spcBef>
              <a:spcAft>
                <a:spcPts val="0"/>
              </a:spcAft>
              <a:buSzPts val="2400"/>
              <a:buChar char="▻"/>
              <a:defRPr/>
            </a:lvl2pPr>
            <a:lvl3pPr marL="1371600" lvl="2" indent="-381000">
              <a:spcBef>
                <a:spcPts val="1000"/>
              </a:spcBef>
              <a:spcAft>
                <a:spcPts val="0"/>
              </a:spcAft>
              <a:buSzPts val="2400"/>
              <a:buChar char="▻"/>
              <a:defRPr/>
            </a:lvl3pPr>
            <a:lvl4pPr marL="1828800" lvl="3" indent="-381000">
              <a:spcBef>
                <a:spcPts val="1000"/>
              </a:spcBef>
              <a:spcAft>
                <a:spcPts val="0"/>
              </a:spcAft>
              <a:buSzPts val="2400"/>
              <a:buChar char="▻"/>
              <a:defRPr/>
            </a:lvl4pPr>
            <a:lvl5pPr marL="2286000" lvl="4" indent="-381000">
              <a:spcBef>
                <a:spcPts val="1000"/>
              </a:spcBef>
              <a:spcAft>
                <a:spcPts val="0"/>
              </a:spcAft>
              <a:buSzPts val="2400"/>
              <a:buChar char="▻"/>
              <a:defRPr/>
            </a:lvl5pPr>
            <a:lvl6pPr marL="2743200" lvl="5" indent="-381000">
              <a:spcBef>
                <a:spcPts val="1000"/>
              </a:spcBef>
              <a:spcAft>
                <a:spcPts val="0"/>
              </a:spcAft>
              <a:buSzPts val="2400"/>
              <a:buChar char="▻"/>
              <a:defRPr/>
            </a:lvl6pPr>
            <a:lvl7pPr marL="3200400" lvl="6" indent="-381000">
              <a:spcBef>
                <a:spcPts val="1000"/>
              </a:spcBef>
              <a:spcAft>
                <a:spcPts val="0"/>
              </a:spcAft>
              <a:buSzPts val="2400"/>
              <a:buChar char="▻"/>
              <a:defRPr/>
            </a:lvl7pPr>
            <a:lvl8pPr marL="3657600" lvl="7" indent="-381000">
              <a:spcBef>
                <a:spcPts val="1000"/>
              </a:spcBef>
              <a:spcAft>
                <a:spcPts val="0"/>
              </a:spcAft>
              <a:buSzPts val="2400"/>
              <a:buChar char="▻"/>
              <a:defRPr/>
            </a:lvl8pPr>
            <a:lvl9pPr marL="4114800" lvl="8" indent="-381000">
              <a:spcBef>
                <a:spcPts val="1000"/>
              </a:spcBef>
              <a:spcAft>
                <a:spcPts val="1000"/>
              </a:spcAft>
              <a:buSzPts val="2400"/>
              <a:buChar char="▻"/>
              <a:defRPr/>
            </a:lvl9pPr>
          </a:lstStyle>
          <a:p>
            <a:r>
              <a:rPr lang="ar-IQ" b="1" dirty="0"/>
              <a:t>التفاصيل</a:t>
            </a:r>
            <a:endParaRPr lang="ar-SA" b="1" dirty="0"/>
          </a:p>
        </p:txBody>
      </p:sp>
      <p:grpSp>
        <p:nvGrpSpPr>
          <p:cNvPr id="15" name="Group 14">
            <a:extLst>
              <a:ext uri="{FF2B5EF4-FFF2-40B4-BE49-F238E27FC236}">
                <a16:creationId xmlns:a16="http://schemas.microsoft.com/office/drawing/2014/main" xmlns="" id="{66B8A655-DD86-4892-BF52-16BCF5CF8635}"/>
              </a:ext>
            </a:extLst>
          </p:cNvPr>
          <p:cNvGrpSpPr/>
          <p:nvPr userDrawn="1"/>
        </p:nvGrpSpPr>
        <p:grpSpPr>
          <a:xfrm>
            <a:off x="5706933" y="6265210"/>
            <a:ext cx="2174908" cy="380661"/>
            <a:chOff x="3169389" y="4680483"/>
            <a:chExt cx="2174908" cy="383285"/>
          </a:xfrm>
        </p:grpSpPr>
        <p:pic>
          <p:nvPicPr>
            <p:cNvPr id="16" name="Picture 15">
              <a:extLst>
                <a:ext uri="{FF2B5EF4-FFF2-40B4-BE49-F238E27FC236}">
                  <a16:creationId xmlns:a16="http://schemas.microsoft.com/office/drawing/2014/main" xmlns="" id="{487DF495-839D-4469-A05A-62B06DF5E663}"/>
                </a:ext>
              </a:extLst>
            </p:cNvPr>
            <p:cNvPicPr>
              <a:picLocks noChangeAspect="1"/>
            </p:cNvPicPr>
            <p:nvPr userDrawn="1"/>
          </p:nvPicPr>
          <p:blipFill>
            <a:blip r:embed="rId2">
              <a:duotone>
                <a:schemeClr val="accent5">
                  <a:shade val="45000"/>
                  <a:satMod val="135000"/>
                </a:schemeClr>
                <a:prstClr val="white"/>
              </a:duotone>
            </a:blip>
            <a:stretch>
              <a:fillRect/>
            </a:stretch>
          </p:blipFill>
          <p:spPr>
            <a:xfrm>
              <a:off x="4943870" y="4680483"/>
              <a:ext cx="383285" cy="383285"/>
            </a:xfrm>
            <a:prstGeom prst="rect">
              <a:avLst/>
            </a:prstGeom>
          </p:spPr>
        </p:pic>
        <p:grpSp>
          <p:nvGrpSpPr>
            <p:cNvPr id="18" name="Group 17">
              <a:extLst>
                <a:ext uri="{FF2B5EF4-FFF2-40B4-BE49-F238E27FC236}">
                  <a16:creationId xmlns:a16="http://schemas.microsoft.com/office/drawing/2014/main" xmlns="" id="{FFAC5E4D-8A74-4B7A-BC54-8C3B3FDC97E6}"/>
                </a:ext>
              </a:extLst>
            </p:cNvPr>
            <p:cNvGrpSpPr/>
            <p:nvPr userDrawn="1"/>
          </p:nvGrpSpPr>
          <p:grpSpPr>
            <a:xfrm>
              <a:off x="3169389" y="4741323"/>
              <a:ext cx="2174908" cy="263413"/>
              <a:chOff x="6463381" y="4741323"/>
              <a:chExt cx="2174908" cy="263413"/>
            </a:xfrm>
          </p:grpSpPr>
          <p:sp>
            <p:nvSpPr>
              <p:cNvPr id="19" name="TextBox 18">
                <a:extLst>
                  <a:ext uri="{FF2B5EF4-FFF2-40B4-BE49-F238E27FC236}">
                    <a16:creationId xmlns:a16="http://schemas.microsoft.com/office/drawing/2014/main" xmlns="" id="{8400AE3C-6492-4126-84CA-9B14F862593C}"/>
                  </a:ext>
                </a:extLst>
              </p:cNvPr>
              <p:cNvSpPr txBox="1"/>
              <p:nvPr userDrawn="1"/>
            </p:nvSpPr>
            <p:spPr>
              <a:xfrm>
                <a:off x="6463381" y="4741323"/>
                <a:ext cx="2174908" cy="26341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100" b="0" i="0" u="none" strike="noStrike" cap="none" dirty="0">
                    <a:solidFill>
                      <a:schemeClr val="bg1"/>
                    </a:solidFill>
                    <a:latin typeface="Arial"/>
                    <a:ea typeface="Segoe UI Black" panose="020B0A02040204020203" pitchFamily="34" charset="0"/>
                    <a:cs typeface="Arial"/>
                    <a:sym typeface="Arial"/>
                  </a:rPr>
                  <a:t>Email :</a:t>
                </a:r>
                <a:r>
                  <a:rPr lang="en-US" sz="1100" dirty="0">
                    <a:solidFill>
                      <a:schemeClr val="bg1"/>
                    </a:solidFill>
                  </a:rPr>
                  <a:t>info@alkafeel.edu.iq</a:t>
                </a:r>
              </a:p>
            </p:txBody>
          </p:sp>
          <p:sp>
            <p:nvSpPr>
              <p:cNvPr id="20" name="TextBox 19">
                <a:extLst>
                  <a:ext uri="{FF2B5EF4-FFF2-40B4-BE49-F238E27FC236}">
                    <a16:creationId xmlns:a16="http://schemas.microsoft.com/office/drawing/2014/main" xmlns="" id="{2B158153-F695-4B33-8642-1A0EAFE058EB}"/>
                  </a:ext>
                </a:extLst>
              </p:cNvPr>
              <p:cNvSpPr txBox="1"/>
              <p:nvPr userDrawn="1"/>
            </p:nvSpPr>
            <p:spPr>
              <a:xfrm>
                <a:off x="7770810" y="4741323"/>
                <a:ext cx="867479" cy="261610"/>
              </a:xfrm>
              <a:prstGeom prst="rect">
                <a:avLst/>
              </a:prstGeom>
              <a:noFill/>
            </p:spPr>
            <p:txBody>
              <a:bodyPr wrap="square" rtlCol="0">
                <a:spAutoFit/>
              </a:bodyPr>
              <a:lstStyle/>
              <a:p>
                <a:pPr marR="0" algn="r" rtl="0">
                  <a:lnSpc>
                    <a:spcPct val="100000"/>
                  </a:lnSpc>
                  <a:spcBef>
                    <a:spcPts val="0"/>
                  </a:spcBef>
                  <a:spcAft>
                    <a:spcPts val="0"/>
                  </a:spcAft>
                  <a:buClr>
                    <a:srgbClr val="000000"/>
                  </a:buClr>
                  <a:buFont typeface="Arial"/>
                </a:pPr>
                <a:endParaRPr lang="en-US" sz="1100" b="0" i="0" u="none" strike="noStrike" cap="none" dirty="0">
                  <a:solidFill>
                    <a:srgbClr val="002060"/>
                  </a:solidFill>
                  <a:latin typeface="+mn-lt"/>
                  <a:ea typeface="Segoe UI Black" panose="020B0A02040204020203" pitchFamily="34" charset="0"/>
                  <a:cs typeface="+mn-cs"/>
                  <a:sym typeface="Arial"/>
                </a:endParaRPr>
              </a:p>
            </p:txBody>
          </p:sp>
        </p:grpSp>
      </p:grpSp>
      <p:grpSp>
        <p:nvGrpSpPr>
          <p:cNvPr id="21" name="Group 20">
            <a:extLst>
              <a:ext uri="{FF2B5EF4-FFF2-40B4-BE49-F238E27FC236}">
                <a16:creationId xmlns:a16="http://schemas.microsoft.com/office/drawing/2014/main" xmlns="" id="{09B456AB-22B2-4FA9-809A-639D9B5FCF70}"/>
              </a:ext>
            </a:extLst>
          </p:cNvPr>
          <p:cNvGrpSpPr/>
          <p:nvPr userDrawn="1"/>
        </p:nvGrpSpPr>
        <p:grpSpPr>
          <a:xfrm>
            <a:off x="7952325" y="6183529"/>
            <a:ext cx="2593481" cy="527788"/>
            <a:chOff x="2845992" y="3408302"/>
            <a:chExt cx="2593481" cy="527788"/>
          </a:xfrm>
        </p:grpSpPr>
        <p:pic>
          <p:nvPicPr>
            <p:cNvPr id="22" name="Picture 21">
              <a:extLst>
                <a:ext uri="{FF2B5EF4-FFF2-40B4-BE49-F238E27FC236}">
                  <a16:creationId xmlns:a16="http://schemas.microsoft.com/office/drawing/2014/main" xmlns="" id="{80EAE3E0-44D0-46B2-937B-EAEE4C7E467C}"/>
                </a:ext>
              </a:extLst>
            </p:cNvPr>
            <p:cNvPicPr>
              <a:picLocks noChangeAspect="1"/>
            </p:cNvPicPr>
            <p:nvPr userDrawn="1"/>
          </p:nvPicPr>
          <p:blipFill>
            <a:blip r:embed="rId3" cstate="print">
              <a:duotone>
                <a:schemeClr val="accent5">
                  <a:shade val="45000"/>
                  <a:satMod val="135000"/>
                </a:schemeClr>
                <a:prstClr val="white"/>
              </a:duotone>
              <a:extLst>
                <a:ext uri="{28A0092B-C50C-407E-A947-70E740481C1C}">
                  <a14:useLocalDpi xmlns:a14="http://schemas.microsoft.com/office/drawing/2010/main" val="0"/>
                </a:ext>
              </a:extLst>
            </a:blip>
            <a:srcRect/>
            <a:stretch/>
          </p:blipFill>
          <p:spPr>
            <a:xfrm>
              <a:off x="4703514" y="3408302"/>
              <a:ext cx="735959" cy="527788"/>
            </a:xfrm>
            <a:prstGeom prst="rect">
              <a:avLst/>
            </a:prstGeom>
          </p:spPr>
        </p:pic>
        <p:grpSp>
          <p:nvGrpSpPr>
            <p:cNvPr id="23" name="Group 22">
              <a:extLst>
                <a:ext uri="{FF2B5EF4-FFF2-40B4-BE49-F238E27FC236}">
                  <a16:creationId xmlns:a16="http://schemas.microsoft.com/office/drawing/2014/main" xmlns="" id="{354112FD-5A25-4014-B4FD-C7F661F6110A}"/>
                </a:ext>
              </a:extLst>
            </p:cNvPr>
            <p:cNvGrpSpPr/>
            <p:nvPr userDrawn="1"/>
          </p:nvGrpSpPr>
          <p:grpSpPr>
            <a:xfrm>
              <a:off x="2845992" y="3568276"/>
              <a:ext cx="2234843" cy="261610"/>
              <a:chOff x="6538000" y="4741322"/>
              <a:chExt cx="2234843" cy="263413"/>
            </a:xfrm>
          </p:grpSpPr>
          <p:sp>
            <p:nvSpPr>
              <p:cNvPr id="24" name="TextBox 23">
                <a:extLst>
                  <a:ext uri="{FF2B5EF4-FFF2-40B4-BE49-F238E27FC236}">
                    <a16:creationId xmlns:a16="http://schemas.microsoft.com/office/drawing/2014/main" xmlns="" id="{38EB65AC-D5FB-4AB4-8C39-80DBEDDEF7A8}"/>
                  </a:ext>
                </a:extLst>
              </p:cNvPr>
              <p:cNvSpPr txBox="1"/>
              <p:nvPr userDrawn="1"/>
            </p:nvSpPr>
            <p:spPr>
              <a:xfrm>
                <a:off x="6538000" y="4741322"/>
                <a:ext cx="2234843" cy="26341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100" b="0" i="0" u="none" strike="noStrike" cap="none" dirty="0">
                    <a:solidFill>
                      <a:schemeClr val="bg1"/>
                    </a:solidFill>
                    <a:latin typeface="Arial"/>
                    <a:ea typeface="Segoe UI Black" panose="020B0A02040204020203" pitchFamily="34" charset="0"/>
                    <a:cs typeface="Arial"/>
                    <a:sym typeface="Arial"/>
                  </a:rPr>
                  <a:t>Website :</a:t>
                </a:r>
                <a:r>
                  <a:rPr lang="en-US" sz="1100" dirty="0">
                    <a:solidFill>
                      <a:schemeClr val="bg1"/>
                    </a:solidFill>
                  </a:rPr>
                  <a:t>http://Alkafeel.edu.iq</a:t>
                </a:r>
              </a:p>
            </p:txBody>
          </p:sp>
          <p:sp>
            <p:nvSpPr>
              <p:cNvPr id="25" name="TextBox 24">
                <a:extLst>
                  <a:ext uri="{FF2B5EF4-FFF2-40B4-BE49-F238E27FC236}">
                    <a16:creationId xmlns:a16="http://schemas.microsoft.com/office/drawing/2014/main" xmlns="" id="{3677BC36-AB45-4868-BDB7-56C8683913A3}"/>
                  </a:ext>
                </a:extLst>
              </p:cNvPr>
              <p:cNvSpPr txBox="1"/>
              <p:nvPr userDrawn="1"/>
            </p:nvSpPr>
            <p:spPr>
              <a:xfrm>
                <a:off x="7770810" y="4741323"/>
                <a:ext cx="867479" cy="261610"/>
              </a:xfrm>
              <a:prstGeom prst="rect">
                <a:avLst/>
              </a:prstGeom>
              <a:noFill/>
            </p:spPr>
            <p:txBody>
              <a:bodyPr wrap="square" rtlCol="0">
                <a:spAutoFit/>
              </a:bodyPr>
              <a:lstStyle/>
              <a:p>
                <a:pPr marR="0" algn="r" rtl="0">
                  <a:lnSpc>
                    <a:spcPct val="100000"/>
                  </a:lnSpc>
                  <a:spcBef>
                    <a:spcPts val="0"/>
                  </a:spcBef>
                  <a:spcAft>
                    <a:spcPts val="0"/>
                  </a:spcAft>
                  <a:buClr>
                    <a:srgbClr val="000000"/>
                  </a:buClr>
                  <a:buFont typeface="Arial"/>
                </a:pPr>
                <a:endParaRPr lang="en-US" sz="1100" b="0" i="0" u="none" strike="noStrike" cap="none" dirty="0">
                  <a:solidFill>
                    <a:srgbClr val="002060"/>
                  </a:solidFill>
                  <a:latin typeface="+mn-lt"/>
                  <a:ea typeface="Segoe UI Black" panose="020B0A02040204020203" pitchFamily="34" charset="0"/>
                  <a:cs typeface="+mn-cs"/>
                  <a:sym typeface="Arial"/>
                </a:endParaRPr>
              </a:p>
            </p:txBody>
          </p:sp>
        </p:grpSp>
      </p:grpSp>
      <p:sp>
        <p:nvSpPr>
          <p:cNvPr id="27" name="Arrow: Pentagon 26">
            <a:extLst>
              <a:ext uri="{FF2B5EF4-FFF2-40B4-BE49-F238E27FC236}">
                <a16:creationId xmlns:a16="http://schemas.microsoft.com/office/drawing/2014/main" xmlns="" id="{DB1419E4-4C95-4933-9088-533031767AEC}"/>
              </a:ext>
            </a:extLst>
          </p:cNvPr>
          <p:cNvSpPr/>
          <p:nvPr userDrawn="1"/>
        </p:nvSpPr>
        <p:spPr>
          <a:xfrm flipH="1">
            <a:off x="11020425" y="94392"/>
            <a:ext cx="1171574" cy="779092"/>
          </a:xfrm>
          <a:prstGeom prst="homePlat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Google Shape;78;p5">
            <a:extLst>
              <a:ext uri="{FF2B5EF4-FFF2-40B4-BE49-F238E27FC236}">
                <a16:creationId xmlns:a16="http://schemas.microsoft.com/office/drawing/2014/main" xmlns="" id="{D42B2945-53BD-4C9A-802F-AC330CBF3A7D}"/>
              </a:ext>
            </a:extLst>
          </p:cNvPr>
          <p:cNvSpPr txBox="1">
            <a:spLocks noGrp="1"/>
          </p:cNvSpPr>
          <p:nvPr>
            <p:ph type="title" hasCustomPrompt="1"/>
          </p:nvPr>
        </p:nvSpPr>
        <p:spPr>
          <a:xfrm>
            <a:off x="1315947" y="305901"/>
            <a:ext cx="9479505" cy="406736"/>
          </a:xfrm>
          <a:prstGeom prst="rect">
            <a:avLst/>
          </a:prstGeom>
        </p:spPr>
        <p:txBody>
          <a:bodyPr spcFirstLastPara="1" wrap="square" lIns="91425" tIns="91425" rIns="91425" bIns="91425" anchor="ctr" anchorCtr="0"/>
          <a:lstStyle>
            <a:lvl1pPr lvl="0" algn="r" rtl="1">
              <a:spcBef>
                <a:spcPts val="0"/>
              </a:spcBef>
              <a:spcAft>
                <a:spcPts val="0"/>
              </a:spcAft>
              <a:buSzPts val="2000"/>
              <a:buNone/>
              <a:defRPr sz="1800" b="0" i="0" u="none" strike="noStrike" cap="none" dirty="0">
                <a:solidFill>
                  <a:schemeClr val="bg1"/>
                </a:solidFill>
                <a:latin typeface="+mn-lt"/>
                <a:ea typeface="Segoe UI Black" panose="020B0A02040204020203" pitchFamily="34" charset="0"/>
                <a:cs typeface="+mn-cs"/>
                <a:sym typeface="Arial"/>
              </a:defRPr>
            </a:lvl1pPr>
            <a:lvl2pPr lvl="1">
              <a:spcBef>
                <a:spcPts val="0"/>
              </a:spcBef>
              <a:spcAft>
                <a:spcPts val="0"/>
              </a:spcAft>
              <a:buSzPts val="2000"/>
              <a:buNone/>
              <a:defRPr/>
            </a:lvl2pPr>
            <a:lvl3pPr lvl="2">
              <a:spcBef>
                <a:spcPts val="0"/>
              </a:spcBef>
              <a:spcAft>
                <a:spcPts val="0"/>
              </a:spcAft>
              <a:buSzPts val="2000"/>
              <a:buNone/>
              <a:defRPr/>
            </a:lvl3pPr>
            <a:lvl4pPr lvl="3">
              <a:spcBef>
                <a:spcPts val="0"/>
              </a:spcBef>
              <a:spcAft>
                <a:spcPts val="0"/>
              </a:spcAft>
              <a:buSzPts val="2000"/>
              <a:buNone/>
              <a:defRPr/>
            </a:lvl4pPr>
            <a:lvl5pPr lvl="4">
              <a:spcBef>
                <a:spcPts val="0"/>
              </a:spcBef>
              <a:spcAft>
                <a:spcPts val="0"/>
              </a:spcAft>
              <a:buSzPts val="2000"/>
              <a:buNone/>
              <a:defRPr/>
            </a:lvl5pPr>
            <a:lvl6pPr lvl="5">
              <a:spcBef>
                <a:spcPts val="0"/>
              </a:spcBef>
              <a:spcAft>
                <a:spcPts val="0"/>
              </a:spcAft>
              <a:buSzPts val="2000"/>
              <a:buNone/>
              <a:defRPr/>
            </a:lvl6pPr>
            <a:lvl7pPr lvl="6">
              <a:spcBef>
                <a:spcPts val="0"/>
              </a:spcBef>
              <a:spcAft>
                <a:spcPts val="0"/>
              </a:spcAft>
              <a:buSzPts val="2000"/>
              <a:buNone/>
              <a:defRPr/>
            </a:lvl7pPr>
            <a:lvl8pPr lvl="7">
              <a:spcBef>
                <a:spcPts val="0"/>
              </a:spcBef>
              <a:spcAft>
                <a:spcPts val="0"/>
              </a:spcAft>
              <a:buSzPts val="2000"/>
              <a:buNone/>
              <a:defRPr/>
            </a:lvl8pPr>
            <a:lvl9pPr lvl="8">
              <a:spcBef>
                <a:spcPts val="0"/>
              </a:spcBef>
              <a:spcAft>
                <a:spcPts val="0"/>
              </a:spcAft>
              <a:buSzPts val="2000"/>
              <a:buNone/>
              <a:defRPr/>
            </a:lvl9pPr>
          </a:lstStyle>
          <a:p>
            <a:r>
              <a:rPr lang="ar-IQ" dirty="0"/>
              <a:t>العنوان</a:t>
            </a:r>
            <a:endParaRPr dirty="0"/>
          </a:p>
        </p:txBody>
      </p:sp>
      <p:sp>
        <p:nvSpPr>
          <p:cNvPr id="31" name="Arrow: Pentagon 30">
            <a:extLst>
              <a:ext uri="{FF2B5EF4-FFF2-40B4-BE49-F238E27FC236}">
                <a16:creationId xmlns:a16="http://schemas.microsoft.com/office/drawing/2014/main" xmlns="" id="{CF8ACE1E-B011-4A84-8C6B-EC5A84BCC96C}"/>
              </a:ext>
            </a:extLst>
          </p:cNvPr>
          <p:cNvSpPr/>
          <p:nvPr userDrawn="1"/>
        </p:nvSpPr>
        <p:spPr>
          <a:xfrm rot="10800000" flipH="1">
            <a:off x="-896" y="108551"/>
            <a:ext cx="1258196" cy="764932"/>
          </a:xfrm>
          <a:prstGeom prst="homePlat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xmlns="" id="{B48B2958-B7A7-489A-B909-03A008329EB1}"/>
              </a:ext>
            </a:extLst>
          </p:cNvPr>
          <p:cNvSpPr/>
          <p:nvPr userDrawn="1"/>
        </p:nvSpPr>
        <p:spPr>
          <a:xfrm rot="5400000">
            <a:off x="8644259" y="3305240"/>
            <a:ext cx="6928704" cy="176816"/>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a:extLst>
              <a:ext uri="{FF2B5EF4-FFF2-40B4-BE49-F238E27FC236}">
                <a16:creationId xmlns:a16="http://schemas.microsoft.com/office/drawing/2014/main" xmlns="" id="{D6C16464-CFF8-4E34-B354-25BDA408DB5C}"/>
              </a:ext>
            </a:extLst>
          </p:cNvPr>
          <p:cNvSpPr/>
          <p:nvPr userDrawn="1"/>
        </p:nvSpPr>
        <p:spPr>
          <a:xfrm rot="5400000">
            <a:off x="8517082" y="3308147"/>
            <a:ext cx="6928704" cy="171002"/>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Date Placeholder 3">
            <a:extLst>
              <a:ext uri="{FF2B5EF4-FFF2-40B4-BE49-F238E27FC236}">
                <a16:creationId xmlns:a16="http://schemas.microsoft.com/office/drawing/2014/main" xmlns="" id="{D801F2CC-04D6-48E5-9020-23F53EF72809}"/>
              </a:ext>
            </a:extLst>
          </p:cNvPr>
          <p:cNvSpPr>
            <a:spLocks noGrp="1"/>
          </p:cNvSpPr>
          <p:nvPr>
            <p:ph type="dt" sz="half" idx="10"/>
          </p:nvPr>
        </p:nvSpPr>
        <p:spPr>
          <a:xfrm>
            <a:off x="10669737" y="6267091"/>
            <a:ext cx="1200599" cy="365125"/>
          </a:xfrm>
          <a:prstGeom prst="rect">
            <a:avLst/>
          </a:prstGeom>
          <a:ln>
            <a:noFill/>
          </a:ln>
        </p:spPr>
        <p:txBody>
          <a:bodyPr/>
          <a:lstStyle>
            <a:lvl1pPr>
              <a:defRPr>
                <a:solidFill>
                  <a:srgbClr val="3F5378"/>
                </a:solidFill>
              </a:defRPr>
            </a:lvl1pPr>
          </a:lstStyle>
          <a:p>
            <a:r>
              <a:rPr lang="en-US" dirty="0"/>
              <a:t>2020-2021</a:t>
            </a:r>
          </a:p>
        </p:txBody>
      </p:sp>
      <p:sp>
        <p:nvSpPr>
          <p:cNvPr id="41" name="Slide Number Placeholder 5">
            <a:extLst>
              <a:ext uri="{FF2B5EF4-FFF2-40B4-BE49-F238E27FC236}">
                <a16:creationId xmlns:a16="http://schemas.microsoft.com/office/drawing/2014/main" xmlns="" id="{41CCE111-59C4-4620-A682-7B71FC50DAC9}"/>
              </a:ext>
            </a:extLst>
          </p:cNvPr>
          <p:cNvSpPr>
            <a:spLocks noGrp="1"/>
          </p:cNvSpPr>
          <p:nvPr>
            <p:ph type="sldNum" sz="quarter" idx="12"/>
          </p:nvPr>
        </p:nvSpPr>
        <p:spPr>
          <a:xfrm>
            <a:off x="186305" y="6267091"/>
            <a:ext cx="575695" cy="365125"/>
          </a:xfrm>
          <a:prstGeom prst="rect">
            <a:avLst/>
          </a:prstGeom>
        </p:spPr>
        <p:txBody>
          <a:bodyPr/>
          <a:lstStyle>
            <a:lvl1pPr>
              <a:defRPr>
                <a:solidFill>
                  <a:srgbClr val="3F5378"/>
                </a:solidFill>
              </a:defRPr>
            </a:lvl1pPr>
          </a:lstStyle>
          <a:p>
            <a:fld id="{A0EDFBC5-9E83-48A9-A20F-CEAD086DBFA3}" type="slidenum">
              <a:rPr lang="en-US" smtClean="0"/>
              <a:pPr/>
              <a:t>‹#›</a:t>
            </a:fld>
            <a:endParaRPr lang="en-US" dirty="0"/>
          </a:p>
        </p:txBody>
      </p:sp>
      <p:pic>
        <p:nvPicPr>
          <p:cNvPr id="29" name="صورة 1">
            <a:extLst>
              <a:ext uri="{FF2B5EF4-FFF2-40B4-BE49-F238E27FC236}">
                <a16:creationId xmlns:a16="http://schemas.microsoft.com/office/drawing/2014/main" xmlns="" id="{BF5E8E17-3DFA-41DB-B46D-F4A5C3C3DB5D}"/>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3222" y="98779"/>
            <a:ext cx="719257" cy="741451"/>
          </a:xfrm>
          <a:prstGeom prst="rect">
            <a:avLst/>
          </a:prstGeom>
        </p:spPr>
      </p:pic>
      <p:grpSp>
        <p:nvGrpSpPr>
          <p:cNvPr id="32" name="Google Shape;239;p16">
            <a:extLst>
              <a:ext uri="{FF2B5EF4-FFF2-40B4-BE49-F238E27FC236}">
                <a16:creationId xmlns:a16="http://schemas.microsoft.com/office/drawing/2014/main" xmlns="" id="{51093C29-0B93-4657-AED3-FDF929FB8F78}"/>
              </a:ext>
            </a:extLst>
          </p:cNvPr>
          <p:cNvGrpSpPr/>
          <p:nvPr userDrawn="1"/>
        </p:nvGrpSpPr>
        <p:grpSpPr>
          <a:xfrm>
            <a:off x="11356372" y="330672"/>
            <a:ext cx="374752" cy="288032"/>
            <a:chOff x="2594050" y="1631825"/>
            <a:chExt cx="439625" cy="439625"/>
          </a:xfrm>
          <a:solidFill>
            <a:schemeClr val="accent5">
              <a:lumMod val="20000"/>
              <a:lumOff val="80000"/>
            </a:schemeClr>
          </a:solidFill>
        </p:grpSpPr>
        <p:sp>
          <p:nvSpPr>
            <p:cNvPr id="33" name="Google Shape;240;p16">
              <a:extLst>
                <a:ext uri="{FF2B5EF4-FFF2-40B4-BE49-F238E27FC236}">
                  <a16:creationId xmlns:a16="http://schemas.microsoft.com/office/drawing/2014/main" xmlns="" id="{D741DFC4-3093-494D-888D-CB021DB886F6}"/>
                </a:ext>
              </a:extLst>
            </p:cNvPr>
            <p:cNvSpPr/>
            <p:nvPr/>
          </p:nvSpPr>
          <p:spPr>
            <a:xfrm>
              <a:off x="2594050" y="1883300"/>
              <a:ext cx="188175" cy="188150"/>
            </a:xfrm>
            <a:custGeom>
              <a:avLst/>
              <a:gdLst/>
              <a:ahLst/>
              <a:cxnLst/>
              <a:rect l="l" t="t" r="r" b="b"/>
              <a:pathLst>
                <a:path w="7527" h="7526" fill="none" extrusionOk="0">
                  <a:moveTo>
                    <a:pt x="5992" y="0"/>
                  </a:moveTo>
                  <a:lnTo>
                    <a:pt x="537" y="6430"/>
                  </a:lnTo>
                  <a:lnTo>
                    <a:pt x="1" y="7526"/>
                  </a:lnTo>
                  <a:lnTo>
                    <a:pt x="1097" y="6990"/>
                  </a:lnTo>
                  <a:lnTo>
                    <a:pt x="7526" y="1534"/>
                  </a:lnTo>
                  <a:lnTo>
                    <a:pt x="5992" y="0"/>
                  </a:lnTo>
                  <a:close/>
                </a:path>
              </a:pathLst>
            </a:custGeom>
            <a:grp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3F5378"/>
                </a:solidFill>
              </a:endParaRPr>
            </a:p>
          </p:txBody>
        </p:sp>
        <p:sp>
          <p:nvSpPr>
            <p:cNvPr id="34" name="Google Shape;241;p16">
              <a:extLst>
                <a:ext uri="{FF2B5EF4-FFF2-40B4-BE49-F238E27FC236}">
                  <a16:creationId xmlns:a16="http://schemas.microsoft.com/office/drawing/2014/main" xmlns="" id="{67B83C70-8ECE-4716-943D-2F22333E5466}"/>
                </a:ext>
              </a:extLst>
            </p:cNvPr>
            <p:cNvSpPr/>
            <p:nvPr/>
          </p:nvSpPr>
          <p:spPr>
            <a:xfrm>
              <a:off x="2857700" y="1631825"/>
              <a:ext cx="175975" cy="176000"/>
            </a:xfrm>
            <a:custGeom>
              <a:avLst/>
              <a:gdLst/>
              <a:ahLst/>
              <a:cxnLst/>
              <a:rect l="l" t="t" r="r" b="b"/>
              <a:pathLst>
                <a:path w="7039" h="7040" fill="none" extrusionOk="0">
                  <a:moveTo>
                    <a:pt x="268" y="2704"/>
                  </a:moveTo>
                  <a:lnTo>
                    <a:pt x="4336" y="6771"/>
                  </a:lnTo>
                  <a:lnTo>
                    <a:pt x="4336" y="6771"/>
                  </a:lnTo>
                  <a:lnTo>
                    <a:pt x="4336" y="6771"/>
                  </a:lnTo>
                  <a:lnTo>
                    <a:pt x="4652" y="6917"/>
                  </a:lnTo>
                  <a:lnTo>
                    <a:pt x="4993" y="7015"/>
                  </a:lnTo>
                  <a:lnTo>
                    <a:pt x="5310" y="7039"/>
                  </a:lnTo>
                  <a:lnTo>
                    <a:pt x="5651" y="7039"/>
                  </a:lnTo>
                  <a:lnTo>
                    <a:pt x="5992" y="6966"/>
                  </a:lnTo>
                  <a:lnTo>
                    <a:pt x="6308" y="6844"/>
                  </a:lnTo>
                  <a:lnTo>
                    <a:pt x="6454" y="6747"/>
                  </a:lnTo>
                  <a:lnTo>
                    <a:pt x="6601" y="6674"/>
                  </a:lnTo>
                  <a:lnTo>
                    <a:pt x="6747" y="6552"/>
                  </a:lnTo>
                  <a:lnTo>
                    <a:pt x="6893" y="6430"/>
                  </a:lnTo>
                  <a:lnTo>
                    <a:pt x="6893" y="6430"/>
                  </a:lnTo>
                  <a:lnTo>
                    <a:pt x="6942" y="6357"/>
                  </a:lnTo>
                  <a:lnTo>
                    <a:pt x="7015" y="6260"/>
                  </a:lnTo>
                  <a:lnTo>
                    <a:pt x="7039" y="6138"/>
                  </a:lnTo>
                  <a:lnTo>
                    <a:pt x="7039" y="6041"/>
                  </a:lnTo>
                  <a:lnTo>
                    <a:pt x="7039" y="6041"/>
                  </a:lnTo>
                  <a:lnTo>
                    <a:pt x="7039" y="5943"/>
                  </a:lnTo>
                  <a:lnTo>
                    <a:pt x="7015" y="5846"/>
                  </a:lnTo>
                  <a:lnTo>
                    <a:pt x="6942" y="5748"/>
                  </a:lnTo>
                  <a:lnTo>
                    <a:pt x="6893" y="5651"/>
                  </a:lnTo>
                  <a:lnTo>
                    <a:pt x="1389" y="147"/>
                  </a:lnTo>
                  <a:lnTo>
                    <a:pt x="1389" y="147"/>
                  </a:lnTo>
                  <a:lnTo>
                    <a:pt x="1291" y="98"/>
                  </a:lnTo>
                  <a:lnTo>
                    <a:pt x="1194" y="25"/>
                  </a:lnTo>
                  <a:lnTo>
                    <a:pt x="1096" y="0"/>
                  </a:lnTo>
                  <a:lnTo>
                    <a:pt x="999" y="0"/>
                  </a:lnTo>
                  <a:lnTo>
                    <a:pt x="999" y="0"/>
                  </a:lnTo>
                  <a:lnTo>
                    <a:pt x="902" y="0"/>
                  </a:lnTo>
                  <a:lnTo>
                    <a:pt x="780" y="25"/>
                  </a:lnTo>
                  <a:lnTo>
                    <a:pt x="682" y="98"/>
                  </a:lnTo>
                  <a:lnTo>
                    <a:pt x="609" y="147"/>
                  </a:lnTo>
                  <a:lnTo>
                    <a:pt x="609" y="147"/>
                  </a:lnTo>
                  <a:lnTo>
                    <a:pt x="487" y="293"/>
                  </a:lnTo>
                  <a:lnTo>
                    <a:pt x="366" y="439"/>
                  </a:lnTo>
                  <a:lnTo>
                    <a:pt x="293" y="585"/>
                  </a:lnTo>
                  <a:lnTo>
                    <a:pt x="195" y="731"/>
                  </a:lnTo>
                  <a:lnTo>
                    <a:pt x="73" y="1048"/>
                  </a:lnTo>
                  <a:lnTo>
                    <a:pt x="0" y="1389"/>
                  </a:lnTo>
                  <a:lnTo>
                    <a:pt x="0" y="1730"/>
                  </a:lnTo>
                  <a:lnTo>
                    <a:pt x="25" y="2046"/>
                  </a:lnTo>
                  <a:lnTo>
                    <a:pt x="122" y="2387"/>
                  </a:lnTo>
                  <a:lnTo>
                    <a:pt x="268" y="2704"/>
                  </a:lnTo>
                  <a:lnTo>
                    <a:pt x="268" y="2704"/>
                  </a:lnTo>
                  <a:close/>
                </a:path>
              </a:pathLst>
            </a:custGeom>
            <a:grp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3F5378"/>
                </a:solidFill>
              </a:endParaRPr>
            </a:p>
          </p:txBody>
        </p:sp>
        <p:sp>
          <p:nvSpPr>
            <p:cNvPr id="42" name="Google Shape;242;p16">
              <a:extLst>
                <a:ext uri="{FF2B5EF4-FFF2-40B4-BE49-F238E27FC236}">
                  <a16:creationId xmlns:a16="http://schemas.microsoft.com/office/drawing/2014/main" xmlns="" id="{78DD374C-E66A-42D5-A2FE-A69BE7181EC7}"/>
                </a:ext>
              </a:extLst>
            </p:cNvPr>
            <p:cNvSpPr/>
            <p:nvPr/>
          </p:nvSpPr>
          <p:spPr>
            <a:xfrm>
              <a:off x="2662850" y="1699400"/>
              <a:ext cx="303250" cy="303250"/>
            </a:xfrm>
            <a:custGeom>
              <a:avLst/>
              <a:gdLst/>
              <a:ahLst/>
              <a:cxnLst/>
              <a:rect l="l" t="t" r="r" b="b"/>
              <a:pathLst>
                <a:path w="12130" h="12130" fill="none" extrusionOk="0">
                  <a:moveTo>
                    <a:pt x="8038" y="1"/>
                  </a:moveTo>
                  <a:lnTo>
                    <a:pt x="4872" y="3191"/>
                  </a:lnTo>
                  <a:lnTo>
                    <a:pt x="4872" y="3191"/>
                  </a:lnTo>
                  <a:lnTo>
                    <a:pt x="4628" y="3094"/>
                  </a:lnTo>
                  <a:lnTo>
                    <a:pt x="4385" y="2997"/>
                  </a:lnTo>
                  <a:lnTo>
                    <a:pt x="4092" y="2899"/>
                  </a:lnTo>
                  <a:lnTo>
                    <a:pt x="3800" y="2850"/>
                  </a:lnTo>
                  <a:lnTo>
                    <a:pt x="3484" y="2777"/>
                  </a:lnTo>
                  <a:lnTo>
                    <a:pt x="3167" y="2729"/>
                  </a:lnTo>
                  <a:lnTo>
                    <a:pt x="2850" y="2704"/>
                  </a:lnTo>
                  <a:lnTo>
                    <a:pt x="2534" y="2704"/>
                  </a:lnTo>
                  <a:lnTo>
                    <a:pt x="2534" y="2704"/>
                  </a:lnTo>
                  <a:lnTo>
                    <a:pt x="2241" y="2704"/>
                  </a:lnTo>
                  <a:lnTo>
                    <a:pt x="1949" y="2729"/>
                  </a:lnTo>
                  <a:lnTo>
                    <a:pt x="1633" y="2777"/>
                  </a:lnTo>
                  <a:lnTo>
                    <a:pt x="1316" y="2850"/>
                  </a:lnTo>
                  <a:lnTo>
                    <a:pt x="999" y="2972"/>
                  </a:lnTo>
                  <a:lnTo>
                    <a:pt x="707" y="3094"/>
                  </a:lnTo>
                  <a:lnTo>
                    <a:pt x="415" y="3289"/>
                  </a:lnTo>
                  <a:lnTo>
                    <a:pt x="147" y="3508"/>
                  </a:lnTo>
                  <a:lnTo>
                    <a:pt x="147" y="3508"/>
                  </a:lnTo>
                  <a:lnTo>
                    <a:pt x="74" y="3581"/>
                  </a:lnTo>
                  <a:lnTo>
                    <a:pt x="25" y="3678"/>
                  </a:lnTo>
                  <a:lnTo>
                    <a:pt x="1" y="3776"/>
                  </a:lnTo>
                  <a:lnTo>
                    <a:pt x="1" y="3898"/>
                  </a:lnTo>
                  <a:lnTo>
                    <a:pt x="1" y="3898"/>
                  </a:lnTo>
                  <a:lnTo>
                    <a:pt x="1" y="3995"/>
                  </a:lnTo>
                  <a:lnTo>
                    <a:pt x="25" y="4093"/>
                  </a:lnTo>
                  <a:lnTo>
                    <a:pt x="74" y="4190"/>
                  </a:lnTo>
                  <a:lnTo>
                    <a:pt x="147" y="4287"/>
                  </a:lnTo>
                  <a:lnTo>
                    <a:pt x="7843" y="11984"/>
                  </a:lnTo>
                  <a:lnTo>
                    <a:pt x="7843" y="11984"/>
                  </a:lnTo>
                  <a:lnTo>
                    <a:pt x="7941" y="12057"/>
                  </a:lnTo>
                  <a:lnTo>
                    <a:pt x="8038" y="12105"/>
                  </a:lnTo>
                  <a:lnTo>
                    <a:pt x="8135" y="12130"/>
                  </a:lnTo>
                  <a:lnTo>
                    <a:pt x="8233" y="12130"/>
                  </a:lnTo>
                  <a:lnTo>
                    <a:pt x="8233" y="12130"/>
                  </a:lnTo>
                  <a:lnTo>
                    <a:pt x="8355" y="12130"/>
                  </a:lnTo>
                  <a:lnTo>
                    <a:pt x="8452" y="12105"/>
                  </a:lnTo>
                  <a:lnTo>
                    <a:pt x="8549" y="12057"/>
                  </a:lnTo>
                  <a:lnTo>
                    <a:pt x="8622" y="11984"/>
                  </a:lnTo>
                  <a:lnTo>
                    <a:pt x="8622" y="11984"/>
                  </a:lnTo>
                  <a:lnTo>
                    <a:pt x="8842" y="11716"/>
                  </a:lnTo>
                  <a:lnTo>
                    <a:pt x="9036" y="11423"/>
                  </a:lnTo>
                  <a:lnTo>
                    <a:pt x="9158" y="11131"/>
                  </a:lnTo>
                  <a:lnTo>
                    <a:pt x="9280" y="10814"/>
                  </a:lnTo>
                  <a:lnTo>
                    <a:pt x="9353" y="10498"/>
                  </a:lnTo>
                  <a:lnTo>
                    <a:pt x="9402" y="10181"/>
                  </a:lnTo>
                  <a:lnTo>
                    <a:pt x="9426" y="9889"/>
                  </a:lnTo>
                  <a:lnTo>
                    <a:pt x="9426" y="9597"/>
                  </a:lnTo>
                  <a:lnTo>
                    <a:pt x="9426" y="9597"/>
                  </a:lnTo>
                  <a:lnTo>
                    <a:pt x="9426" y="9280"/>
                  </a:lnTo>
                  <a:lnTo>
                    <a:pt x="9402" y="8964"/>
                  </a:lnTo>
                  <a:lnTo>
                    <a:pt x="9353" y="8647"/>
                  </a:lnTo>
                  <a:lnTo>
                    <a:pt x="9280" y="8330"/>
                  </a:lnTo>
                  <a:lnTo>
                    <a:pt x="9231" y="8038"/>
                  </a:lnTo>
                  <a:lnTo>
                    <a:pt x="9134" y="7746"/>
                  </a:lnTo>
                  <a:lnTo>
                    <a:pt x="9036" y="7502"/>
                  </a:lnTo>
                  <a:lnTo>
                    <a:pt x="8939" y="7259"/>
                  </a:lnTo>
                  <a:lnTo>
                    <a:pt x="12130" y="4093"/>
                  </a:lnTo>
                </a:path>
              </a:pathLst>
            </a:custGeom>
            <a:grp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3F5378"/>
                </a:solidFill>
              </a:endParaRPr>
            </a:p>
          </p:txBody>
        </p:sp>
        <p:sp>
          <p:nvSpPr>
            <p:cNvPr id="43" name="Google Shape;243;p16">
              <a:extLst>
                <a:ext uri="{FF2B5EF4-FFF2-40B4-BE49-F238E27FC236}">
                  <a16:creationId xmlns:a16="http://schemas.microsoft.com/office/drawing/2014/main" xmlns="" id="{C9117AA7-AA5F-4621-A3D9-FA22B13E47E5}"/>
                </a:ext>
              </a:extLst>
            </p:cNvPr>
            <p:cNvSpPr/>
            <p:nvPr/>
          </p:nvSpPr>
          <p:spPr>
            <a:xfrm>
              <a:off x="2801675" y="1740825"/>
              <a:ext cx="49950" cy="49950"/>
            </a:xfrm>
            <a:custGeom>
              <a:avLst/>
              <a:gdLst/>
              <a:ahLst/>
              <a:cxnLst/>
              <a:rect l="l" t="t" r="r" b="b"/>
              <a:pathLst>
                <a:path w="1998" h="1998" fill="none" extrusionOk="0">
                  <a:moveTo>
                    <a:pt x="1" y="1997"/>
                  </a:moveTo>
                  <a:lnTo>
                    <a:pt x="1998" y="0"/>
                  </a:lnTo>
                </a:path>
              </a:pathLst>
            </a:custGeom>
            <a:grp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3F5378"/>
                </a:solidFill>
              </a:endParaRPr>
            </a:p>
          </p:txBody>
        </p:sp>
      </p:grpSp>
    </p:spTree>
    <p:extLst>
      <p:ext uri="{BB962C8B-B14F-4D97-AF65-F5344CB8AC3E}">
        <p14:creationId xmlns:p14="http://schemas.microsoft.com/office/powerpoint/2010/main" val="382998715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667803257"/>
      </p:ext>
    </p:extLst>
  </p:cSld>
  <p:clrMap bg1="lt1" tx1="dk1" bg2="lt2" tx2="dk2" accent1="accent1" accent2="accent2" accent3="accent3" accent4="accent4" accent5="accent5" accent6="accent6" hlink="hlink" folHlink="folHlink"/>
  <p:sldLayoutIdLst>
    <p:sldLayoutId id="2147483649" r:id="rId1"/>
    <p:sldLayoutId id="2147483651" r:id="rId2"/>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8B12D4DD-26D1-4343-BA14-3802C0A15240}"/>
              </a:ext>
            </a:extLst>
          </p:cNvPr>
          <p:cNvSpPr>
            <a:spLocks noGrp="1"/>
          </p:cNvSpPr>
          <p:nvPr>
            <p:ph type="dt" sz="half" idx="10"/>
          </p:nvPr>
        </p:nvSpPr>
        <p:spPr/>
        <p:txBody>
          <a:bodyPr/>
          <a:lstStyle/>
          <a:p>
            <a:r>
              <a:rPr lang="en-US"/>
              <a:t>2020-2021</a:t>
            </a:r>
            <a:endParaRPr lang="en-US" dirty="0"/>
          </a:p>
        </p:txBody>
      </p:sp>
      <p:sp>
        <p:nvSpPr>
          <p:cNvPr id="3" name="Text Placeholder 2">
            <a:extLst>
              <a:ext uri="{FF2B5EF4-FFF2-40B4-BE49-F238E27FC236}">
                <a16:creationId xmlns:a16="http://schemas.microsoft.com/office/drawing/2014/main" xmlns="" id="{35EAECC2-482F-4411-B5C6-261217649AB7}"/>
              </a:ext>
            </a:extLst>
          </p:cNvPr>
          <p:cNvSpPr>
            <a:spLocks noGrp="1"/>
          </p:cNvSpPr>
          <p:nvPr>
            <p:ph type="body" sz="quarter" idx="13"/>
          </p:nvPr>
        </p:nvSpPr>
        <p:spPr>
          <a:xfrm>
            <a:off x="209550" y="1343768"/>
            <a:ext cx="8205580" cy="1910229"/>
          </a:xfrm>
        </p:spPr>
        <p:txBody>
          <a:bodyPr/>
          <a:lstStyle/>
          <a:p>
            <a:pPr rtl="1"/>
            <a:endParaRPr lang="en-US" sz="4400" b="1" dirty="0" smtClean="0"/>
          </a:p>
          <a:p>
            <a:pPr rtl="1"/>
            <a:r>
              <a:rPr lang="ar-IQ" sz="2800" b="1" dirty="0">
                <a:solidFill>
                  <a:srgbClr val="C00000"/>
                </a:solidFill>
              </a:rPr>
              <a:t>تقــــيم </a:t>
            </a:r>
          </a:p>
          <a:p>
            <a:pPr rtl="1"/>
            <a:r>
              <a:rPr lang="ar-IQ" sz="2800" b="1" dirty="0">
                <a:solidFill>
                  <a:srgbClr val="00B050"/>
                </a:solidFill>
              </a:rPr>
              <a:t>كلية القانون / جامعة الكفيل</a:t>
            </a:r>
          </a:p>
          <a:p>
            <a:pPr rtl="1"/>
            <a:r>
              <a:rPr lang="ar-IQ" sz="2800" b="1" dirty="0" smtClean="0"/>
              <a:t>ورشة عمل بعنوان</a:t>
            </a:r>
          </a:p>
          <a:p>
            <a:pPr rtl="1"/>
            <a:endParaRPr lang="ar-IQ" sz="1800" b="1" dirty="0"/>
          </a:p>
          <a:p>
            <a:pPr rtl="1"/>
            <a:r>
              <a:rPr lang="ar-IQ" sz="5400" b="1" dirty="0" smtClean="0">
                <a:solidFill>
                  <a:srgbClr val="FF0000"/>
                </a:solidFill>
              </a:rPr>
              <a:t>أث</a:t>
            </a:r>
            <a:r>
              <a:rPr lang="ar-SA" sz="5400" b="1" dirty="0" smtClean="0">
                <a:solidFill>
                  <a:srgbClr val="FF0000"/>
                </a:solidFill>
              </a:rPr>
              <a:t>ر </a:t>
            </a:r>
            <a:r>
              <a:rPr lang="ar-IQ" sz="5400" b="1" dirty="0" smtClean="0">
                <a:solidFill>
                  <a:srgbClr val="FF0000"/>
                </a:solidFill>
              </a:rPr>
              <a:t>جائحة </a:t>
            </a:r>
            <a:r>
              <a:rPr lang="ar-SA" sz="5400" b="1" dirty="0">
                <a:solidFill>
                  <a:srgbClr val="FF0000"/>
                </a:solidFill>
              </a:rPr>
              <a:t>كورونا</a:t>
            </a:r>
            <a:r>
              <a:rPr lang="ar-SA" sz="4400" b="1" dirty="0">
                <a:solidFill>
                  <a:srgbClr val="FF0000"/>
                </a:solidFill>
              </a:rPr>
              <a:t> </a:t>
            </a:r>
            <a:r>
              <a:rPr lang="ar-SA" sz="5400" b="1" dirty="0" smtClean="0">
                <a:solidFill>
                  <a:srgbClr val="FF0000"/>
                </a:solidFill>
              </a:rPr>
              <a:t>على </a:t>
            </a:r>
            <a:r>
              <a:rPr lang="ar-SA" sz="5400" b="1" dirty="0">
                <a:solidFill>
                  <a:srgbClr val="FF0000"/>
                </a:solidFill>
              </a:rPr>
              <a:t>عقود </a:t>
            </a:r>
            <a:r>
              <a:rPr lang="ar-SA" sz="5400" b="1" dirty="0" smtClean="0">
                <a:solidFill>
                  <a:srgbClr val="FF0000"/>
                </a:solidFill>
              </a:rPr>
              <a:t>العمل</a:t>
            </a:r>
            <a:r>
              <a:rPr lang="ar-JO" sz="4400" b="1" dirty="0">
                <a:solidFill>
                  <a:srgbClr val="FF0000"/>
                </a:solidFill>
              </a:rPr>
              <a:t> </a:t>
            </a:r>
            <a:endParaRPr lang="en-US" sz="4400" dirty="0">
              <a:solidFill>
                <a:srgbClr val="FF0000"/>
              </a:solidFill>
            </a:endParaRPr>
          </a:p>
          <a:p>
            <a:endParaRPr lang="en-US" sz="4400" dirty="0"/>
          </a:p>
        </p:txBody>
      </p:sp>
      <p:sp>
        <p:nvSpPr>
          <p:cNvPr id="4" name="Text Placeholder 3">
            <a:extLst>
              <a:ext uri="{FF2B5EF4-FFF2-40B4-BE49-F238E27FC236}">
                <a16:creationId xmlns:a16="http://schemas.microsoft.com/office/drawing/2014/main" xmlns="" id="{D2DD65D1-82BE-4F0E-AF8A-B96ED9B60C37}"/>
              </a:ext>
            </a:extLst>
          </p:cNvPr>
          <p:cNvSpPr>
            <a:spLocks noGrp="1"/>
          </p:cNvSpPr>
          <p:nvPr>
            <p:ph type="body" sz="quarter" idx="14"/>
          </p:nvPr>
        </p:nvSpPr>
        <p:spPr>
          <a:xfrm>
            <a:off x="509838" y="4068447"/>
            <a:ext cx="7739385" cy="1844291"/>
          </a:xfrm>
        </p:spPr>
        <p:txBody>
          <a:bodyPr/>
          <a:lstStyle/>
          <a:p>
            <a:pPr rtl="1"/>
            <a:endParaRPr lang="ar-IQ" sz="1800" b="1" dirty="0" smtClean="0">
              <a:solidFill>
                <a:srgbClr val="00B0F0"/>
              </a:solidFill>
            </a:endParaRPr>
          </a:p>
          <a:p>
            <a:pPr rtl="1"/>
            <a:r>
              <a:rPr lang="ar-JO" sz="4000" b="1" dirty="0" err="1" smtClean="0">
                <a:solidFill>
                  <a:srgbClr val="00B0F0"/>
                </a:solidFill>
              </a:rPr>
              <a:t>م.م</a:t>
            </a:r>
            <a:r>
              <a:rPr lang="ar-JO" sz="4000" b="1" dirty="0" smtClean="0">
                <a:solidFill>
                  <a:srgbClr val="00B0F0"/>
                </a:solidFill>
              </a:rPr>
              <a:t> </a:t>
            </a:r>
            <a:r>
              <a:rPr lang="ar-JO" sz="4000" b="1" dirty="0">
                <a:solidFill>
                  <a:srgbClr val="00B0F0"/>
                </a:solidFill>
              </a:rPr>
              <a:t>عمار </a:t>
            </a:r>
            <a:r>
              <a:rPr lang="ar-JO" sz="4000" b="1">
                <a:solidFill>
                  <a:srgbClr val="00B0F0"/>
                </a:solidFill>
              </a:rPr>
              <a:t>مراد </a:t>
            </a:r>
            <a:r>
              <a:rPr lang="ar-IQ" sz="4000" b="1" smtClean="0">
                <a:solidFill>
                  <a:srgbClr val="00B0F0"/>
                </a:solidFill>
              </a:rPr>
              <a:t>حسن </a:t>
            </a:r>
            <a:r>
              <a:rPr lang="ar-JO" sz="4000" b="1" smtClean="0">
                <a:solidFill>
                  <a:srgbClr val="00B0F0"/>
                </a:solidFill>
              </a:rPr>
              <a:t>العيساوي</a:t>
            </a:r>
            <a:endParaRPr lang="en-US" sz="4000" dirty="0">
              <a:solidFill>
                <a:srgbClr val="00B0F0"/>
              </a:solidFill>
            </a:endParaRPr>
          </a:p>
          <a:p>
            <a:pPr rtl="1"/>
            <a:r>
              <a:rPr lang="ar-IQ" sz="3600" b="1" dirty="0" smtClean="0">
                <a:solidFill>
                  <a:srgbClr val="C00000"/>
                </a:solidFill>
              </a:rPr>
              <a:t>الثلاثاء 2021/6/1             </a:t>
            </a:r>
            <a:r>
              <a:rPr lang="ar-IQ" sz="3600" b="1" dirty="0">
                <a:solidFill>
                  <a:srgbClr val="C00000"/>
                </a:solidFill>
              </a:rPr>
              <a:t>الساعة 10 صباحاً</a:t>
            </a:r>
          </a:p>
          <a:p>
            <a:pPr rtl="1"/>
            <a:r>
              <a:rPr lang="ar-IQ" sz="3600" b="1" dirty="0">
                <a:solidFill>
                  <a:srgbClr val="002060"/>
                </a:solidFill>
              </a:rPr>
              <a:t>على قاعة كلية القانون</a:t>
            </a:r>
          </a:p>
          <a:p>
            <a:endParaRPr lang="en-US" b="1" dirty="0"/>
          </a:p>
        </p:txBody>
      </p:sp>
      <p:sp>
        <p:nvSpPr>
          <p:cNvPr id="5" name="Slide Number Placeholder 4">
            <a:extLst>
              <a:ext uri="{FF2B5EF4-FFF2-40B4-BE49-F238E27FC236}">
                <a16:creationId xmlns:a16="http://schemas.microsoft.com/office/drawing/2014/main" xmlns="" id="{4C68182F-74E9-42E9-A732-944323B2EF4E}"/>
              </a:ext>
            </a:extLst>
          </p:cNvPr>
          <p:cNvSpPr>
            <a:spLocks noGrp="1"/>
          </p:cNvSpPr>
          <p:nvPr>
            <p:ph type="sldNum" sz="quarter" idx="12"/>
          </p:nvPr>
        </p:nvSpPr>
        <p:spPr/>
        <p:txBody>
          <a:bodyPr/>
          <a:lstStyle/>
          <a:p>
            <a:fld id="{A0EDFBC5-9E83-48A9-A20F-CEAD086DBFA3}" type="slidenum">
              <a:rPr lang="en-US" smtClean="0"/>
              <a:pPr/>
              <a:t>1</a:t>
            </a:fld>
            <a:endParaRPr lang="en-US" dirty="0"/>
          </a:p>
        </p:txBody>
      </p:sp>
    </p:spTree>
    <p:extLst>
      <p:ext uri="{BB962C8B-B14F-4D97-AF65-F5344CB8AC3E}">
        <p14:creationId xmlns:p14="http://schemas.microsoft.com/office/powerpoint/2010/main" val="473456864"/>
      </p:ext>
    </p:extLst>
  </p:cSld>
  <p:clrMapOvr>
    <a:masterClrMapping/>
  </p:clrMapOvr>
  <mc:AlternateContent xmlns:mc="http://schemas.openxmlformats.org/markup-compatibility/2006" xmlns:p14="http://schemas.microsoft.com/office/powerpoint/2010/main">
    <mc:Choice Requires="p14">
      <p:transition spd="slow" p14:dur="2000" advTm="598"/>
    </mc:Choice>
    <mc:Fallback xmlns="">
      <p:transition spd="slow" advTm="598"/>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نص 1"/>
          <p:cNvSpPr>
            <a:spLocks noGrp="1"/>
          </p:cNvSpPr>
          <p:nvPr>
            <p:ph type="body" idx="1"/>
          </p:nvPr>
        </p:nvSpPr>
        <p:spPr/>
        <p:txBody>
          <a:bodyPr/>
          <a:lstStyle/>
          <a:p>
            <a:pPr algn="just"/>
            <a:r>
              <a:rPr lang="ar-SA" sz="4000" b="1" dirty="0">
                <a:solidFill>
                  <a:srgbClr val="FF0000"/>
                </a:solidFill>
              </a:rPr>
              <a:t>المبحث الأول : ماهية عقد </a:t>
            </a:r>
            <a:r>
              <a:rPr lang="ar-SA" sz="4000" b="1" dirty="0" smtClean="0">
                <a:solidFill>
                  <a:srgbClr val="FF0000"/>
                </a:solidFill>
              </a:rPr>
              <a:t>العمل</a:t>
            </a:r>
            <a:r>
              <a:rPr lang="ar-IQ" sz="4000" b="1" dirty="0" smtClean="0">
                <a:solidFill>
                  <a:srgbClr val="FF0000"/>
                </a:solidFill>
              </a:rPr>
              <a:t> </a:t>
            </a:r>
          </a:p>
          <a:p>
            <a:pPr algn="just"/>
            <a:endParaRPr lang="ar-IQ" sz="4000" b="1" dirty="0" smtClean="0"/>
          </a:p>
          <a:p>
            <a:pPr algn="just"/>
            <a:r>
              <a:rPr lang="ar-IQ" sz="4000" b="1" dirty="0" smtClean="0">
                <a:solidFill>
                  <a:srgbClr val="002060"/>
                </a:solidFill>
              </a:rPr>
              <a:t>الطلب الاول : التعريف في عقد العمل</a:t>
            </a:r>
          </a:p>
          <a:p>
            <a:pPr algn="just"/>
            <a:r>
              <a:rPr lang="ar-IQ" sz="4000" b="1" dirty="0" smtClean="0">
                <a:solidFill>
                  <a:srgbClr val="002060"/>
                </a:solidFill>
              </a:rPr>
              <a:t> </a:t>
            </a:r>
          </a:p>
          <a:p>
            <a:pPr algn="just"/>
            <a:r>
              <a:rPr lang="ar-IQ" sz="4000" b="1" dirty="0" smtClean="0">
                <a:solidFill>
                  <a:srgbClr val="002060"/>
                </a:solidFill>
              </a:rPr>
              <a:t>المطلب الثاني </a:t>
            </a:r>
            <a:r>
              <a:rPr lang="ar-SA" sz="4000" b="1" dirty="0" smtClean="0">
                <a:solidFill>
                  <a:srgbClr val="002060"/>
                </a:solidFill>
              </a:rPr>
              <a:t>: </a:t>
            </a:r>
            <a:r>
              <a:rPr lang="ar-SA" sz="4000" b="1" dirty="0">
                <a:solidFill>
                  <a:srgbClr val="002060"/>
                </a:solidFill>
              </a:rPr>
              <a:t>شروط تحقق القوة </a:t>
            </a:r>
            <a:r>
              <a:rPr lang="ar-SA" sz="4000" b="1" dirty="0" smtClean="0">
                <a:solidFill>
                  <a:srgbClr val="002060"/>
                </a:solidFill>
              </a:rPr>
              <a:t>القاهرة</a:t>
            </a:r>
            <a:endParaRPr lang="ar-IQ" sz="4000" b="1" dirty="0" smtClean="0">
              <a:solidFill>
                <a:srgbClr val="002060"/>
              </a:solidFill>
            </a:endParaRPr>
          </a:p>
          <a:p>
            <a:pPr algn="just"/>
            <a:endParaRPr lang="en-US" sz="4000" b="1" dirty="0"/>
          </a:p>
          <a:p>
            <a:pPr algn="just"/>
            <a:r>
              <a:rPr lang="ar-IQ" sz="4000" b="1" dirty="0" smtClean="0">
                <a:solidFill>
                  <a:srgbClr val="0070C0"/>
                </a:solidFill>
              </a:rPr>
              <a:t>المبحث الثاني </a:t>
            </a:r>
            <a:r>
              <a:rPr lang="ar-SA" sz="4000" b="1" dirty="0" smtClean="0">
                <a:solidFill>
                  <a:srgbClr val="0070C0"/>
                </a:solidFill>
              </a:rPr>
              <a:t>: </a:t>
            </a:r>
            <a:r>
              <a:rPr lang="ar-IQ" sz="4000" b="1" dirty="0">
                <a:solidFill>
                  <a:srgbClr val="0070C0"/>
                </a:solidFill>
              </a:rPr>
              <a:t>اثر فايروس كورونا على تنفيذ عقد </a:t>
            </a:r>
            <a:r>
              <a:rPr lang="ar-IQ" sz="4000" b="1" dirty="0" smtClean="0">
                <a:solidFill>
                  <a:srgbClr val="0070C0"/>
                </a:solidFill>
              </a:rPr>
              <a:t>العمل </a:t>
            </a:r>
            <a:endParaRPr lang="ar-IQ" sz="4000" b="1" dirty="0">
              <a:solidFill>
                <a:srgbClr val="0070C0"/>
              </a:solidFill>
            </a:endParaRPr>
          </a:p>
        </p:txBody>
      </p:sp>
      <p:sp>
        <p:nvSpPr>
          <p:cNvPr id="3" name="عنوان 2"/>
          <p:cNvSpPr>
            <a:spLocks noGrp="1"/>
          </p:cNvSpPr>
          <p:nvPr>
            <p:ph type="title"/>
          </p:nvPr>
        </p:nvSpPr>
        <p:spPr/>
        <p:txBody>
          <a:bodyPr/>
          <a:lstStyle/>
          <a:p>
            <a:endParaRPr lang="ar-IQ"/>
          </a:p>
        </p:txBody>
      </p:sp>
      <p:sp>
        <p:nvSpPr>
          <p:cNvPr id="4" name="عنصر نائب للتاريخ 3"/>
          <p:cNvSpPr>
            <a:spLocks noGrp="1"/>
          </p:cNvSpPr>
          <p:nvPr>
            <p:ph type="dt" sz="half" idx="10"/>
          </p:nvPr>
        </p:nvSpPr>
        <p:spPr/>
        <p:txBody>
          <a:bodyPr/>
          <a:lstStyle/>
          <a:p>
            <a:r>
              <a:rPr lang="en-US" smtClean="0"/>
              <a:t>2020-2021</a:t>
            </a:r>
            <a:endParaRPr lang="en-US" dirty="0"/>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2</a:t>
            </a:fld>
            <a:endParaRPr lang="en-US" dirty="0"/>
          </a:p>
        </p:txBody>
      </p:sp>
    </p:spTree>
    <p:extLst>
      <p:ext uri="{BB962C8B-B14F-4D97-AF65-F5344CB8AC3E}">
        <p14:creationId xmlns:p14="http://schemas.microsoft.com/office/powerpoint/2010/main" val="12669972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نص 1"/>
          <p:cNvSpPr>
            <a:spLocks noGrp="1"/>
          </p:cNvSpPr>
          <p:nvPr>
            <p:ph type="body" idx="1"/>
          </p:nvPr>
        </p:nvSpPr>
        <p:spPr/>
        <p:txBody>
          <a:bodyPr/>
          <a:lstStyle/>
          <a:p>
            <a:pPr algn="just"/>
            <a:r>
              <a:rPr lang="ar-IQ" sz="3200" dirty="0"/>
              <a:t>وتكمن مشكلة البحث في أن الدول </a:t>
            </a:r>
            <a:r>
              <a:rPr lang="ar-SA" sz="3200" dirty="0"/>
              <a:t>أصبحت بحاجة إلى التدخل التشريعي لتنظيم المعاملات المدنية ومنها عقود العمل ، ولاسيما قطاع العمل الخاص الذي تأثر كثيراً جراء الأزمة، وهو أمر انعكس على العمالة، وتأثر عقود العمل بالأزمة، وهو الأمر الذي أحدث تفاعلاً محلياً تمثّل في تعديل حكومي على قانون العمل بالقطاع الخاص يتيح لرب العمل خفض أجور العمال، وهو أمر أثار جدلاً واسعاً محلياً</a:t>
            </a:r>
            <a:r>
              <a:rPr lang="ar-IQ" sz="3200" dirty="0"/>
              <a:t>، </a:t>
            </a:r>
            <a:r>
              <a:rPr lang="ar-SA" sz="3200" dirty="0"/>
              <a:t>وفيما لم تتأثر المركز القانوني للموظفين في القطاع العام ، وظل الموظفون يتقاضون أجورهم بشكل اعتيادي، تأثر عمال القطاع الخاص، حيث برزت مسائل من قبيل خفض الأجور أو التسريح من العمل، مما اختلط الأمر على البعض حول ما إذا كان من قبيل الظروف الطارئة أو من قبيل القوة القاهرة ،  كونه حدث وظرف طارئ غير متوقع ومن ثم سيؤثر أو يغير من أداء الالتزامات التعاقدية، كون النتيجة تختلف حسب طبيعة </a:t>
            </a:r>
            <a:r>
              <a:rPr lang="ar-SA" sz="3200" dirty="0" smtClean="0"/>
              <a:t>الحدث</a:t>
            </a:r>
            <a:r>
              <a:rPr lang="ar-IQ" sz="3200" dirty="0" smtClean="0"/>
              <a:t> </a:t>
            </a:r>
            <a:endParaRPr lang="ar-IQ" sz="3200" dirty="0"/>
          </a:p>
        </p:txBody>
      </p:sp>
      <p:sp>
        <p:nvSpPr>
          <p:cNvPr id="3" name="عنوان 2"/>
          <p:cNvSpPr>
            <a:spLocks noGrp="1"/>
          </p:cNvSpPr>
          <p:nvPr>
            <p:ph type="title"/>
          </p:nvPr>
        </p:nvSpPr>
        <p:spPr/>
        <p:txBody>
          <a:bodyPr/>
          <a:lstStyle/>
          <a:p>
            <a:endParaRPr lang="ar-IQ"/>
          </a:p>
        </p:txBody>
      </p:sp>
      <p:sp>
        <p:nvSpPr>
          <p:cNvPr id="4" name="عنصر نائب للتاريخ 3"/>
          <p:cNvSpPr>
            <a:spLocks noGrp="1"/>
          </p:cNvSpPr>
          <p:nvPr>
            <p:ph type="dt" sz="half" idx="10"/>
          </p:nvPr>
        </p:nvSpPr>
        <p:spPr/>
        <p:txBody>
          <a:bodyPr/>
          <a:lstStyle/>
          <a:p>
            <a:r>
              <a:rPr lang="en-US" smtClean="0"/>
              <a:t>2020-2021</a:t>
            </a:r>
            <a:endParaRPr lang="en-US" dirty="0"/>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3</a:t>
            </a:fld>
            <a:endParaRPr lang="en-US" dirty="0"/>
          </a:p>
        </p:txBody>
      </p:sp>
    </p:spTree>
    <p:extLst>
      <p:ext uri="{BB962C8B-B14F-4D97-AF65-F5344CB8AC3E}">
        <p14:creationId xmlns:p14="http://schemas.microsoft.com/office/powerpoint/2010/main" val="26341014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نص 1"/>
          <p:cNvSpPr>
            <a:spLocks noGrp="1"/>
          </p:cNvSpPr>
          <p:nvPr>
            <p:ph type="body" idx="1"/>
          </p:nvPr>
        </p:nvSpPr>
        <p:spPr/>
        <p:txBody>
          <a:bodyPr/>
          <a:lstStyle/>
          <a:p>
            <a:pPr algn="just"/>
            <a:endParaRPr lang="ar-IQ" sz="3600" b="1" dirty="0" smtClean="0"/>
          </a:p>
          <a:p>
            <a:pPr algn="just"/>
            <a:r>
              <a:rPr lang="ar-SA" sz="3600" b="1" dirty="0" smtClean="0"/>
              <a:t>كما </a:t>
            </a:r>
            <a:r>
              <a:rPr lang="ar-SA" sz="3600" b="1" dirty="0"/>
              <a:t>يثار تساؤلات منها هل يحق لرب العمل انهاء العقد ؟ وهل يحق له تخفيض الاجر أم لا ؟ وهل يحق له منح العمال اجازة اجبارية بدون راتب أم لا؟ وماذا لم كان العامل مصاب بالفايروس وبقي مدة في الحجر هل يحق لرب العمل أنهاء العقد؟ ماذا لو قام رب العمل بأغلاق مكان العمل دون سبب كون المنطقة لم تتأثر بالفايروس ولم يصيب احد من العمال بالمرض فهل يحق له الامتناع عن دفع الاجر أو تخفيضه بحجة أغلاق مكان العمل؟ كل هذه التساؤلات سنحاول الإجابة عليها من خلال هذا البحث.</a:t>
            </a:r>
            <a:endParaRPr lang="en-US" sz="3600" b="1" dirty="0"/>
          </a:p>
          <a:p>
            <a:pPr algn="just"/>
            <a:endParaRPr lang="ar-IQ" sz="3600" b="1" dirty="0"/>
          </a:p>
          <a:p>
            <a:pPr algn="just"/>
            <a:endParaRPr lang="ar-IQ" sz="3600" b="1" dirty="0"/>
          </a:p>
        </p:txBody>
      </p:sp>
      <p:sp>
        <p:nvSpPr>
          <p:cNvPr id="3" name="عنوان 2"/>
          <p:cNvSpPr>
            <a:spLocks noGrp="1"/>
          </p:cNvSpPr>
          <p:nvPr>
            <p:ph type="title"/>
          </p:nvPr>
        </p:nvSpPr>
        <p:spPr/>
        <p:txBody>
          <a:bodyPr/>
          <a:lstStyle/>
          <a:p>
            <a:endParaRPr lang="ar-IQ"/>
          </a:p>
        </p:txBody>
      </p:sp>
      <p:sp>
        <p:nvSpPr>
          <p:cNvPr id="4" name="عنصر نائب للتاريخ 3"/>
          <p:cNvSpPr>
            <a:spLocks noGrp="1"/>
          </p:cNvSpPr>
          <p:nvPr>
            <p:ph type="dt" sz="half" idx="10"/>
          </p:nvPr>
        </p:nvSpPr>
        <p:spPr/>
        <p:txBody>
          <a:bodyPr/>
          <a:lstStyle/>
          <a:p>
            <a:r>
              <a:rPr lang="en-US" smtClean="0"/>
              <a:t>2020-2021</a:t>
            </a:r>
            <a:endParaRPr lang="en-US" dirty="0"/>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4</a:t>
            </a:fld>
            <a:endParaRPr lang="en-US" dirty="0"/>
          </a:p>
        </p:txBody>
      </p:sp>
    </p:spTree>
    <p:extLst>
      <p:ext uri="{BB962C8B-B14F-4D97-AF65-F5344CB8AC3E}">
        <p14:creationId xmlns:p14="http://schemas.microsoft.com/office/powerpoint/2010/main" val="19596568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نص 1"/>
          <p:cNvSpPr>
            <a:spLocks noGrp="1"/>
          </p:cNvSpPr>
          <p:nvPr>
            <p:ph type="body" idx="1"/>
          </p:nvPr>
        </p:nvSpPr>
        <p:spPr/>
        <p:txBody>
          <a:bodyPr/>
          <a:lstStyle/>
          <a:p>
            <a:r>
              <a:rPr lang="ar-JO" b="1" dirty="0"/>
              <a:t>الخلاصة</a:t>
            </a:r>
            <a:endParaRPr lang="en-US" dirty="0"/>
          </a:p>
          <a:p>
            <a:pPr algn="just"/>
            <a:r>
              <a:rPr lang="ar-JO" dirty="0"/>
              <a:t>   </a:t>
            </a:r>
            <a:r>
              <a:rPr lang="ar-JO" sz="3200" b="1" dirty="0"/>
              <a:t>يعيش العالم منذ فترة أحداثا أقل ما يمكن أن يقال عنها أنها عصيبة، أدت إلى وفاة مئات الأشخاص وإصابة الآلاف، بحيث لم يستطع لحد الساعة أي كان إيقاف انتشار هذا الوباء، الذي تسبب فيه فيروس كورونا الجديد ،</a:t>
            </a:r>
            <a:r>
              <a:rPr lang="en-US" sz="3200" b="1" dirty="0"/>
              <a:t>Covid 19</a:t>
            </a:r>
            <a:r>
              <a:rPr lang="ar-JO" sz="3200" b="1" dirty="0"/>
              <a:t> الذي أثار إرباكا في المشهد العالمي ، خاصة بعد انتشاره بشكل كبير في العديد من دول العالم منذ أن ظهر متفشيا في جمهورية الصين الدولة الأكثر سكانا في العالم وتحديداً في مدينة وهان والذي أودى بحياة الآلاف، مع تزايد المخاوف من انتشاره تزامناُ مع معدلات الإصابة والوفيات حول العالم، فرضت معظم دول العالم إجراءاتها التحفظية والاحترازية، وهنالك بعض الدول أعلنت حالة طوارئ فرضت من خلاله عزلا وإقفالا شاملاً في محاولة للتخفيف من حدة انتشاره والذي يعد عامل انتشاره واقعة غير مسبوقة. </a:t>
            </a:r>
            <a:endParaRPr lang="ar-IQ" sz="3200" b="1" dirty="0"/>
          </a:p>
        </p:txBody>
      </p:sp>
      <p:sp>
        <p:nvSpPr>
          <p:cNvPr id="3" name="عنوان 2"/>
          <p:cNvSpPr>
            <a:spLocks noGrp="1"/>
          </p:cNvSpPr>
          <p:nvPr>
            <p:ph type="title"/>
          </p:nvPr>
        </p:nvSpPr>
        <p:spPr/>
        <p:txBody>
          <a:bodyPr/>
          <a:lstStyle/>
          <a:p>
            <a:endParaRPr lang="ar-IQ"/>
          </a:p>
        </p:txBody>
      </p:sp>
      <p:sp>
        <p:nvSpPr>
          <p:cNvPr id="4" name="عنصر نائب للتاريخ 3"/>
          <p:cNvSpPr>
            <a:spLocks noGrp="1"/>
          </p:cNvSpPr>
          <p:nvPr>
            <p:ph type="dt" sz="half" idx="10"/>
          </p:nvPr>
        </p:nvSpPr>
        <p:spPr/>
        <p:txBody>
          <a:bodyPr/>
          <a:lstStyle/>
          <a:p>
            <a:r>
              <a:rPr lang="en-US" smtClean="0"/>
              <a:t>2020-2021</a:t>
            </a:r>
            <a:endParaRPr lang="en-US" dirty="0"/>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5</a:t>
            </a:fld>
            <a:endParaRPr lang="en-US" dirty="0"/>
          </a:p>
        </p:txBody>
      </p:sp>
    </p:spTree>
    <p:extLst>
      <p:ext uri="{BB962C8B-B14F-4D97-AF65-F5344CB8AC3E}">
        <p14:creationId xmlns:p14="http://schemas.microsoft.com/office/powerpoint/2010/main" val="33421683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نص 1"/>
          <p:cNvSpPr>
            <a:spLocks noGrp="1"/>
          </p:cNvSpPr>
          <p:nvPr>
            <p:ph type="body" idx="1"/>
          </p:nvPr>
        </p:nvSpPr>
        <p:spPr/>
        <p:txBody>
          <a:bodyPr/>
          <a:lstStyle/>
          <a:p>
            <a:pPr algn="just"/>
            <a:endParaRPr lang="ar-IQ" sz="3600" b="1" dirty="0" smtClean="0"/>
          </a:p>
          <a:p>
            <a:pPr algn="just"/>
            <a:endParaRPr lang="ar-IQ" sz="3600" b="1" dirty="0"/>
          </a:p>
          <a:p>
            <a:pPr algn="just"/>
            <a:r>
              <a:rPr lang="ar-JO" sz="3600" b="1" dirty="0" smtClean="0"/>
              <a:t>وخاصة </a:t>
            </a:r>
            <a:r>
              <a:rPr lang="ar-JO" sz="3600" b="1" dirty="0"/>
              <a:t>بعد ما أعلنت منظمة الصحة العالمية أن أعداد الإصابات شكلت حالة طوارئ صحية عامة تثير القلق الدولي في جميع أنحاء العالم، وأصبحت الدول بحاجة إلى اتخاذ تدابير الطوارئ الناتجة على اضطرابات كبيرة في العقود الدولية، وظهر  ذلك يظهر بوضوح في تأثر الأعمال والتشغيل، بما في ذلك إغلاق أماكن العمل والموانئ، وتعطل قنوات الإمداد والتوزيع، مما اختلط الأمر على البعض حول ما إذا كان من قبيل الظروف الطارئة أو من قبيل القوة </a:t>
            </a:r>
            <a:r>
              <a:rPr lang="ar-JO" sz="3600" b="1" dirty="0" smtClean="0"/>
              <a:t>القاهرة</a:t>
            </a:r>
            <a:r>
              <a:rPr lang="ar-IQ" sz="3600" b="1" dirty="0" smtClean="0"/>
              <a:t>.</a:t>
            </a:r>
            <a:endParaRPr lang="en-US" sz="3600" b="1" dirty="0"/>
          </a:p>
          <a:p>
            <a:pPr algn="just"/>
            <a:r>
              <a:rPr lang="ar-JO" sz="3600" b="1" dirty="0"/>
              <a:t> </a:t>
            </a:r>
            <a:endParaRPr lang="en-US" sz="3600" b="1" dirty="0"/>
          </a:p>
          <a:p>
            <a:pPr algn="just"/>
            <a:r>
              <a:rPr lang="ar-JO" sz="3600" b="1" dirty="0"/>
              <a:t> </a:t>
            </a:r>
            <a:endParaRPr lang="en-US" sz="3600" b="1" dirty="0"/>
          </a:p>
          <a:p>
            <a:pPr algn="just"/>
            <a:endParaRPr lang="ar-IQ" sz="3600" b="1" dirty="0"/>
          </a:p>
        </p:txBody>
      </p:sp>
      <p:sp>
        <p:nvSpPr>
          <p:cNvPr id="3" name="عنوان 2"/>
          <p:cNvSpPr>
            <a:spLocks noGrp="1"/>
          </p:cNvSpPr>
          <p:nvPr>
            <p:ph type="title"/>
          </p:nvPr>
        </p:nvSpPr>
        <p:spPr/>
        <p:txBody>
          <a:bodyPr/>
          <a:lstStyle/>
          <a:p>
            <a:endParaRPr lang="ar-IQ"/>
          </a:p>
        </p:txBody>
      </p:sp>
      <p:sp>
        <p:nvSpPr>
          <p:cNvPr id="4" name="عنصر نائب للتاريخ 3"/>
          <p:cNvSpPr>
            <a:spLocks noGrp="1"/>
          </p:cNvSpPr>
          <p:nvPr>
            <p:ph type="dt" sz="half" idx="10"/>
          </p:nvPr>
        </p:nvSpPr>
        <p:spPr/>
        <p:txBody>
          <a:bodyPr/>
          <a:lstStyle/>
          <a:p>
            <a:r>
              <a:rPr lang="en-US" smtClean="0"/>
              <a:t>2020-2021</a:t>
            </a:r>
            <a:endParaRPr lang="en-US" dirty="0"/>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6</a:t>
            </a:fld>
            <a:endParaRPr lang="en-US" dirty="0"/>
          </a:p>
        </p:txBody>
      </p:sp>
    </p:spTree>
    <p:extLst>
      <p:ext uri="{BB962C8B-B14F-4D97-AF65-F5344CB8AC3E}">
        <p14:creationId xmlns:p14="http://schemas.microsoft.com/office/powerpoint/2010/main" val="13122034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نص 1"/>
          <p:cNvSpPr>
            <a:spLocks noGrp="1"/>
          </p:cNvSpPr>
          <p:nvPr>
            <p:ph type="body" idx="1"/>
          </p:nvPr>
        </p:nvSpPr>
        <p:spPr/>
        <p:txBody>
          <a:bodyPr/>
          <a:lstStyle/>
          <a:p>
            <a:pPr algn="ctr"/>
            <a:r>
              <a:rPr lang="ar-IQ" sz="8000" b="1" dirty="0" smtClean="0"/>
              <a:t>شكرا لحسن إصغائكم</a:t>
            </a:r>
            <a:endParaRPr lang="en-US" sz="8000" b="1" dirty="0"/>
          </a:p>
        </p:txBody>
      </p:sp>
      <p:sp>
        <p:nvSpPr>
          <p:cNvPr id="3" name="عنوان 2"/>
          <p:cNvSpPr>
            <a:spLocks noGrp="1"/>
          </p:cNvSpPr>
          <p:nvPr>
            <p:ph type="title"/>
          </p:nvPr>
        </p:nvSpPr>
        <p:spPr/>
        <p:txBody>
          <a:bodyPr/>
          <a:lstStyle/>
          <a:p>
            <a:endParaRPr lang="en-US"/>
          </a:p>
        </p:txBody>
      </p:sp>
      <p:sp>
        <p:nvSpPr>
          <p:cNvPr id="4" name="عنصر نائب للتاريخ 3"/>
          <p:cNvSpPr>
            <a:spLocks noGrp="1"/>
          </p:cNvSpPr>
          <p:nvPr>
            <p:ph type="dt" sz="half" idx="10"/>
          </p:nvPr>
        </p:nvSpPr>
        <p:spPr/>
        <p:txBody>
          <a:bodyPr/>
          <a:lstStyle/>
          <a:p>
            <a:r>
              <a:rPr lang="en-US" smtClean="0"/>
              <a:t>2020-2021</a:t>
            </a:r>
            <a:endParaRPr lang="en-US" dirty="0"/>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7</a:t>
            </a:fld>
            <a:endParaRPr lang="en-US" dirty="0"/>
          </a:p>
        </p:txBody>
      </p:sp>
    </p:spTree>
    <p:extLst>
      <p:ext uri="{BB962C8B-B14F-4D97-AF65-F5344CB8AC3E}">
        <p14:creationId xmlns:p14="http://schemas.microsoft.com/office/powerpoint/2010/main" val="601245122"/>
      </p:ext>
    </p:extLst>
  </p:cSld>
  <p:clrMapOvr>
    <a:masterClrMapping/>
  </p:clrMapOvr>
</p:sld>
</file>

<file path=ppt/theme/theme1.xml><?xml version="1.0" encoding="utf-8"?>
<a:theme xmlns:a="http://schemas.openxmlformats.org/drawingml/2006/main" name="Office Theme">
  <a:themeElements>
    <a:clrScheme name="Violet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812</TotalTime>
  <Words>524</Words>
  <Application>Microsoft Office PowerPoint</Application>
  <PresentationFormat>ملء الشاشة</PresentationFormat>
  <Paragraphs>42</Paragraphs>
  <Slides>7</Slides>
  <Notes>0</Notes>
  <HiddenSlides>0</HiddenSlides>
  <MMClips>0</MMClips>
  <ScaleCrop>false</ScaleCrop>
  <HeadingPairs>
    <vt:vector size="6" baseType="variant">
      <vt:variant>
        <vt:lpstr>الخطوط المستخدمة</vt:lpstr>
      </vt:variant>
      <vt:variant>
        <vt:i4>3</vt:i4>
      </vt:variant>
      <vt:variant>
        <vt:lpstr>نسق</vt:lpstr>
      </vt:variant>
      <vt:variant>
        <vt:i4>1</vt:i4>
      </vt:variant>
      <vt:variant>
        <vt:lpstr>عناوين الشرائح</vt:lpstr>
      </vt:variant>
      <vt:variant>
        <vt:i4>7</vt:i4>
      </vt:variant>
    </vt:vector>
  </HeadingPairs>
  <TitlesOfParts>
    <vt:vector size="11" baseType="lpstr">
      <vt:lpstr>Arial</vt:lpstr>
      <vt:lpstr>Calibri</vt:lpstr>
      <vt:lpstr>Segoe UI Black</vt:lpstr>
      <vt:lpstr>Office Theme</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zahraa alkhawaja</dc:creator>
  <cp:lastModifiedBy>AL-AWWAL</cp:lastModifiedBy>
  <cp:revision>63</cp:revision>
  <dcterms:created xsi:type="dcterms:W3CDTF">2020-11-01T11:03:41Z</dcterms:created>
  <dcterms:modified xsi:type="dcterms:W3CDTF">2021-06-01T22:30:10Z</dcterms:modified>
</cp:coreProperties>
</file>