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72" r:id="rId3"/>
    <p:sldId id="273" r:id="rId4"/>
    <p:sldId id="274" r:id="rId5"/>
    <p:sldId id="275" r:id="rId6"/>
    <p:sldId id="276" r:id="rId7"/>
    <p:sldId id="277" r:id="rId8"/>
    <p:sldId id="278" r:id="rId9"/>
    <p:sldId id="279" r:id="rId10"/>
    <p:sldId id="2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53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2" d="100"/>
          <a:sy n="72" d="100"/>
        </p:scale>
        <p:origin x="54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38493E-A416-4559-81A9-A6AB6E209C4B}" type="datetimeFigureOut">
              <a:rPr lang="en-US" smtClean="0"/>
              <a:t>7/5/2021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818F3-DC47-42C9-8282-D3CFF72BE676}" type="slidenum">
              <a:rPr lang="en-US" smtClean="0"/>
              <a:t>‹#›</a:t>
            </a:fld>
            <a:endParaRPr lang="en-US"/>
          </a:p>
        </p:txBody>
      </p:sp>
    </p:spTree>
    <p:extLst>
      <p:ext uri="{BB962C8B-B14F-4D97-AF65-F5344CB8AC3E}">
        <p14:creationId xmlns:p14="http://schemas.microsoft.com/office/powerpoint/2010/main" val="2530945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7" name="Rectangle 16">
            <a:extLst>
              <a:ext uri="{FF2B5EF4-FFF2-40B4-BE49-F238E27FC236}">
                <a16:creationId xmlns="" xmlns:a16="http://schemas.microsoft.com/office/drawing/2014/main" id="{9BD37006-8F66-46A5-B35B-07BFFEC4D01C}"/>
              </a:ext>
            </a:extLst>
          </p:cNvPr>
          <p:cNvSpPr/>
          <p:nvPr userDrawn="1"/>
        </p:nvSpPr>
        <p:spPr>
          <a:xfrm>
            <a:off x="0" y="101491"/>
            <a:ext cx="12192000" cy="657665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 xmlns:a16="http://schemas.microsoft.com/office/drawing/2014/main"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 xmlns:a16="http://schemas.microsoft.com/office/drawing/2014/main" id="{2F9E5346-3695-4602-97A3-0B8A9C80BF09}"/>
              </a:ext>
            </a:extLst>
          </p:cNvPr>
          <p:cNvSpPr/>
          <p:nvPr userDrawn="1"/>
        </p:nvSpPr>
        <p:spPr>
          <a:xfrm>
            <a:off x="7050" y="862555"/>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 xmlns:a16="http://schemas.microsoft.com/office/drawing/2014/main"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 xmlns:a16="http://schemas.microsoft.com/office/drawing/2014/main" id="{5DC1B17A-42E5-4827-B5BE-2670B557C295}"/>
              </a:ext>
            </a:extLst>
          </p:cNvPr>
          <p:cNvSpPr/>
          <p:nvPr userDrawn="1"/>
        </p:nvSpPr>
        <p:spPr>
          <a:xfrm flipH="1">
            <a:off x="10801882" y="6210228"/>
            <a:ext cx="1390115" cy="467921"/>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 xmlns:a16="http://schemas.microsoft.com/office/drawing/2014/main" id="{8244B392-AC48-4B2D-BF49-8459840DE26F}"/>
              </a:ext>
            </a:extLst>
          </p:cNvPr>
          <p:cNvSpPr/>
          <p:nvPr userDrawn="1"/>
        </p:nvSpPr>
        <p:spPr>
          <a:xfrm rot="10800000" flipH="1">
            <a:off x="0" y="6210228"/>
            <a:ext cx="1095375" cy="467920"/>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 xmlns:a16="http://schemas.microsoft.com/office/drawing/2014/main" id="{D801F2CC-04D6-48E5-9020-23F53EF72809}"/>
              </a:ext>
            </a:extLst>
          </p:cNvPr>
          <p:cNvSpPr>
            <a:spLocks noGrp="1"/>
          </p:cNvSpPr>
          <p:nvPr>
            <p:ph type="dt" sz="half" idx="10"/>
          </p:nvPr>
        </p:nvSpPr>
        <p:spPr>
          <a:xfrm>
            <a:off x="10991399" y="6272195"/>
            <a:ext cx="1200599" cy="365125"/>
          </a:xfrm>
          <a:prstGeom prst="rect">
            <a:avLst/>
          </a:prstGeom>
          <a:ln>
            <a:noFill/>
          </a:ln>
        </p:spPr>
        <p:txBody>
          <a:bodyPr/>
          <a:lstStyle>
            <a:lvl1pPr>
              <a:defRPr>
                <a:solidFill>
                  <a:srgbClr val="3F5378"/>
                </a:solidFill>
              </a:defRPr>
            </a:lvl1pPr>
          </a:lstStyle>
          <a:p>
            <a:r>
              <a:rPr lang="en-US" dirty="0"/>
              <a:t>2020-2021</a:t>
            </a:r>
          </a:p>
        </p:txBody>
      </p:sp>
      <p:sp>
        <p:nvSpPr>
          <p:cNvPr id="3" name="Text Placeholder 2">
            <a:extLst>
              <a:ext uri="{FF2B5EF4-FFF2-40B4-BE49-F238E27FC236}">
                <a16:creationId xmlns="" xmlns:a16="http://schemas.microsoft.com/office/drawing/2014/main" id="{FECF235D-501E-4D8C-B0C7-A7FBEFFEF1D7}"/>
              </a:ext>
            </a:extLst>
          </p:cNvPr>
          <p:cNvSpPr>
            <a:spLocks noGrp="1"/>
          </p:cNvSpPr>
          <p:nvPr>
            <p:ph type="body" sz="quarter" idx="13" hasCustomPrompt="1"/>
          </p:nvPr>
        </p:nvSpPr>
        <p:spPr>
          <a:xfrm>
            <a:off x="509838" y="1873615"/>
            <a:ext cx="7739385" cy="1194854"/>
          </a:xfrm>
          <a:prstGeom prst="rect">
            <a:avLst/>
          </a:prstGeom>
        </p:spPr>
        <p:txBody>
          <a:bodyPr anchor="ctr"/>
          <a:lstStyle>
            <a:lvl1pPr marL="0" indent="0" algn="ctr">
              <a:buNone/>
              <a:defRPr sz="7200">
                <a:solidFill>
                  <a:schemeClr val="accent6">
                    <a:lumMod val="50000"/>
                  </a:schemeClr>
                </a:solidFill>
              </a:defRPr>
            </a:lvl1pPr>
          </a:lstStyle>
          <a:p>
            <a:pPr lvl="0"/>
            <a:r>
              <a:rPr lang="ar-IQ" dirty="0"/>
              <a:t>العنوان الرئيسي</a:t>
            </a:r>
            <a:endParaRPr lang="en-US" dirty="0"/>
          </a:p>
        </p:txBody>
      </p:sp>
      <p:sp>
        <p:nvSpPr>
          <p:cNvPr id="16" name="Text Placeholder 2">
            <a:extLst>
              <a:ext uri="{FF2B5EF4-FFF2-40B4-BE49-F238E27FC236}">
                <a16:creationId xmlns="" xmlns:a16="http://schemas.microsoft.com/office/drawing/2014/main" id="{3431DDF7-EDFA-4A9B-A10A-40DC5103B763}"/>
              </a:ext>
            </a:extLst>
          </p:cNvPr>
          <p:cNvSpPr>
            <a:spLocks noGrp="1"/>
          </p:cNvSpPr>
          <p:nvPr>
            <p:ph type="body" sz="quarter" idx="14" hasCustomPrompt="1"/>
          </p:nvPr>
        </p:nvSpPr>
        <p:spPr>
          <a:xfrm>
            <a:off x="509838" y="3233563"/>
            <a:ext cx="7739385" cy="1844291"/>
          </a:xfrm>
          <a:prstGeom prst="rect">
            <a:avLst/>
          </a:prstGeom>
        </p:spPr>
        <p:txBody>
          <a:bodyPr anchor="ctr"/>
          <a:lstStyle>
            <a:lvl1pPr marL="0" indent="0" algn="ctr" rtl="0">
              <a:buNone/>
              <a:defRPr sz="4800">
                <a:solidFill>
                  <a:schemeClr val="accent6">
                    <a:lumMod val="50000"/>
                  </a:schemeClr>
                </a:solidFill>
              </a:defRPr>
            </a:lvl1pPr>
          </a:lstStyle>
          <a:p>
            <a:pPr lvl="0"/>
            <a:r>
              <a:rPr lang="ar-IQ" dirty="0"/>
              <a:t>العنوان الفرعي</a:t>
            </a:r>
            <a:endParaRPr lang="en-US" dirty="0"/>
          </a:p>
        </p:txBody>
      </p:sp>
      <p:sp>
        <p:nvSpPr>
          <p:cNvPr id="36" name="Rectangle 35">
            <a:extLst>
              <a:ext uri="{FF2B5EF4-FFF2-40B4-BE49-F238E27FC236}">
                <a16:creationId xmlns="" xmlns:a16="http://schemas.microsoft.com/office/drawing/2014/main" id="{0CBB9745-F03D-416B-AFDB-7292F58346FF}"/>
              </a:ext>
            </a:extLst>
          </p:cNvPr>
          <p:cNvSpPr/>
          <p:nvPr userDrawn="1"/>
        </p:nvSpPr>
        <p:spPr>
          <a:xfrm rot="5400000">
            <a:off x="6233673" y="2299509"/>
            <a:ext cx="6583760" cy="218772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lide Number Placeholder 5">
            <a:extLst>
              <a:ext uri="{FF2B5EF4-FFF2-40B4-BE49-F238E27FC236}">
                <a16:creationId xmlns="" xmlns:a16="http://schemas.microsoft.com/office/drawing/2014/main" id="{41CCE111-59C4-4620-A682-7B71FC50DAC9}"/>
              </a:ext>
            </a:extLst>
          </p:cNvPr>
          <p:cNvSpPr>
            <a:spLocks noGrp="1"/>
          </p:cNvSpPr>
          <p:nvPr>
            <p:ph type="sldNum" sz="quarter" idx="12"/>
          </p:nvPr>
        </p:nvSpPr>
        <p:spPr>
          <a:xfrm>
            <a:off x="209550" y="6272195"/>
            <a:ext cx="50482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37" name="صورة 1">
            <a:extLst>
              <a:ext uri="{FF2B5EF4-FFF2-40B4-BE49-F238E27FC236}">
                <a16:creationId xmlns="" xmlns:a16="http://schemas.microsoft.com/office/drawing/2014/main" id="{B6D230B2-C001-416D-90D0-15E8322FCF1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87726" y="2050130"/>
            <a:ext cx="2075653" cy="2139702"/>
          </a:xfrm>
          <a:prstGeom prst="rect">
            <a:avLst/>
          </a:prstGeom>
        </p:spPr>
      </p:pic>
    </p:spTree>
    <p:extLst>
      <p:ext uri="{BB962C8B-B14F-4D97-AF65-F5344CB8AC3E}">
        <p14:creationId xmlns:p14="http://schemas.microsoft.com/office/powerpoint/2010/main" val="1145108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7" name="Rectangle 16">
            <a:extLst>
              <a:ext uri="{FF2B5EF4-FFF2-40B4-BE49-F238E27FC236}">
                <a16:creationId xmlns="" xmlns:a16="http://schemas.microsoft.com/office/drawing/2014/main" id="{9BD37006-8F66-46A5-B35B-07BFFEC4D01C}"/>
              </a:ext>
            </a:extLst>
          </p:cNvPr>
          <p:cNvSpPr/>
          <p:nvPr userDrawn="1"/>
        </p:nvSpPr>
        <p:spPr>
          <a:xfrm>
            <a:off x="0" y="94391"/>
            <a:ext cx="12192000" cy="658376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 xmlns:a16="http://schemas.microsoft.com/office/drawing/2014/main"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 xmlns:a16="http://schemas.microsoft.com/office/drawing/2014/main" id="{2F9E5346-3695-4602-97A3-0B8A9C80BF09}"/>
              </a:ext>
            </a:extLst>
          </p:cNvPr>
          <p:cNvSpPr/>
          <p:nvPr userDrawn="1"/>
        </p:nvSpPr>
        <p:spPr>
          <a:xfrm>
            <a:off x="0" y="873483"/>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 xmlns:a16="http://schemas.microsoft.com/office/drawing/2014/main"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 xmlns:a16="http://schemas.microsoft.com/office/drawing/2014/main" id="{5DC1B17A-42E5-4827-B5BE-2670B557C295}"/>
              </a:ext>
            </a:extLst>
          </p:cNvPr>
          <p:cNvSpPr/>
          <p:nvPr userDrawn="1"/>
        </p:nvSpPr>
        <p:spPr>
          <a:xfrm flipH="1">
            <a:off x="10545806" y="6221161"/>
            <a:ext cx="1646192" cy="456988"/>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 xmlns:a16="http://schemas.microsoft.com/office/drawing/2014/main" id="{8244B392-AC48-4B2D-BF49-8459840DE26F}"/>
              </a:ext>
            </a:extLst>
          </p:cNvPr>
          <p:cNvSpPr/>
          <p:nvPr userDrawn="1"/>
        </p:nvSpPr>
        <p:spPr>
          <a:xfrm rot="10800000" flipH="1">
            <a:off x="-5019" y="6221603"/>
            <a:ext cx="1052769" cy="456988"/>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oogle Shape;79;p5">
            <a:extLst>
              <a:ext uri="{FF2B5EF4-FFF2-40B4-BE49-F238E27FC236}">
                <a16:creationId xmlns="" xmlns:a16="http://schemas.microsoft.com/office/drawing/2014/main" id="{5668860F-19A7-4440-A20F-147FDD68D328}"/>
              </a:ext>
            </a:extLst>
          </p:cNvPr>
          <p:cNvSpPr txBox="1">
            <a:spLocks noGrp="1"/>
          </p:cNvSpPr>
          <p:nvPr>
            <p:ph type="body" idx="1" hasCustomPrompt="1"/>
          </p:nvPr>
        </p:nvSpPr>
        <p:spPr>
          <a:xfrm>
            <a:off x="186305" y="1006453"/>
            <a:ext cx="11487217" cy="5080789"/>
          </a:xfrm>
          <a:prstGeom prst="rect">
            <a:avLst/>
          </a:prstGeom>
        </p:spPr>
        <p:txBody>
          <a:bodyPr spcFirstLastPara="1" wrap="square" lIns="91425" tIns="91425" rIns="91425" bIns="91425" anchor="ctr" anchorCtr="0"/>
          <a:lstStyle>
            <a:lvl1pPr marL="76200" lvl="0" indent="0" algn="r" rtl="1">
              <a:spcBef>
                <a:spcPts val="600"/>
              </a:spcBef>
              <a:spcAft>
                <a:spcPts val="0"/>
              </a:spcAft>
              <a:buSzPts val="2400"/>
              <a:buNone/>
              <a:defRPr>
                <a:solidFill>
                  <a:srgbClr val="3F5378"/>
                </a:solidFill>
              </a:defRPr>
            </a:lvl1pPr>
            <a:lvl2pPr marL="914400" lvl="1" indent="-381000">
              <a:spcBef>
                <a:spcPts val="1000"/>
              </a:spcBef>
              <a:spcAft>
                <a:spcPts val="0"/>
              </a:spcAft>
              <a:buSzPts val="2400"/>
              <a:buChar char="▻"/>
              <a:defRPr/>
            </a:lvl2pPr>
            <a:lvl3pPr marL="1371600" lvl="2" indent="-381000">
              <a:spcBef>
                <a:spcPts val="1000"/>
              </a:spcBef>
              <a:spcAft>
                <a:spcPts val="0"/>
              </a:spcAft>
              <a:buSzPts val="2400"/>
              <a:buChar char="▻"/>
              <a:defRPr/>
            </a:lvl3pPr>
            <a:lvl4pPr marL="1828800" lvl="3" indent="-381000">
              <a:spcBef>
                <a:spcPts val="1000"/>
              </a:spcBef>
              <a:spcAft>
                <a:spcPts val="0"/>
              </a:spcAft>
              <a:buSzPts val="2400"/>
              <a:buChar char="▻"/>
              <a:defRPr/>
            </a:lvl4pPr>
            <a:lvl5pPr marL="2286000" lvl="4" indent="-381000">
              <a:spcBef>
                <a:spcPts val="1000"/>
              </a:spcBef>
              <a:spcAft>
                <a:spcPts val="0"/>
              </a:spcAft>
              <a:buSzPts val="2400"/>
              <a:buChar char="▻"/>
              <a:defRPr/>
            </a:lvl5pPr>
            <a:lvl6pPr marL="2743200" lvl="5" indent="-381000">
              <a:spcBef>
                <a:spcPts val="1000"/>
              </a:spcBef>
              <a:spcAft>
                <a:spcPts val="0"/>
              </a:spcAft>
              <a:buSzPts val="2400"/>
              <a:buChar char="▻"/>
              <a:defRPr/>
            </a:lvl6pPr>
            <a:lvl7pPr marL="3200400" lvl="6" indent="-381000">
              <a:spcBef>
                <a:spcPts val="1000"/>
              </a:spcBef>
              <a:spcAft>
                <a:spcPts val="0"/>
              </a:spcAft>
              <a:buSzPts val="2400"/>
              <a:buChar char="▻"/>
              <a:defRPr/>
            </a:lvl7pPr>
            <a:lvl8pPr marL="3657600" lvl="7" indent="-381000">
              <a:spcBef>
                <a:spcPts val="1000"/>
              </a:spcBef>
              <a:spcAft>
                <a:spcPts val="0"/>
              </a:spcAft>
              <a:buSzPts val="2400"/>
              <a:buChar char="▻"/>
              <a:defRPr/>
            </a:lvl8pPr>
            <a:lvl9pPr marL="4114800" lvl="8" indent="-381000">
              <a:spcBef>
                <a:spcPts val="1000"/>
              </a:spcBef>
              <a:spcAft>
                <a:spcPts val="1000"/>
              </a:spcAft>
              <a:buSzPts val="2400"/>
              <a:buChar char="▻"/>
              <a:defRPr/>
            </a:lvl9pPr>
          </a:lstStyle>
          <a:p>
            <a:r>
              <a:rPr lang="ar-IQ" b="1" dirty="0"/>
              <a:t>التفاصيل</a:t>
            </a:r>
            <a:endParaRPr lang="ar-SA" b="1" dirty="0"/>
          </a:p>
        </p:txBody>
      </p:sp>
      <p:grpSp>
        <p:nvGrpSpPr>
          <p:cNvPr id="15" name="Group 14">
            <a:extLst>
              <a:ext uri="{FF2B5EF4-FFF2-40B4-BE49-F238E27FC236}">
                <a16:creationId xmlns="" xmlns:a16="http://schemas.microsoft.com/office/drawing/2014/main" id="{66B8A655-DD86-4892-BF52-16BCF5CF8635}"/>
              </a:ext>
            </a:extLst>
          </p:cNvPr>
          <p:cNvGrpSpPr/>
          <p:nvPr userDrawn="1"/>
        </p:nvGrpSpPr>
        <p:grpSpPr>
          <a:xfrm>
            <a:off x="5706933" y="6265210"/>
            <a:ext cx="2174908" cy="380661"/>
            <a:chOff x="3169389" y="4680483"/>
            <a:chExt cx="2174908" cy="383285"/>
          </a:xfrm>
        </p:grpSpPr>
        <p:pic>
          <p:nvPicPr>
            <p:cNvPr id="16" name="Picture 15">
              <a:extLst>
                <a:ext uri="{FF2B5EF4-FFF2-40B4-BE49-F238E27FC236}">
                  <a16:creationId xmlns="" xmlns:a16="http://schemas.microsoft.com/office/drawing/2014/main" id="{487DF495-839D-4469-A05A-62B06DF5E663}"/>
                </a:ext>
              </a:extLst>
            </p:cNvPr>
            <p:cNvPicPr>
              <a:picLocks noChangeAspect="1"/>
            </p:cNvPicPr>
            <p:nvPr userDrawn="1"/>
          </p:nvPicPr>
          <p:blipFill>
            <a:blip r:embed="rId2">
              <a:duotone>
                <a:schemeClr val="accent5">
                  <a:shade val="45000"/>
                  <a:satMod val="135000"/>
                </a:schemeClr>
                <a:prstClr val="white"/>
              </a:duotone>
            </a:blip>
            <a:stretch>
              <a:fillRect/>
            </a:stretch>
          </p:blipFill>
          <p:spPr>
            <a:xfrm>
              <a:off x="4943870" y="4680483"/>
              <a:ext cx="383285" cy="383285"/>
            </a:xfrm>
            <a:prstGeom prst="rect">
              <a:avLst/>
            </a:prstGeom>
          </p:spPr>
        </p:pic>
        <p:grpSp>
          <p:nvGrpSpPr>
            <p:cNvPr id="18" name="Group 17">
              <a:extLst>
                <a:ext uri="{FF2B5EF4-FFF2-40B4-BE49-F238E27FC236}">
                  <a16:creationId xmlns="" xmlns:a16="http://schemas.microsoft.com/office/drawing/2014/main" id="{FFAC5E4D-8A74-4B7A-BC54-8C3B3FDC97E6}"/>
                </a:ext>
              </a:extLst>
            </p:cNvPr>
            <p:cNvGrpSpPr/>
            <p:nvPr userDrawn="1"/>
          </p:nvGrpSpPr>
          <p:grpSpPr>
            <a:xfrm>
              <a:off x="3169389" y="4741323"/>
              <a:ext cx="2174908" cy="263413"/>
              <a:chOff x="6463381" y="4741323"/>
              <a:chExt cx="2174908" cy="263413"/>
            </a:xfrm>
          </p:grpSpPr>
          <p:sp>
            <p:nvSpPr>
              <p:cNvPr id="19" name="TextBox 18">
                <a:extLst>
                  <a:ext uri="{FF2B5EF4-FFF2-40B4-BE49-F238E27FC236}">
                    <a16:creationId xmlns="" xmlns:a16="http://schemas.microsoft.com/office/drawing/2014/main" id="{8400AE3C-6492-4126-84CA-9B14F862593C}"/>
                  </a:ext>
                </a:extLst>
              </p:cNvPr>
              <p:cNvSpPr txBox="1"/>
              <p:nvPr userDrawn="1"/>
            </p:nvSpPr>
            <p:spPr>
              <a:xfrm>
                <a:off x="6463381" y="4741323"/>
                <a:ext cx="2174908" cy="263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none" strike="noStrike" cap="none" dirty="0">
                    <a:solidFill>
                      <a:schemeClr val="bg1"/>
                    </a:solidFill>
                    <a:latin typeface="Arial"/>
                    <a:ea typeface="Segoe UI Black" panose="020B0A02040204020203" pitchFamily="34" charset="0"/>
                    <a:cs typeface="Arial"/>
                    <a:sym typeface="Arial"/>
                  </a:rPr>
                  <a:t>Email :</a:t>
                </a:r>
                <a:r>
                  <a:rPr lang="en-US" sz="1100" dirty="0">
                    <a:solidFill>
                      <a:schemeClr val="bg1"/>
                    </a:solidFill>
                  </a:rPr>
                  <a:t>info@alkafeel.edu.iq</a:t>
                </a:r>
              </a:p>
            </p:txBody>
          </p:sp>
          <p:sp>
            <p:nvSpPr>
              <p:cNvPr id="20" name="TextBox 19">
                <a:extLst>
                  <a:ext uri="{FF2B5EF4-FFF2-40B4-BE49-F238E27FC236}">
                    <a16:creationId xmlns="" xmlns:a16="http://schemas.microsoft.com/office/drawing/2014/main" id="{2B158153-F695-4B33-8642-1A0EAFE058EB}"/>
                  </a:ext>
                </a:extLst>
              </p:cNvPr>
              <p:cNvSpPr txBox="1"/>
              <p:nvPr userDrawn="1"/>
            </p:nvSpPr>
            <p:spPr>
              <a:xfrm>
                <a:off x="7770810" y="4741323"/>
                <a:ext cx="867479" cy="261610"/>
              </a:xfrm>
              <a:prstGeom prst="rect">
                <a:avLst/>
              </a:prstGeom>
              <a:noFill/>
            </p:spPr>
            <p:txBody>
              <a:bodyPr wrap="square" rtlCol="0">
                <a:spAutoFit/>
              </a:bodyPr>
              <a:lstStyle/>
              <a:p>
                <a:pPr marR="0" algn="r" rtl="0">
                  <a:lnSpc>
                    <a:spcPct val="100000"/>
                  </a:lnSpc>
                  <a:spcBef>
                    <a:spcPts val="0"/>
                  </a:spcBef>
                  <a:spcAft>
                    <a:spcPts val="0"/>
                  </a:spcAft>
                  <a:buClr>
                    <a:srgbClr val="000000"/>
                  </a:buClr>
                  <a:buFont typeface="Arial"/>
                </a:pPr>
                <a:endParaRPr lang="en-US" sz="1100" b="0" i="0" u="none" strike="noStrike" cap="none" dirty="0">
                  <a:solidFill>
                    <a:srgbClr val="002060"/>
                  </a:solidFill>
                  <a:latin typeface="+mn-lt"/>
                  <a:ea typeface="Segoe UI Black" panose="020B0A02040204020203" pitchFamily="34" charset="0"/>
                  <a:cs typeface="+mn-cs"/>
                  <a:sym typeface="Arial"/>
                </a:endParaRPr>
              </a:p>
            </p:txBody>
          </p:sp>
        </p:grpSp>
      </p:grpSp>
      <p:grpSp>
        <p:nvGrpSpPr>
          <p:cNvPr id="21" name="Group 20">
            <a:extLst>
              <a:ext uri="{FF2B5EF4-FFF2-40B4-BE49-F238E27FC236}">
                <a16:creationId xmlns="" xmlns:a16="http://schemas.microsoft.com/office/drawing/2014/main" id="{09B456AB-22B2-4FA9-809A-639D9B5FCF70}"/>
              </a:ext>
            </a:extLst>
          </p:cNvPr>
          <p:cNvGrpSpPr/>
          <p:nvPr userDrawn="1"/>
        </p:nvGrpSpPr>
        <p:grpSpPr>
          <a:xfrm>
            <a:off x="7952325" y="6183529"/>
            <a:ext cx="2593481" cy="527788"/>
            <a:chOff x="2845992" y="3408302"/>
            <a:chExt cx="2593481" cy="527788"/>
          </a:xfrm>
        </p:grpSpPr>
        <p:pic>
          <p:nvPicPr>
            <p:cNvPr id="22" name="Picture 21">
              <a:extLst>
                <a:ext uri="{FF2B5EF4-FFF2-40B4-BE49-F238E27FC236}">
                  <a16:creationId xmlns="" xmlns:a16="http://schemas.microsoft.com/office/drawing/2014/main" id="{80EAE3E0-44D0-46B2-937B-EAEE4C7E467C}"/>
                </a:ext>
              </a:extLst>
            </p:cNvPr>
            <p:cNvPicPr>
              <a:picLocks noChangeAspect="1"/>
            </p:cNvPicPr>
            <p:nvPr userDrawn="1"/>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rcRect/>
            <a:stretch/>
          </p:blipFill>
          <p:spPr>
            <a:xfrm>
              <a:off x="4703514" y="3408302"/>
              <a:ext cx="735959" cy="527788"/>
            </a:xfrm>
            <a:prstGeom prst="rect">
              <a:avLst/>
            </a:prstGeom>
          </p:spPr>
        </p:pic>
        <p:grpSp>
          <p:nvGrpSpPr>
            <p:cNvPr id="23" name="Group 22">
              <a:extLst>
                <a:ext uri="{FF2B5EF4-FFF2-40B4-BE49-F238E27FC236}">
                  <a16:creationId xmlns="" xmlns:a16="http://schemas.microsoft.com/office/drawing/2014/main" id="{354112FD-5A25-4014-B4FD-C7F661F6110A}"/>
                </a:ext>
              </a:extLst>
            </p:cNvPr>
            <p:cNvGrpSpPr/>
            <p:nvPr userDrawn="1"/>
          </p:nvGrpSpPr>
          <p:grpSpPr>
            <a:xfrm>
              <a:off x="2845992" y="3568276"/>
              <a:ext cx="2234843" cy="261610"/>
              <a:chOff x="6538000" y="4741322"/>
              <a:chExt cx="2234843" cy="263413"/>
            </a:xfrm>
          </p:grpSpPr>
          <p:sp>
            <p:nvSpPr>
              <p:cNvPr id="24" name="TextBox 23">
                <a:extLst>
                  <a:ext uri="{FF2B5EF4-FFF2-40B4-BE49-F238E27FC236}">
                    <a16:creationId xmlns="" xmlns:a16="http://schemas.microsoft.com/office/drawing/2014/main" id="{38EB65AC-D5FB-4AB4-8C39-80DBEDDEF7A8}"/>
                  </a:ext>
                </a:extLst>
              </p:cNvPr>
              <p:cNvSpPr txBox="1"/>
              <p:nvPr userDrawn="1"/>
            </p:nvSpPr>
            <p:spPr>
              <a:xfrm>
                <a:off x="6538000" y="4741322"/>
                <a:ext cx="2234843" cy="263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none" strike="noStrike" cap="none" dirty="0">
                    <a:solidFill>
                      <a:schemeClr val="bg1"/>
                    </a:solidFill>
                    <a:latin typeface="Arial"/>
                    <a:ea typeface="Segoe UI Black" panose="020B0A02040204020203" pitchFamily="34" charset="0"/>
                    <a:cs typeface="Arial"/>
                    <a:sym typeface="Arial"/>
                  </a:rPr>
                  <a:t>Website :</a:t>
                </a:r>
                <a:r>
                  <a:rPr lang="en-US" sz="1100" dirty="0">
                    <a:solidFill>
                      <a:schemeClr val="bg1"/>
                    </a:solidFill>
                  </a:rPr>
                  <a:t>http://Alkafeel.edu.iq</a:t>
                </a:r>
              </a:p>
            </p:txBody>
          </p:sp>
          <p:sp>
            <p:nvSpPr>
              <p:cNvPr id="25" name="TextBox 24">
                <a:extLst>
                  <a:ext uri="{FF2B5EF4-FFF2-40B4-BE49-F238E27FC236}">
                    <a16:creationId xmlns="" xmlns:a16="http://schemas.microsoft.com/office/drawing/2014/main" id="{3677BC36-AB45-4868-BDB7-56C8683913A3}"/>
                  </a:ext>
                </a:extLst>
              </p:cNvPr>
              <p:cNvSpPr txBox="1"/>
              <p:nvPr userDrawn="1"/>
            </p:nvSpPr>
            <p:spPr>
              <a:xfrm>
                <a:off x="7770810" y="4741323"/>
                <a:ext cx="867479" cy="261610"/>
              </a:xfrm>
              <a:prstGeom prst="rect">
                <a:avLst/>
              </a:prstGeom>
              <a:noFill/>
            </p:spPr>
            <p:txBody>
              <a:bodyPr wrap="square" rtlCol="0">
                <a:spAutoFit/>
              </a:bodyPr>
              <a:lstStyle/>
              <a:p>
                <a:pPr marR="0" algn="r" rtl="0">
                  <a:lnSpc>
                    <a:spcPct val="100000"/>
                  </a:lnSpc>
                  <a:spcBef>
                    <a:spcPts val="0"/>
                  </a:spcBef>
                  <a:spcAft>
                    <a:spcPts val="0"/>
                  </a:spcAft>
                  <a:buClr>
                    <a:srgbClr val="000000"/>
                  </a:buClr>
                  <a:buFont typeface="Arial"/>
                </a:pPr>
                <a:endParaRPr lang="en-US" sz="1100" b="0" i="0" u="none" strike="noStrike" cap="none" dirty="0">
                  <a:solidFill>
                    <a:srgbClr val="002060"/>
                  </a:solidFill>
                  <a:latin typeface="+mn-lt"/>
                  <a:ea typeface="Segoe UI Black" panose="020B0A02040204020203" pitchFamily="34" charset="0"/>
                  <a:cs typeface="+mn-cs"/>
                  <a:sym typeface="Arial"/>
                </a:endParaRPr>
              </a:p>
            </p:txBody>
          </p:sp>
        </p:grpSp>
      </p:grpSp>
      <p:sp>
        <p:nvSpPr>
          <p:cNvPr id="27" name="Arrow: Pentagon 26">
            <a:extLst>
              <a:ext uri="{FF2B5EF4-FFF2-40B4-BE49-F238E27FC236}">
                <a16:creationId xmlns="" xmlns:a16="http://schemas.microsoft.com/office/drawing/2014/main" id="{DB1419E4-4C95-4933-9088-533031767AEC}"/>
              </a:ext>
            </a:extLst>
          </p:cNvPr>
          <p:cNvSpPr/>
          <p:nvPr userDrawn="1"/>
        </p:nvSpPr>
        <p:spPr>
          <a:xfrm flipH="1">
            <a:off x="11020425" y="94392"/>
            <a:ext cx="1171574" cy="779092"/>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Google Shape;78;p5">
            <a:extLst>
              <a:ext uri="{FF2B5EF4-FFF2-40B4-BE49-F238E27FC236}">
                <a16:creationId xmlns="" xmlns:a16="http://schemas.microsoft.com/office/drawing/2014/main" id="{D42B2945-53BD-4C9A-802F-AC330CBF3A7D}"/>
              </a:ext>
            </a:extLst>
          </p:cNvPr>
          <p:cNvSpPr txBox="1">
            <a:spLocks noGrp="1"/>
          </p:cNvSpPr>
          <p:nvPr>
            <p:ph type="title" hasCustomPrompt="1"/>
          </p:nvPr>
        </p:nvSpPr>
        <p:spPr>
          <a:xfrm>
            <a:off x="1315947" y="305901"/>
            <a:ext cx="9479505" cy="406736"/>
          </a:xfrm>
          <a:prstGeom prst="rect">
            <a:avLst/>
          </a:prstGeom>
        </p:spPr>
        <p:txBody>
          <a:bodyPr spcFirstLastPara="1" wrap="square" lIns="91425" tIns="91425" rIns="91425" bIns="91425" anchor="ctr" anchorCtr="0"/>
          <a:lstStyle>
            <a:lvl1pPr lvl="0" algn="r" rtl="1">
              <a:spcBef>
                <a:spcPts val="0"/>
              </a:spcBef>
              <a:spcAft>
                <a:spcPts val="0"/>
              </a:spcAft>
              <a:buSzPts val="2000"/>
              <a:buNone/>
              <a:defRPr sz="1800" b="0" i="0" u="none" strike="noStrike" cap="none" dirty="0">
                <a:solidFill>
                  <a:schemeClr val="bg1"/>
                </a:solidFill>
                <a:latin typeface="+mn-lt"/>
                <a:ea typeface="Segoe UI Black" panose="020B0A02040204020203" pitchFamily="34" charset="0"/>
                <a:cs typeface="+mn-cs"/>
                <a:sym typeface="Arial"/>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r>
              <a:rPr lang="ar-IQ" dirty="0"/>
              <a:t>العنوان</a:t>
            </a:r>
            <a:endParaRPr dirty="0"/>
          </a:p>
        </p:txBody>
      </p:sp>
      <p:sp>
        <p:nvSpPr>
          <p:cNvPr id="31" name="Arrow: Pentagon 30">
            <a:extLst>
              <a:ext uri="{FF2B5EF4-FFF2-40B4-BE49-F238E27FC236}">
                <a16:creationId xmlns="" xmlns:a16="http://schemas.microsoft.com/office/drawing/2014/main" id="{CF8ACE1E-B011-4A84-8C6B-EC5A84BCC96C}"/>
              </a:ext>
            </a:extLst>
          </p:cNvPr>
          <p:cNvSpPr/>
          <p:nvPr userDrawn="1"/>
        </p:nvSpPr>
        <p:spPr>
          <a:xfrm rot="10800000" flipH="1">
            <a:off x="-896" y="108551"/>
            <a:ext cx="1258196" cy="764932"/>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 xmlns:a16="http://schemas.microsoft.com/office/drawing/2014/main" id="{B48B2958-B7A7-489A-B909-03A008329EB1}"/>
              </a:ext>
            </a:extLst>
          </p:cNvPr>
          <p:cNvSpPr/>
          <p:nvPr userDrawn="1"/>
        </p:nvSpPr>
        <p:spPr>
          <a:xfrm rot="5400000">
            <a:off x="8644259" y="3305240"/>
            <a:ext cx="6928704" cy="17681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 xmlns:a16="http://schemas.microsoft.com/office/drawing/2014/main" id="{D6C16464-CFF8-4E34-B354-25BDA408DB5C}"/>
              </a:ext>
            </a:extLst>
          </p:cNvPr>
          <p:cNvSpPr/>
          <p:nvPr userDrawn="1"/>
        </p:nvSpPr>
        <p:spPr>
          <a:xfrm rot="5400000">
            <a:off x="8517082" y="3308147"/>
            <a:ext cx="6928704" cy="171002"/>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 xmlns:a16="http://schemas.microsoft.com/office/drawing/2014/main" id="{D801F2CC-04D6-48E5-9020-23F53EF72809}"/>
              </a:ext>
            </a:extLst>
          </p:cNvPr>
          <p:cNvSpPr>
            <a:spLocks noGrp="1"/>
          </p:cNvSpPr>
          <p:nvPr>
            <p:ph type="dt" sz="half" idx="10"/>
          </p:nvPr>
        </p:nvSpPr>
        <p:spPr>
          <a:xfrm>
            <a:off x="10669737" y="6267091"/>
            <a:ext cx="1200599" cy="365125"/>
          </a:xfrm>
          <a:prstGeom prst="rect">
            <a:avLst/>
          </a:prstGeom>
          <a:ln>
            <a:noFill/>
          </a:ln>
        </p:spPr>
        <p:txBody>
          <a:bodyPr/>
          <a:lstStyle>
            <a:lvl1pPr>
              <a:defRPr>
                <a:solidFill>
                  <a:srgbClr val="3F5378"/>
                </a:solidFill>
              </a:defRPr>
            </a:lvl1pPr>
          </a:lstStyle>
          <a:p>
            <a:r>
              <a:rPr lang="en-US" dirty="0"/>
              <a:t>2020-2021</a:t>
            </a:r>
          </a:p>
        </p:txBody>
      </p:sp>
      <p:sp>
        <p:nvSpPr>
          <p:cNvPr id="41" name="Slide Number Placeholder 5">
            <a:extLst>
              <a:ext uri="{FF2B5EF4-FFF2-40B4-BE49-F238E27FC236}">
                <a16:creationId xmlns="" xmlns:a16="http://schemas.microsoft.com/office/drawing/2014/main" id="{41CCE111-59C4-4620-A682-7B71FC50DAC9}"/>
              </a:ext>
            </a:extLst>
          </p:cNvPr>
          <p:cNvSpPr>
            <a:spLocks noGrp="1"/>
          </p:cNvSpPr>
          <p:nvPr>
            <p:ph type="sldNum" sz="quarter" idx="12"/>
          </p:nvPr>
        </p:nvSpPr>
        <p:spPr>
          <a:xfrm>
            <a:off x="186305" y="6267091"/>
            <a:ext cx="57569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29" name="صورة 1">
            <a:extLst>
              <a:ext uri="{FF2B5EF4-FFF2-40B4-BE49-F238E27FC236}">
                <a16:creationId xmlns="" xmlns:a16="http://schemas.microsoft.com/office/drawing/2014/main" id="{BF5E8E17-3DFA-41DB-B46D-F4A5C3C3DB5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3222" y="98779"/>
            <a:ext cx="719257" cy="741451"/>
          </a:xfrm>
          <a:prstGeom prst="rect">
            <a:avLst/>
          </a:prstGeom>
        </p:spPr>
      </p:pic>
      <p:grpSp>
        <p:nvGrpSpPr>
          <p:cNvPr id="32" name="Google Shape;239;p16">
            <a:extLst>
              <a:ext uri="{FF2B5EF4-FFF2-40B4-BE49-F238E27FC236}">
                <a16:creationId xmlns="" xmlns:a16="http://schemas.microsoft.com/office/drawing/2014/main" id="{51093C29-0B93-4657-AED3-FDF929FB8F78}"/>
              </a:ext>
            </a:extLst>
          </p:cNvPr>
          <p:cNvGrpSpPr/>
          <p:nvPr userDrawn="1"/>
        </p:nvGrpSpPr>
        <p:grpSpPr>
          <a:xfrm>
            <a:off x="11356372" y="330672"/>
            <a:ext cx="374752" cy="288032"/>
            <a:chOff x="2594050" y="1631825"/>
            <a:chExt cx="439625" cy="439625"/>
          </a:xfrm>
          <a:solidFill>
            <a:schemeClr val="accent5">
              <a:lumMod val="20000"/>
              <a:lumOff val="80000"/>
            </a:schemeClr>
          </a:solidFill>
        </p:grpSpPr>
        <p:sp>
          <p:nvSpPr>
            <p:cNvPr id="33" name="Google Shape;240;p16">
              <a:extLst>
                <a:ext uri="{FF2B5EF4-FFF2-40B4-BE49-F238E27FC236}">
                  <a16:creationId xmlns="" xmlns:a16="http://schemas.microsoft.com/office/drawing/2014/main" id="{D741DFC4-3093-494D-888D-CB021DB886F6}"/>
                </a:ext>
              </a:extLst>
            </p:cNvPr>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34" name="Google Shape;241;p16">
              <a:extLst>
                <a:ext uri="{FF2B5EF4-FFF2-40B4-BE49-F238E27FC236}">
                  <a16:creationId xmlns="" xmlns:a16="http://schemas.microsoft.com/office/drawing/2014/main" id="{67B83C70-8ECE-4716-943D-2F22333E5466}"/>
                </a:ext>
              </a:extLst>
            </p:cNvPr>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42" name="Google Shape;242;p16">
              <a:extLst>
                <a:ext uri="{FF2B5EF4-FFF2-40B4-BE49-F238E27FC236}">
                  <a16:creationId xmlns="" xmlns:a16="http://schemas.microsoft.com/office/drawing/2014/main" id="{78DD374C-E66A-42D5-A2FE-A69BE7181EC7}"/>
                </a:ext>
              </a:extLst>
            </p:cNvPr>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43" name="Google Shape;243;p16">
              <a:extLst>
                <a:ext uri="{FF2B5EF4-FFF2-40B4-BE49-F238E27FC236}">
                  <a16:creationId xmlns="" xmlns:a16="http://schemas.microsoft.com/office/drawing/2014/main" id="{C9117AA7-AA5F-4621-A3D9-FA22B13E47E5}"/>
                </a:ext>
              </a:extLst>
            </p:cNvPr>
            <p:cNvSpPr/>
            <p:nvPr/>
          </p:nvSpPr>
          <p:spPr>
            <a:xfrm>
              <a:off x="2801675" y="1740825"/>
              <a:ext cx="49950" cy="49950"/>
            </a:xfrm>
            <a:custGeom>
              <a:avLst/>
              <a:gdLst/>
              <a:ahLst/>
              <a:cxnLst/>
              <a:rect l="l" t="t" r="r" b="b"/>
              <a:pathLst>
                <a:path w="1998" h="1998" fill="none" extrusionOk="0">
                  <a:moveTo>
                    <a:pt x="1" y="1997"/>
                  </a:moveTo>
                  <a:lnTo>
                    <a:pt x="1998" y="0"/>
                  </a:lnTo>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grpSp>
    </p:spTree>
    <p:extLst>
      <p:ext uri="{BB962C8B-B14F-4D97-AF65-F5344CB8AC3E}">
        <p14:creationId xmlns:p14="http://schemas.microsoft.com/office/powerpoint/2010/main" val="38299871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7803257"/>
      </p:ext>
    </p:extLst>
  </p:cSld>
  <p:clrMap bg1="lt1" tx1="dk1" bg2="lt2" tx2="dk2" accent1="accent1" accent2="accent2" accent3="accent3" accent4="accent4" accent5="accent5" accent6="accent6" hlink="hlink" folHlink="folHlink"/>
  <p:sldLayoutIdLst>
    <p:sldLayoutId id="2147483649" r:id="rId1"/>
    <p:sldLayoutId id="2147483651" r:id="rId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nejm.org/doi/full/10.1056/NEJMra1308383" TargetMode="External"/><Relationship Id="rId2" Type="http://schemas.openxmlformats.org/officeDocument/2006/relationships/hyperlink" Target="https://www.surgeongeneral.gov/library/reports/50-years-of-progress/full-report.pdf" TargetMode="External"/><Relationship Id="rId1" Type="http://schemas.openxmlformats.org/officeDocument/2006/relationships/slideLayout" Target="../slideLayouts/slideLayout2.xml"/><Relationship Id="rId4" Type="http://schemas.openxmlformats.org/officeDocument/2006/relationships/hyperlink" Target="https://twitter.com/intent/tweet?text=+%D9%8A%D8%A4%D8%AF%D9%8A+%D8%A7%D9%84%D8%AA%D8%AF%D8%AE%D9%8A%D9%86+%D9%88%D8%A7%D8%B3%D8%AA%D8%AE%D8%AF%D8%A7%D9%85+%D8%A7%D9%84%D8%B3%D8%AC%D8%A7%D8%A6%D8%B1+%D8%A7%D9%84%D8%A5%D9%84%D9%83%D8%AA%D8%B1%D9%88%D9%86%D9%8A%D8%A9+%D8%A5%D9%84%D9%89+%D8%B2%D9%8A%D8%A7%D8%AF%D8%A9+%D8%AE%D8%B7%D8%B1+%D8%A7%D9%84%D8%B9%D8%AF%D9%88%D9%89+%D8%A7%D9%84%D8%B1%D8%A6%D9%88%D9%8A%D8%A9+%D9%88%D8%AD%D8%AF%D8%AA%D9%87%D8%A7+%D8%A8%D8%B3%D8%A8%D8%A8+%D8%A7%D9%84%D8%AA%D9%84%D9%81+%D8%A7%D9%84%D8%B0%D9%8A+%D9%8A%D8%AD%D8%AF%D8%AB%D9%87+%D9%81%D9%8A+%D8%A7%D9%84%D8%B4%D8%B9%D8%A8+%D8%A7%D9%84%D9%87%D9%88%D8%A7%D8%A6%D9%8A%D8%A9%D8%8C+%D9%88%D8%A7%D9%84%D8%AA%D9%87%D8%A7%D8%A8+%D8%A7%D9%84%D8%B1%D8%A6%D8%AA%D9%8A%D9%86%D8%8C+%D9%88%D8%AA%D9%82%D9%84%D9%8A%D8%B5+%D9%88%D8%B8%D8%A7%D8%A6%D9%81+%D8%A7%D9%84%D8%B1%D8%A6%D8%A9+%D9%88%D8%A7%D9%84%D8%AC%D9%87%D8%A7%D8%B2+%D8%A7%D9%84%D9%85%D9%86%D8%A7%D8%B9%D9%8A.&amp;url=https://blogs.worldbank.org/ar/voices/tobacco-use-and-coronavirus-covid-19-deadly-preventable-association/?cid=SHR_BlogSiteTweetable_AR_EXT&amp;via=Albankaldawli"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journals.plos.org/plosone/article?id=10.1371/journal.pone.0233147" TargetMode="External"/><Relationship Id="rId2" Type="http://schemas.openxmlformats.org/officeDocument/2006/relationships/hyperlink" Target="https://academic.oup.com/ntr/advance-article/doi/10.1093/ntr/ntaa082/5835834"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jamanetwork.com/journals/jama/fullarticle/2762510" TargetMode="External"/><Relationship Id="rId2" Type="http://schemas.openxmlformats.org/officeDocument/2006/relationships/hyperlink" Target="https://www.nejm.org/doi/full/10.1056/NEJMoa2002032?query=recirc_mostViewed_railB_articl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jamanetwork.com/journals/jama/fullarticle/276251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channelnewsasia.com/news/asia/covid-19-fatality-rate-highest-asia-indonesia-12669500" TargetMode="External"/><Relationship Id="rId2" Type="http://schemas.openxmlformats.org/officeDocument/2006/relationships/hyperlink" Target="https://jamanetwork.com/journals/jamainternalmedicine/fullarticle/2764369"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ncbi.nlm.nih.gov/books/NBK4469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journals.lww.com/epidem/Abstract/2019/05000/Smoking_and_Influenza_associated_Morbidity_and.15.aspx" TargetMode="External"/><Relationship Id="rId2" Type="http://schemas.openxmlformats.org/officeDocument/2006/relationships/hyperlink" Target="https://twitter.com/intent/tweet?text=%D9%88%D8%AB%D9%85%D8%A9+%D8%AF%D9%84%D8%A7%D8%A6%D9%84+%D9%83%D8%A7%D9%81%D9%8A%D8%A9+%D8%AA%D8%AB%D8%A8%D8%AA+%D9%88%D8%AC%D9%88%D8%AF+%D8%B9%D9%84%D8%A7%D9%82%D8%A9+%D8%B3%D8%A8%D8%A8%D9%8A%D8%A9+%D8%A8%D9%8A%D9%86+%D8%A7%D9%84%D8%AA%D8%AF%D8%AE%D9%8A%D9%86+%D9%88%D8%A7%D9%84%D8%A5%D8%B5%D8%A7%D8%A8%D8%A9+%D8%A8%D8%A3%D9%85%D8%B1%D8%A7%D8%B6+%D8%A7%D9%84%D8%AC%D9%87%D8%A7%D8%B2+%D8%A7%D9%84%D8%AA%D9%86%D9%81%D8%B3%D9%8A+%D8%A7%D9%84%D9%85%D8%B2%D9%85%D9%86%D8%A9%D8%8C+%D8%A8%D9%85%D8%A7+%D9%81%D9%8A%D9%87%D8%A7+%D8%A7%D9%84%D8%A7%D9%84%D8%AA%D9%87%D8%A7%D8%A8+%D8%A7%D9%84%D8%B1%D8%A6%D9%88%D9%8A.&amp;url=https://blogs.worldbank.org/ar/voices/tobacco-use-and-coronavirus-covid-19-deadly-preventable-association/?cid=SHR_BlogSiteTweetable_AR_EXT&amp;via=Albankaldawli" TargetMode="External"/><Relationship Id="rId1" Type="http://schemas.openxmlformats.org/officeDocument/2006/relationships/slideLayout" Target="../slideLayouts/slideLayout2.xml"/><Relationship Id="rId4" Type="http://schemas.openxmlformats.org/officeDocument/2006/relationships/hyperlink" Target="https://www.sciencedaily.com/releases/2020/04/200429134009.htm%20and%20https:/www.sciencedirect.com/science/article/pii/S1534580720304019?via%3Dihub"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documents.albankaldawli.org/curated/ar/491661505803109617/Main-report" TargetMode="External"/><Relationship Id="rId2" Type="http://schemas.openxmlformats.org/officeDocument/2006/relationships/hyperlink" Target="https://twitter.com/intent/tweet?text=%D8%A5%D9%84%D9%89+%D8%AC%D8%A7%D9%86%D8%A8+%D9%85%D8%B1%D8%A7%D9%82%D8%A8%D8%A9+%D8%A7%D9%84%D8%AA%D8%AF%D8%AE%D9%8A%D9%86+%D9%88%D8%A7%D8%B3%D8%AA%D8%AE%D8%AF%D8%A7%D9%85+%D8%A7%D9%84%D8%B3%D8%AC%D8%A7%D8%A6%D8%B1+%D8%A7%D9%84%D8%A5%D9%84%D9%83%D8%AA%D8%B1%D9%88%D9%86%D9%8A%D8%A9%D8%8C+%D9%8A%D9%86%D8%A8%D8%BA%D9%8A+%D8%B9%D9%84%D9%89+%D8%A7%D9%84%D8%AD%D9%83%D9%88%D9%85%D8%A7%D8%AA+%D8%A3%D9%86+%D8%AA%D8%AA%D8%B5%D8%AF%D9%89+%D9%84%D9%84%D8%AA%D8%AF%D8%AE%D9%8A%D9%86+%D9%81%D9%8A+%D8%A7%D8%B3%D8%AA%D8%B1%D8%A7%D8%AA%D9%8A%D8%AC%D9%8A%D8%A7%D8%AA%D9%87%D8%A7+%D9%84%D8%A7%D8%AD%D8%AA%D9%88%D8%A7%D8%A1+%D8%AA%D9%81%D8%B4%D9%8A+%D8%AC%D8%A7%D8%A6%D8%AD%D8%A9+%D9%83%D9%88%D8%B1%D9%88%D9%86%D8%A7+%D9%88%D8%A7%D9%84%D8%AD%D8%AF+%D9%85%D9%86+%D8%A2%D8%AB%D8%A7%D8%B1%D9%87%D8%A7.&amp;url=https://blogs.worldbank.org/ar/voices/tobacco-use-and-coronavirus-covid-19-deadly-preventable-association/?cid=SHR_BlogSiteTweetable_AR_EXT&amp;via=Albankaldawli"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8B12D4DD-26D1-4343-BA14-3802C0A15240}"/>
              </a:ext>
            </a:extLst>
          </p:cNvPr>
          <p:cNvSpPr>
            <a:spLocks noGrp="1"/>
          </p:cNvSpPr>
          <p:nvPr>
            <p:ph type="dt" sz="half" idx="10"/>
          </p:nvPr>
        </p:nvSpPr>
        <p:spPr/>
        <p:txBody>
          <a:bodyPr/>
          <a:lstStyle/>
          <a:p>
            <a:r>
              <a:rPr lang="en-US"/>
              <a:t>2020-2021</a:t>
            </a:r>
            <a:endParaRPr lang="en-US" dirty="0"/>
          </a:p>
        </p:txBody>
      </p:sp>
      <p:sp>
        <p:nvSpPr>
          <p:cNvPr id="3" name="Text Placeholder 2">
            <a:extLst>
              <a:ext uri="{FF2B5EF4-FFF2-40B4-BE49-F238E27FC236}">
                <a16:creationId xmlns="" xmlns:a16="http://schemas.microsoft.com/office/drawing/2014/main" id="{35EAECC2-482F-4411-B5C6-261217649AB7}"/>
              </a:ext>
            </a:extLst>
          </p:cNvPr>
          <p:cNvSpPr>
            <a:spLocks noGrp="1"/>
          </p:cNvSpPr>
          <p:nvPr>
            <p:ph type="body" sz="quarter" idx="13"/>
          </p:nvPr>
        </p:nvSpPr>
        <p:spPr>
          <a:xfrm>
            <a:off x="509838" y="2297683"/>
            <a:ext cx="7739385" cy="1194854"/>
          </a:xfrm>
        </p:spPr>
        <p:txBody>
          <a:bodyPr/>
          <a:lstStyle/>
          <a:p>
            <a:pPr rtl="1"/>
            <a:r>
              <a:rPr lang="ar-IQ" sz="3200" b="1" dirty="0" smtClean="0">
                <a:solidFill>
                  <a:srgbClr val="C00000"/>
                </a:solidFill>
              </a:rPr>
              <a:t>تقــــيم </a:t>
            </a:r>
          </a:p>
          <a:p>
            <a:pPr rtl="1"/>
            <a:r>
              <a:rPr lang="ar-IQ" sz="3200" b="1" dirty="0" smtClean="0">
                <a:solidFill>
                  <a:srgbClr val="00B050"/>
                </a:solidFill>
              </a:rPr>
              <a:t>كلية القانون / جامعة الكفيل</a:t>
            </a:r>
          </a:p>
          <a:p>
            <a:pPr rtl="1"/>
            <a:r>
              <a:rPr lang="ar-IQ" sz="3200" b="1" dirty="0" smtClean="0"/>
              <a:t>محاضرة بعنوان</a:t>
            </a:r>
          </a:p>
          <a:p>
            <a:pPr rtl="1"/>
            <a:endParaRPr lang="ar-IQ" sz="100" b="1" dirty="0" smtClean="0"/>
          </a:p>
          <a:p>
            <a:pPr rtl="1"/>
            <a:r>
              <a:rPr lang="ar-SA" sz="4400" b="1" dirty="0">
                <a:solidFill>
                  <a:srgbClr val="FF0000"/>
                </a:solidFill>
              </a:rPr>
              <a:t>مخاطر التدخين على الفرد </a:t>
            </a:r>
            <a:r>
              <a:rPr lang="ar-SA" sz="4400" b="1" dirty="0" smtClean="0">
                <a:solidFill>
                  <a:srgbClr val="FF0000"/>
                </a:solidFill>
              </a:rPr>
              <a:t>والمجتمع</a:t>
            </a:r>
            <a:endParaRPr lang="ar-IQ" sz="4400" b="1" dirty="0" smtClean="0">
              <a:solidFill>
                <a:srgbClr val="FF0000"/>
              </a:solidFill>
            </a:endParaRPr>
          </a:p>
          <a:p>
            <a:pPr rtl="1"/>
            <a:r>
              <a:rPr lang="ar-SA" sz="4400" b="1" dirty="0" smtClean="0">
                <a:solidFill>
                  <a:srgbClr val="FF0000"/>
                </a:solidFill>
              </a:rPr>
              <a:t>في </a:t>
            </a:r>
            <a:r>
              <a:rPr lang="ar-SA" sz="4400" b="1" dirty="0">
                <a:solidFill>
                  <a:srgbClr val="FF0000"/>
                </a:solidFill>
              </a:rPr>
              <a:t>ظل تفشي وباء </a:t>
            </a:r>
            <a:r>
              <a:rPr lang="ar-SA" sz="4400" b="1" dirty="0" smtClean="0">
                <a:solidFill>
                  <a:srgbClr val="FF0000"/>
                </a:solidFill>
              </a:rPr>
              <a:t>كورونا</a:t>
            </a:r>
            <a:endParaRPr lang="ar-IQ" sz="4400" b="1" dirty="0" smtClean="0">
              <a:solidFill>
                <a:srgbClr val="FF0000"/>
              </a:solidFill>
            </a:endParaRPr>
          </a:p>
          <a:p>
            <a:pPr rtl="1"/>
            <a:endParaRPr lang="en-US" sz="4000" b="1" dirty="0">
              <a:solidFill>
                <a:srgbClr val="00B050"/>
              </a:solidFill>
            </a:endParaRPr>
          </a:p>
        </p:txBody>
      </p:sp>
      <p:sp>
        <p:nvSpPr>
          <p:cNvPr id="4" name="Text Placeholder 3">
            <a:extLst>
              <a:ext uri="{FF2B5EF4-FFF2-40B4-BE49-F238E27FC236}">
                <a16:creationId xmlns="" xmlns:a16="http://schemas.microsoft.com/office/drawing/2014/main" id="{D2DD65D1-82BE-4F0E-AF8A-B96ED9B60C37}"/>
              </a:ext>
            </a:extLst>
          </p:cNvPr>
          <p:cNvSpPr>
            <a:spLocks noGrp="1"/>
          </p:cNvSpPr>
          <p:nvPr>
            <p:ph type="body" sz="quarter" idx="14"/>
          </p:nvPr>
        </p:nvSpPr>
        <p:spPr>
          <a:xfrm>
            <a:off x="509838" y="4055201"/>
            <a:ext cx="7739385" cy="1844291"/>
          </a:xfrm>
        </p:spPr>
        <p:txBody>
          <a:bodyPr/>
          <a:lstStyle/>
          <a:p>
            <a:pPr rtl="1"/>
            <a:r>
              <a:rPr lang="ar-IQ" b="1" dirty="0"/>
              <a:t/>
            </a:r>
            <a:br>
              <a:rPr lang="ar-IQ" b="1" dirty="0"/>
            </a:br>
            <a:r>
              <a:rPr lang="ar-IQ" sz="4000" b="1" dirty="0">
                <a:solidFill>
                  <a:srgbClr val="00B050"/>
                </a:solidFill>
              </a:rPr>
              <a:t>ا. م. د. أحمد </a:t>
            </a:r>
            <a:r>
              <a:rPr lang="ar-IQ" sz="4000" b="1" dirty="0" smtClean="0">
                <a:solidFill>
                  <a:srgbClr val="00B050"/>
                </a:solidFill>
              </a:rPr>
              <a:t>علي عبود الخفاجي</a:t>
            </a:r>
          </a:p>
          <a:p>
            <a:pPr rtl="1"/>
            <a:r>
              <a:rPr lang="ar-IQ" sz="3600" b="1" dirty="0" smtClean="0">
                <a:solidFill>
                  <a:srgbClr val="C00000"/>
                </a:solidFill>
              </a:rPr>
              <a:t>الاثنين 2021/7/5               الساعة 10 صباحاً</a:t>
            </a:r>
          </a:p>
          <a:p>
            <a:pPr rtl="1"/>
            <a:r>
              <a:rPr lang="ar-IQ" sz="3600" b="1" dirty="0" smtClean="0">
                <a:solidFill>
                  <a:srgbClr val="002060"/>
                </a:solidFill>
              </a:rPr>
              <a:t>على قاعة كلية القانون</a:t>
            </a:r>
            <a:endParaRPr lang="ar-IQ" sz="3600" b="1" dirty="0">
              <a:solidFill>
                <a:srgbClr val="002060"/>
              </a:solidFill>
            </a:endParaRPr>
          </a:p>
        </p:txBody>
      </p:sp>
      <p:sp>
        <p:nvSpPr>
          <p:cNvPr id="5" name="Slide Number Placeholder 4">
            <a:extLst>
              <a:ext uri="{FF2B5EF4-FFF2-40B4-BE49-F238E27FC236}">
                <a16:creationId xmlns="" xmlns:a16="http://schemas.microsoft.com/office/drawing/2014/main" id="{4C68182F-74E9-42E9-A732-944323B2EF4E}"/>
              </a:ext>
            </a:extLst>
          </p:cNvPr>
          <p:cNvSpPr>
            <a:spLocks noGrp="1"/>
          </p:cNvSpPr>
          <p:nvPr>
            <p:ph type="sldNum" sz="quarter" idx="12"/>
          </p:nvPr>
        </p:nvSpPr>
        <p:spPr/>
        <p:txBody>
          <a:bodyPr/>
          <a:lstStyle/>
          <a:p>
            <a:fld id="{A0EDFBC5-9E83-48A9-A20F-CEAD086DBFA3}" type="slidenum">
              <a:rPr lang="en-US" smtClean="0"/>
              <a:pPr/>
              <a:t>1</a:t>
            </a:fld>
            <a:endParaRPr lang="en-US" dirty="0"/>
          </a:p>
        </p:txBody>
      </p:sp>
    </p:spTree>
    <p:extLst>
      <p:ext uri="{BB962C8B-B14F-4D97-AF65-F5344CB8AC3E}">
        <p14:creationId xmlns:p14="http://schemas.microsoft.com/office/powerpoint/2010/main" val="4734568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IQ" sz="7200" b="1" dirty="0" smtClean="0">
                <a:solidFill>
                  <a:srgbClr val="FF0000"/>
                </a:solidFill>
              </a:rPr>
              <a:t>شكرا لحُسن إصغائكم</a:t>
            </a:r>
          </a:p>
          <a:p>
            <a:pPr algn="ctr"/>
            <a:r>
              <a:rPr lang="ar-IQ" sz="7200" b="1" dirty="0" smtClean="0">
                <a:solidFill>
                  <a:srgbClr val="00B050"/>
                </a:solidFill>
              </a:rPr>
              <a:t>مع تمنياتي للجميع بالنجاح </a:t>
            </a:r>
            <a:r>
              <a:rPr lang="ar-IQ" sz="7200" b="1" dirty="0" err="1" smtClean="0">
                <a:solidFill>
                  <a:srgbClr val="00B050"/>
                </a:solidFill>
              </a:rPr>
              <a:t>والموفقية</a:t>
            </a:r>
            <a:endParaRPr lang="ar-IQ" sz="7200" b="1" dirty="0">
              <a:solidFill>
                <a:srgbClr val="00B050"/>
              </a:solidFill>
            </a:endParaRPr>
          </a:p>
        </p:txBody>
      </p:sp>
      <p:sp>
        <p:nvSpPr>
          <p:cNvPr id="3" name="عنوان 2"/>
          <p:cNvSpPr>
            <a:spLocks noGrp="1"/>
          </p:cNvSpPr>
          <p:nvPr>
            <p:ph type="title"/>
          </p:nvPr>
        </p:nvSpPr>
        <p:spPr/>
        <p:txBody>
          <a:bodyPr/>
          <a:lstStyle/>
          <a:p>
            <a:r>
              <a:rPr lang="ar-SA" sz="2000" b="1" dirty="0"/>
              <a:t>مخاطر التدخين على الفرد والمجتمع في ظل تفشي وباء كورونا</a:t>
            </a:r>
            <a:endParaRPr lang="en-US" sz="2000" b="1"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10</a:t>
            </a:fld>
            <a:endParaRPr lang="en-US" dirty="0"/>
          </a:p>
        </p:txBody>
      </p:sp>
    </p:spTree>
    <p:extLst>
      <p:ext uri="{BB962C8B-B14F-4D97-AF65-F5344CB8AC3E}">
        <p14:creationId xmlns:p14="http://schemas.microsoft.com/office/powerpoint/2010/main" val="64540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SA" sz="3600" b="1" dirty="0">
                <a:solidFill>
                  <a:srgbClr val="FF0000"/>
                </a:solidFill>
              </a:rPr>
              <a:t>مق</a:t>
            </a:r>
            <a:r>
              <a:rPr lang="ar-IQ" sz="3600" b="1" dirty="0">
                <a:solidFill>
                  <a:srgbClr val="FF0000"/>
                </a:solidFill>
              </a:rPr>
              <a:t>ـــــ</a:t>
            </a:r>
            <a:r>
              <a:rPr lang="ar-SA" sz="3600" b="1" dirty="0">
                <a:solidFill>
                  <a:srgbClr val="FF0000"/>
                </a:solidFill>
              </a:rPr>
              <a:t>دمة</a:t>
            </a:r>
            <a:endParaRPr lang="en-US" sz="3600" dirty="0">
              <a:solidFill>
                <a:srgbClr val="FF0000"/>
              </a:solidFill>
            </a:endParaRPr>
          </a:p>
          <a:p>
            <a:pPr algn="just"/>
            <a:r>
              <a:rPr lang="ar-IQ" sz="3600" dirty="0" smtClean="0">
                <a:solidFill>
                  <a:srgbClr val="0070C0"/>
                </a:solidFill>
              </a:rPr>
              <a:t>        إ</a:t>
            </a:r>
            <a:r>
              <a:rPr lang="ar-SA" sz="3600" dirty="0" smtClean="0">
                <a:solidFill>
                  <a:srgbClr val="0070C0"/>
                </a:solidFill>
              </a:rPr>
              <a:t>نَّ </a:t>
            </a:r>
            <a:r>
              <a:rPr lang="ar-SA" sz="3600" dirty="0">
                <a:solidFill>
                  <a:srgbClr val="0070C0"/>
                </a:solidFill>
              </a:rPr>
              <a:t>استخدام التبغ يرتبط </a:t>
            </a:r>
            <a:r>
              <a:rPr lang="ar-SA" sz="3600" dirty="0">
                <a:solidFill>
                  <a:srgbClr val="0070C0"/>
                </a:solidFill>
                <a:hlinkClick r:id="rId2"/>
              </a:rPr>
              <a:t>ارتباطا سببياً</a:t>
            </a:r>
            <a:r>
              <a:rPr lang="ar-SA" sz="3600" dirty="0">
                <a:solidFill>
                  <a:srgbClr val="0070C0"/>
                </a:solidFill>
              </a:rPr>
              <a:t> بأمراض تصيب كل أعضاء الجسم تقريبا، فقد وجدت </a:t>
            </a:r>
            <a:r>
              <a:rPr lang="ar-SA" sz="3600" dirty="0">
                <a:solidFill>
                  <a:srgbClr val="0070C0"/>
                </a:solidFill>
                <a:hlinkClick r:id="rId3"/>
              </a:rPr>
              <a:t>الدراسات</a:t>
            </a:r>
            <a:r>
              <a:rPr lang="ar-SA" sz="3600" dirty="0">
                <a:solidFill>
                  <a:srgbClr val="0070C0"/>
                </a:solidFill>
              </a:rPr>
              <a:t> التي أجريت في مختلف البلدان أن معدلات الوفاة بين المدخنين متوسطي الأعمار تزيد بمثلي أو ثلاثة أمثالها بين غير المدخنين من الفئة العمرية نفسها، وتقلص متوسط العمر بحوالي عشر </a:t>
            </a:r>
            <a:r>
              <a:rPr lang="ar-SA" sz="3600" dirty="0" smtClean="0">
                <a:solidFill>
                  <a:srgbClr val="0070C0"/>
                </a:solidFill>
              </a:rPr>
              <a:t>سنوات</a:t>
            </a:r>
            <a:r>
              <a:rPr lang="ar-IQ" sz="3600" dirty="0" smtClean="0">
                <a:solidFill>
                  <a:srgbClr val="0070C0"/>
                </a:solidFill>
              </a:rPr>
              <a:t>، </a:t>
            </a:r>
            <a:r>
              <a:rPr lang="ar-SA" sz="3600" dirty="0" smtClean="0">
                <a:solidFill>
                  <a:srgbClr val="0070C0"/>
                </a:solidFill>
              </a:rPr>
              <a:t>كما</a:t>
            </a:r>
            <a:r>
              <a:rPr lang="ar-SA" sz="3600" dirty="0">
                <a:solidFill>
                  <a:srgbClr val="0070C0"/>
                </a:solidFill>
                <a:hlinkClick r:id="rId4"/>
              </a:rPr>
              <a:t> يؤدي التدخين واستخدام </a:t>
            </a:r>
            <a:r>
              <a:rPr lang="ar-SA" sz="3600" dirty="0" smtClean="0">
                <a:solidFill>
                  <a:srgbClr val="0070C0"/>
                </a:solidFill>
                <a:hlinkClick r:id="rId4"/>
              </a:rPr>
              <a:t>الس</a:t>
            </a:r>
            <a:r>
              <a:rPr lang="ar-IQ" sz="3600" dirty="0" smtClean="0">
                <a:solidFill>
                  <a:srgbClr val="0070C0"/>
                </a:solidFill>
                <a:hlinkClick r:id="rId4"/>
              </a:rPr>
              <a:t>ك</a:t>
            </a:r>
            <a:r>
              <a:rPr lang="ar-SA" sz="3600" dirty="0" err="1" smtClean="0">
                <a:solidFill>
                  <a:srgbClr val="0070C0"/>
                </a:solidFill>
                <a:hlinkClick r:id="rId4"/>
              </a:rPr>
              <a:t>ائر</a:t>
            </a:r>
            <a:r>
              <a:rPr lang="ar-SA" sz="3600" dirty="0" smtClean="0">
                <a:solidFill>
                  <a:srgbClr val="0070C0"/>
                </a:solidFill>
                <a:hlinkClick r:id="rId4"/>
              </a:rPr>
              <a:t> </a:t>
            </a:r>
            <a:r>
              <a:rPr lang="ar-SA" sz="3600" dirty="0">
                <a:solidFill>
                  <a:srgbClr val="0070C0"/>
                </a:solidFill>
                <a:hlinkClick r:id="rId4"/>
              </a:rPr>
              <a:t>الإلكترونية إلى زيادة خطر العدوى الرئوية وحدتها بسبب التلف الذي يحدثه في الشعب الهوائية، والتهاب الرئتين، وتقليص وظائف الرئة والجهاز المناعي. </a:t>
            </a:r>
            <a:endParaRPr lang="en-US" sz="3600" dirty="0">
              <a:solidFill>
                <a:srgbClr val="0070C0"/>
              </a:solidFill>
            </a:endParaRPr>
          </a:p>
        </p:txBody>
      </p:sp>
      <p:sp>
        <p:nvSpPr>
          <p:cNvPr id="3" name="عنوان 2"/>
          <p:cNvSpPr>
            <a:spLocks noGrp="1"/>
          </p:cNvSpPr>
          <p:nvPr>
            <p:ph type="title"/>
          </p:nvPr>
        </p:nvSpPr>
        <p:spPr/>
        <p:txBody>
          <a:bodyPr/>
          <a:lstStyle/>
          <a:p>
            <a:r>
              <a:rPr lang="ar-SA" sz="2000" b="1" dirty="0"/>
              <a:t>مخاطر التدخين على الفرد والمجتمع في ظل تفشي وباء كورونا</a:t>
            </a:r>
            <a:endParaRPr lang="en-US" sz="2000" b="1"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2</a:t>
            </a:fld>
            <a:endParaRPr lang="en-US" dirty="0"/>
          </a:p>
        </p:txBody>
      </p:sp>
    </p:spTree>
    <p:extLst>
      <p:ext uri="{BB962C8B-B14F-4D97-AF65-F5344CB8AC3E}">
        <p14:creationId xmlns:p14="http://schemas.microsoft.com/office/powerpoint/2010/main" val="22154957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fontAlgn="base"/>
            <a:r>
              <a:rPr lang="ar-IQ" sz="4400" dirty="0" smtClean="0"/>
              <a:t>      إ</a:t>
            </a:r>
            <a:r>
              <a:rPr lang="ar-SA" sz="4400" dirty="0" smtClean="0"/>
              <a:t>ن</a:t>
            </a:r>
            <a:r>
              <a:rPr lang="ar-IQ" sz="4400" dirty="0" smtClean="0"/>
              <a:t>َّ</a:t>
            </a:r>
            <a:r>
              <a:rPr lang="ar-SA" sz="4400" dirty="0"/>
              <a:t> </a:t>
            </a:r>
            <a:r>
              <a:rPr lang="ar-SA" sz="4400" dirty="0">
                <a:hlinkClick r:id="rId2"/>
              </a:rPr>
              <a:t>الدلائل الأولية</a:t>
            </a:r>
            <a:r>
              <a:rPr lang="ar-SA" sz="4400" dirty="0"/>
              <a:t> تشير إلى أن التدخين يشكل أيضا أحد عوامل الإصابة بفيروس كورونا، </a:t>
            </a:r>
            <a:r>
              <a:rPr lang="ar-IQ" sz="4400" dirty="0" smtClean="0"/>
              <a:t>إذ </a:t>
            </a:r>
            <a:r>
              <a:rPr lang="ar-SA" sz="4400" dirty="0" smtClean="0"/>
              <a:t>تزيد </a:t>
            </a:r>
            <a:r>
              <a:rPr lang="ar-SA" sz="4400" dirty="0"/>
              <a:t>حدة المرض بنسبة </a:t>
            </a:r>
            <a:r>
              <a:rPr lang="ar-IQ" sz="4400" dirty="0" smtClean="0"/>
              <a:t>(</a:t>
            </a:r>
            <a:r>
              <a:rPr lang="ar-SA" sz="4400" dirty="0" smtClean="0"/>
              <a:t>1</a:t>
            </a:r>
            <a:r>
              <a:rPr lang="ar-IQ" sz="4400" dirty="0" smtClean="0"/>
              <a:t>,</a:t>
            </a:r>
            <a:r>
              <a:rPr lang="ar-SA" sz="4400" dirty="0" smtClean="0"/>
              <a:t>91</a:t>
            </a:r>
            <a:r>
              <a:rPr lang="ar-IQ" sz="4400" dirty="0" smtClean="0"/>
              <a:t>)</a:t>
            </a:r>
            <a:r>
              <a:rPr lang="ar-SA" sz="4400" dirty="0" smtClean="0"/>
              <a:t> </a:t>
            </a:r>
            <a:r>
              <a:rPr lang="ar-SA" sz="4400" dirty="0"/>
              <a:t>بين المدخنين مقارنة بغير المدخنين</a:t>
            </a:r>
            <a:r>
              <a:rPr lang="ar-SA" sz="4400" dirty="0" smtClean="0"/>
              <a:t>،</a:t>
            </a:r>
            <a:r>
              <a:rPr lang="ar-SA" sz="4400" dirty="0"/>
              <a:t> وهذا الكشف تعززه </a:t>
            </a:r>
            <a:r>
              <a:rPr lang="ar-SA" sz="4400" dirty="0">
                <a:hlinkClick r:id="rId3"/>
              </a:rPr>
              <a:t>دراسة</a:t>
            </a:r>
            <a:r>
              <a:rPr lang="ar-SA" sz="4400" dirty="0"/>
              <a:t> أخرى تظهر أن العدوى كانت مقترنة بحدة أشد ومعدلات وفاة أعلى بين المصابين بمرض الانسداد الرئوي المزمن وبين المدخنين الحاليين</a:t>
            </a:r>
            <a:r>
              <a:rPr lang="ar-SA" sz="4400" dirty="0" smtClean="0"/>
              <a:t>.</a:t>
            </a:r>
            <a:endParaRPr lang="en-US" sz="4400" dirty="0"/>
          </a:p>
        </p:txBody>
      </p:sp>
      <p:sp>
        <p:nvSpPr>
          <p:cNvPr id="3" name="عنوان 2"/>
          <p:cNvSpPr>
            <a:spLocks noGrp="1"/>
          </p:cNvSpPr>
          <p:nvPr>
            <p:ph type="title"/>
          </p:nvPr>
        </p:nvSpPr>
        <p:spPr/>
        <p:txBody>
          <a:bodyPr/>
          <a:lstStyle/>
          <a:p>
            <a:r>
              <a:rPr lang="ar-SA" sz="2000" b="1" dirty="0"/>
              <a:t>مخاطر التدخين على الفرد والمجتمع في ظل تفشي وباء كورونا</a:t>
            </a:r>
            <a:endParaRPr lang="en-US" sz="2000" b="1"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3</a:t>
            </a:fld>
            <a:endParaRPr lang="en-US" dirty="0"/>
          </a:p>
        </p:txBody>
      </p:sp>
    </p:spTree>
    <p:extLst>
      <p:ext uri="{BB962C8B-B14F-4D97-AF65-F5344CB8AC3E}">
        <p14:creationId xmlns:p14="http://schemas.microsoft.com/office/powerpoint/2010/main" val="36495811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fontAlgn="base"/>
            <a:r>
              <a:rPr lang="ar-IQ" sz="4000" dirty="0" smtClean="0"/>
              <a:t>     إ</a:t>
            </a:r>
            <a:r>
              <a:rPr lang="ar-SA" sz="4000" dirty="0" smtClean="0"/>
              <a:t>ن</a:t>
            </a:r>
            <a:r>
              <a:rPr lang="ar-IQ" sz="4000" dirty="0" smtClean="0"/>
              <a:t>َّ</a:t>
            </a:r>
            <a:r>
              <a:rPr lang="ar-SA" sz="4000" dirty="0" smtClean="0"/>
              <a:t> </a:t>
            </a:r>
            <a:r>
              <a:rPr lang="ar-SA" sz="4000" dirty="0"/>
              <a:t>البيانات الواردة من الصين تلقي الضوء على الخصائص البيولوجية والوبائية والسريرية لفيروس كورونا، إذ يكشف تصنيف المرضى حسب الجنس أن غالبية المرضى من الرجال، و</a:t>
            </a:r>
            <a:r>
              <a:rPr lang="ar-SA" sz="4000" dirty="0">
                <a:hlinkClick r:id="rId2"/>
              </a:rPr>
              <a:t>كتب</a:t>
            </a:r>
            <a:r>
              <a:rPr lang="ar-SA" sz="4000" dirty="0"/>
              <a:t> باحثون صينيون أن 56% من بين 425 حالة أصيبت في بداية تفشي الفيروس في </a:t>
            </a:r>
            <a:r>
              <a:rPr lang="ar-SA" sz="4000" dirty="0" err="1"/>
              <a:t>ووهان</a:t>
            </a:r>
            <a:r>
              <a:rPr lang="ar-SA" sz="4000" dirty="0"/>
              <a:t> كانوا من الذكور، بالإضافة إلى ذلك أشار </a:t>
            </a:r>
            <a:r>
              <a:rPr lang="ar-SA" sz="4000" dirty="0">
                <a:hlinkClick r:id="rId3"/>
              </a:rPr>
              <a:t>مقال</a:t>
            </a:r>
            <a:r>
              <a:rPr lang="ar-SA" sz="4000" dirty="0"/>
              <a:t> نشر في دورية الجمعية الطبية الأمريكية، إلى أن معدلات الوفاة بين الرجال من المصابين، لاسيما من هم في أواخر الأربعينيات وأكبر سنا، تتجاوز تلك التي بين الإناث</a:t>
            </a:r>
            <a:r>
              <a:rPr lang="ar-SA" sz="4000" dirty="0" smtClean="0"/>
              <a:t>.</a:t>
            </a:r>
            <a:endParaRPr lang="en-US" sz="4000" dirty="0"/>
          </a:p>
        </p:txBody>
      </p:sp>
      <p:sp>
        <p:nvSpPr>
          <p:cNvPr id="3" name="عنوان 2"/>
          <p:cNvSpPr>
            <a:spLocks noGrp="1"/>
          </p:cNvSpPr>
          <p:nvPr>
            <p:ph type="title"/>
          </p:nvPr>
        </p:nvSpPr>
        <p:spPr/>
        <p:txBody>
          <a:bodyPr/>
          <a:lstStyle/>
          <a:p>
            <a:r>
              <a:rPr lang="ar-SA" sz="2000" b="1" dirty="0"/>
              <a:t>مخاطر التدخين على الفرد والمجتمع في ظل تفشي وباء كورونا</a:t>
            </a:r>
            <a:endParaRPr lang="en-US" sz="2000" b="1"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4</a:t>
            </a:fld>
            <a:endParaRPr lang="en-US" dirty="0"/>
          </a:p>
        </p:txBody>
      </p:sp>
    </p:spTree>
    <p:extLst>
      <p:ext uri="{BB962C8B-B14F-4D97-AF65-F5344CB8AC3E}">
        <p14:creationId xmlns:p14="http://schemas.microsoft.com/office/powerpoint/2010/main" val="823825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fontAlgn="base"/>
            <a:r>
              <a:rPr lang="ar-IQ" sz="4400" dirty="0" smtClean="0"/>
              <a:t>       إ</a:t>
            </a:r>
            <a:r>
              <a:rPr lang="ar-SA" sz="4400" dirty="0" smtClean="0"/>
              <a:t>ن</a:t>
            </a:r>
            <a:r>
              <a:rPr lang="ar-IQ" sz="4400" dirty="0" smtClean="0"/>
              <a:t>َّ</a:t>
            </a:r>
            <a:r>
              <a:rPr lang="ar-SA" sz="4400" dirty="0" smtClean="0"/>
              <a:t> </a:t>
            </a:r>
            <a:r>
              <a:rPr lang="ar-SA" sz="4400" dirty="0"/>
              <a:t>معدلات انتشار التدخين بين الرجال، والذي يؤدي في الغالب إلى اضطراب وظائف الرئة، قد تساعد </a:t>
            </a:r>
            <a:r>
              <a:rPr lang="ar-SA" sz="4400" dirty="0">
                <a:hlinkClick r:id="rId2"/>
              </a:rPr>
              <a:t>في تفسير</a:t>
            </a:r>
            <a:r>
              <a:rPr lang="ar-SA" sz="4400" dirty="0"/>
              <a:t> زيادة معدلات الوفاة بين المصابين منهم بفيروس كورونا، كما يسهم التدخين في بروز حالات مصاحبة، مثل أمراض القلب والشرايين، وسرطان الرئة، والانسداد الرئوي المزمن </a:t>
            </a:r>
            <a:r>
              <a:rPr lang="ar-SA" sz="4400" dirty="0" smtClean="0"/>
              <a:t>والسكري</a:t>
            </a:r>
            <a:r>
              <a:rPr lang="ar-IQ" sz="4400" dirty="0" smtClean="0"/>
              <a:t>،</a:t>
            </a:r>
            <a:r>
              <a:rPr lang="ar-SA" sz="4400" dirty="0" smtClean="0"/>
              <a:t> </a:t>
            </a:r>
            <a:r>
              <a:rPr lang="ar-SA" sz="4400" dirty="0"/>
              <a:t>وهذه أكثر انتشارا بين الذكور، كما تزيد من مخاطر اشتداد المرض والوفاة بين مرضى فيروس كورونا</a:t>
            </a:r>
            <a:r>
              <a:rPr lang="ar-SA" sz="4400" dirty="0" smtClean="0"/>
              <a:t>.</a:t>
            </a:r>
            <a:endParaRPr lang="en-US" sz="4400" dirty="0"/>
          </a:p>
        </p:txBody>
      </p:sp>
      <p:sp>
        <p:nvSpPr>
          <p:cNvPr id="3" name="عنوان 2"/>
          <p:cNvSpPr>
            <a:spLocks noGrp="1"/>
          </p:cNvSpPr>
          <p:nvPr>
            <p:ph type="title"/>
          </p:nvPr>
        </p:nvSpPr>
        <p:spPr/>
        <p:txBody>
          <a:bodyPr/>
          <a:lstStyle/>
          <a:p>
            <a:r>
              <a:rPr lang="ar-SA" sz="2000" b="1" dirty="0"/>
              <a:t>مخاطر التدخين على الفرد والمجتمع في ظل تفشي وباء كورونا</a:t>
            </a:r>
            <a:endParaRPr lang="en-US" sz="2000" b="1"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5</a:t>
            </a:fld>
            <a:endParaRPr lang="en-US" dirty="0"/>
          </a:p>
        </p:txBody>
      </p:sp>
    </p:spTree>
    <p:extLst>
      <p:ext uri="{BB962C8B-B14F-4D97-AF65-F5344CB8AC3E}">
        <p14:creationId xmlns:p14="http://schemas.microsoft.com/office/powerpoint/2010/main" val="2286008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fontAlgn="base"/>
            <a:r>
              <a:rPr lang="ar-IQ" sz="4400" dirty="0" smtClean="0">
                <a:hlinkClick r:id="rId2"/>
              </a:rPr>
              <a:t>إ</a:t>
            </a:r>
            <a:r>
              <a:rPr lang="ar-SA" sz="4400" dirty="0" smtClean="0">
                <a:hlinkClick r:id="rId2"/>
              </a:rPr>
              <a:t>ن</a:t>
            </a:r>
            <a:r>
              <a:rPr lang="ar-IQ" sz="4400" dirty="0" smtClean="0">
                <a:hlinkClick r:id="rId2"/>
              </a:rPr>
              <a:t>َّ</a:t>
            </a:r>
            <a:r>
              <a:rPr lang="ar-SA" sz="4400" dirty="0" smtClean="0">
                <a:hlinkClick r:id="rId2"/>
              </a:rPr>
              <a:t> </a:t>
            </a:r>
            <a:r>
              <a:rPr lang="ar-SA" sz="4400" dirty="0">
                <a:hlinkClick r:id="rId2"/>
              </a:rPr>
              <a:t>البيانات الواردة من إيطاليا</a:t>
            </a:r>
            <a:r>
              <a:rPr lang="ar-SA" sz="4400" dirty="0"/>
              <a:t> تكشف أيضا أن نسبة عالية من مرضى كورونا لهم تاريخ طويل في التدخين ومعدلات عالية من الإصابة بأمراض القلب والانسداد الرئوي </a:t>
            </a:r>
            <a:r>
              <a:rPr lang="ar-SA" sz="4400" dirty="0" smtClean="0"/>
              <a:t>المزمن</a:t>
            </a:r>
            <a:r>
              <a:rPr lang="ar-IQ" sz="4400" dirty="0" smtClean="0"/>
              <a:t>، </a:t>
            </a:r>
            <a:r>
              <a:rPr lang="ar-SA" sz="4400" dirty="0" smtClean="0"/>
              <a:t>ووجد</a:t>
            </a:r>
            <a:r>
              <a:rPr lang="ar-SA" sz="4400" dirty="0"/>
              <a:t> </a:t>
            </a:r>
            <a:r>
              <a:rPr lang="ar-SA" sz="4400" dirty="0">
                <a:hlinkClick r:id="rId3"/>
              </a:rPr>
              <a:t>باحثون في إندونيسيا</a:t>
            </a:r>
            <a:r>
              <a:rPr lang="ar-SA" sz="4400" dirty="0"/>
              <a:t> أن ارتفاع معدل التدخين أكثر بين الرجال (وهو الأعلى في العالم) يسهم في ارتفاع معدلات الوفاة بالفيروس في البلاد</a:t>
            </a:r>
            <a:r>
              <a:rPr lang="ar-SA" sz="4400" dirty="0" smtClean="0"/>
              <a:t>.</a:t>
            </a:r>
            <a:endParaRPr lang="en-US" sz="4400" dirty="0"/>
          </a:p>
        </p:txBody>
      </p:sp>
      <p:sp>
        <p:nvSpPr>
          <p:cNvPr id="3" name="عنوان 2"/>
          <p:cNvSpPr>
            <a:spLocks noGrp="1"/>
          </p:cNvSpPr>
          <p:nvPr>
            <p:ph type="title"/>
          </p:nvPr>
        </p:nvSpPr>
        <p:spPr/>
        <p:txBody>
          <a:bodyPr/>
          <a:lstStyle/>
          <a:p>
            <a:r>
              <a:rPr lang="ar-SA" sz="2000" b="1" dirty="0"/>
              <a:t>مخاطر التدخين على الفرد والمجتمع في ظل تفشي وباء كورونا</a:t>
            </a:r>
            <a:endParaRPr lang="en-US" sz="2000" b="1"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6</a:t>
            </a:fld>
            <a:endParaRPr lang="en-US" dirty="0"/>
          </a:p>
        </p:txBody>
      </p:sp>
    </p:spTree>
    <p:extLst>
      <p:ext uri="{BB962C8B-B14F-4D97-AF65-F5344CB8AC3E}">
        <p14:creationId xmlns:p14="http://schemas.microsoft.com/office/powerpoint/2010/main" val="1503263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marL="92075" indent="-15875" algn="just" fontAlgn="base"/>
            <a:r>
              <a:rPr lang="ar-IQ" sz="3200" dirty="0" smtClean="0"/>
              <a:t>       </a:t>
            </a:r>
            <a:r>
              <a:rPr lang="ar-SA" sz="3200" dirty="0" smtClean="0"/>
              <a:t>و</a:t>
            </a:r>
            <a:r>
              <a:rPr lang="ar-IQ" sz="3200" dirty="0" smtClean="0"/>
              <a:t>هناك </a:t>
            </a:r>
            <a:r>
              <a:rPr lang="ar-SA" sz="3200" dirty="0" smtClean="0">
                <a:hlinkClick r:id="rId2"/>
              </a:rPr>
              <a:t>تقرير </a:t>
            </a:r>
            <a:r>
              <a:rPr lang="ar-SA" sz="3200" dirty="0">
                <a:hlinkClick r:id="rId2"/>
              </a:rPr>
              <a:t>للجراح الأميركي العام عام 2004</a:t>
            </a:r>
            <a:r>
              <a:rPr lang="ar-SA" sz="3200" dirty="0"/>
              <a:t> يبين "إن السموم في دخان التبغ تؤذي الجسم منذ لحظة دخولها عبر الفم والأنف. فهي تتلف الأنسجة والخلايا على طول مسارها إلى </a:t>
            </a:r>
            <a:r>
              <a:rPr lang="ar-SA" sz="3200" dirty="0" smtClean="0"/>
              <a:t>الرئتين</a:t>
            </a:r>
            <a:r>
              <a:rPr lang="ar-IQ" sz="3200" dirty="0" smtClean="0"/>
              <a:t>،</a:t>
            </a:r>
            <a:r>
              <a:rPr lang="ar-SA" sz="3200" dirty="0" smtClean="0"/>
              <a:t> </a:t>
            </a:r>
            <a:r>
              <a:rPr lang="ar-SA" sz="3200" dirty="0"/>
              <a:t>وعندما يستنشق دخان السجائر، تمتص الرئتان المواد الكيماوية التي يحملها. ومن ثم، يتسبب الدخان في أمراض </a:t>
            </a:r>
            <a:r>
              <a:rPr lang="ar-SA" sz="3200" dirty="0" smtClean="0"/>
              <a:t>الرئة</a:t>
            </a:r>
            <a:r>
              <a:rPr lang="ar-IQ" sz="3200" dirty="0" smtClean="0"/>
              <a:t> </a:t>
            </a:r>
            <a:r>
              <a:rPr lang="ar-SA" sz="3200" dirty="0" smtClean="0"/>
              <a:t>...</a:t>
            </a:r>
            <a:r>
              <a:rPr lang="ar-IQ" sz="3200" dirty="0" smtClean="0"/>
              <a:t> </a:t>
            </a:r>
            <a:r>
              <a:rPr lang="ar-SA" sz="3200" dirty="0" smtClean="0"/>
              <a:t>ويزيد </a:t>
            </a:r>
            <a:r>
              <a:rPr lang="ar-SA" sz="3200" dirty="0"/>
              <a:t>حدة أمراض الرئة المزمنة؛ ويفاقم من مخاطر إصابات الجهاز </a:t>
            </a:r>
            <a:r>
              <a:rPr lang="ar-SA" sz="3200" dirty="0" smtClean="0"/>
              <a:t>التنفسي</a:t>
            </a:r>
            <a:r>
              <a:rPr lang="ar-IQ" sz="3200" dirty="0" smtClean="0"/>
              <a:t> </a:t>
            </a:r>
            <a:r>
              <a:rPr lang="ar-SA" sz="3200" dirty="0" smtClean="0"/>
              <a:t>... </a:t>
            </a:r>
            <a:r>
              <a:rPr lang="ar-SA" sz="3200" dirty="0"/>
              <a:t>ورغم أن للرئة وسائلها في حماية نفسها من التلف نتيجة المواد المستنشقة، </a:t>
            </a:r>
            <a:r>
              <a:rPr lang="ar-SA" sz="3200" dirty="0" smtClean="0"/>
              <a:t>فإن</a:t>
            </a:r>
            <a:r>
              <a:rPr lang="ar-IQ" sz="3200" dirty="0" smtClean="0"/>
              <a:t>َّ</a:t>
            </a:r>
            <a:r>
              <a:rPr lang="ar-SA" sz="3200" dirty="0" smtClean="0"/>
              <a:t> </a:t>
            </a:r>
            <a:r>
              <a:rPr lang="ar-SA" sz="3200" dirty="0"/>
              <a:t>دفاعاتها تنهار أمام اجتياح دخان </a:t>
            </a:r>
            <a:r>
              <a:rPr lang="ar-SA" sz="3200" dirty="0" smtClean="0"/>
              <a:t>الس</a:t>
            </a:r>
            <a:r>
              <a:rPr lang="ar-IQ" sz="3200" dirty="0" smtClean="0"/>
              <a:t>ك</a:t>
            </a:r>
            <a:r>
              <a:rPr lang="ar-SA" sz="3200" dirty="0" err="1" smtClean="0"/>
              <a:t>ائر</a:t>
            </a:r>
            <a:r>
              <a:rPr lang="ar-SA" sz="3200" dirty="0" smtClean="0"/>
              <a:t> </a:t>
            </a:r>
            <a:r>
              <a:rPr lang="ar-SA" sz="3200" dirty="0"/>
              <a:t>الذي يستنشق </a:t>
            </a:r>
            <a:r>
              <a:rPr lang="ar-SA" sz="3200" dirty="0" smtClean="0"/>
              <a:t>مرارا</a:t>
            </a:r>
            <a:r>
              <a:rPr lang="ar-IQ" sz="3200" dirty="0" smtClean="0"/>
              <a:t>ً</a:t>
            </a:r>
            <a:r>
              <a:rPr lang="ar-SA" sz="3200" dirty="0" smtClean="0"/>
              <a:t> </a:t>
            </a:r>
            <a:r>
              <a:rPr lang="ar-SA" sz="3200" dirty="0"/>
              <a:t>مع مرور </a:t>
            </a:r>
            <a:r>
              <a:rPr lang="ar-SA" sz="3200" dirty="0" smtClean="0"/>
              <a:t>الزمن</a:t>
            </a:r>
            <a:r>
              <a:rPr lang="ar-IQ" sz="3200" dirty="0" smtClean="0"/>
              <a:t>،</a:t>
            </a:r>
            <a:r>
              <a:rPr lang="ar-SA" sz="3200" dirty="0" smtClean="0"/>
              <a:t> </a:t>
            </a:r>
            <a:r>
              <a:rPr lang="ar-SA" sz="3200" dirty="0"/>
              <a:t>وبعد سنوات من التعرض لدخان </a:t>
            </a:r>
            <a:r>
              <a:rPr lang="ar-SA" sz="3200" dirty="0" smtClean="0"/>
              <a:t>الس</a:t>
            </a:r>
            <a:r>
              <a:rPr lang="ar-IQ" sz="3200" dirty="0" smtClean="0"/>
              <a:t>ك</a:t>
            </a:r>
            <a:r>
              <a:rPr lang="ar-SA" sz="3200" dirty="0" err="1" smtClean="0"/>
              <a:t>ائر</a:t>
            </a:r>
            <a:r>
              <a:rPr lang="ar-SA" sz="3200" dirty="0"/>
              <a:t>، تتلف أنسجة الرئة وتفقد مرونتها ومن ثم قدرتها على تبادل الهواء بكفاءة</a:t>
            </a:r>
            <a:r>
              <a:rPr lang="ar-SA" sz="3200" dirty="0" smtClean="0"/>
              <a:t>."</a:t>
            </a:r>
            <a:endParaRPr lang="en-US" sz="3200" dirty="0"/>
          </a:p>
        </p:txBody>
      </p:sp>
      <p:sp>
        <p:nvSpPr>
          <p:cNvPr id="3" name="عنوان 2"/>
          <p:cNvSpPr>
            <a:spLocks noGrp="1"/>
          </p:cNvSpPr>
          <p:nvPr>
            <p:ph type="title"/>
          </p:nvPr>
        </p:nvSpPr>
        <p:spPr/>
        <p:txBody>
          <a:bodyPr/>
          <a:lstStyle/>
          <a:p>
            <a:r>
              <a:rPr lang="ar-SA" sz="2000" b="1" dirty="0"/>
              <a:t>مخاطر التدخين على الفرد والمجتمع في ظل تفشي وباء كورونا</a:t>
            </a:r>
            <a:endParaRPr lang="en-US" sz="2000" b="1"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7</a:t>
            </a:fld>
            <a:endParaRPr lang="en-US" dirty="0"/>
          </a:p>
        </p:txBody>
      </p:sp>
    </p:spTree>
    <p:extLst>
      <p:ext uri="{BB962C8B-B14F-4D97-AF65-F5344CB8AC3E}">
        <p14:creationId xmlns:p14="http://schemas.microsoft.com/office/powerpoint/2010/main" val="3317258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SA" sz="3600" dirty="0" smtClean="0">
                <a:hlinkClick r:id="rId2"/>
              </a:rPr>
              <a:t>والأدلة </a:t>
            </a:r>
            <a:r>
              <a:rPr lang="ar-SA" sz="3600" dirty="0">
                <a:hlinkClick r:id="rId2"/>
              </a:rPr>
              <a:t>التي تثبت وجود علاقة سببية بين التدخين والإصابة بأمراض الجهاز التنفسي المزمنة، بما فيها الالتهاب الرئوي، إذ </a:t>
            </a:r>
            <a:r>
              <a:rPr lang="ar-SA" sz="3600" dirty="0"/>
              <a:t>لا يقتصر تأثير التدخين على كونه السبب الأساسي لهذه الأمراض، بل قد يكون هو السبب أيضا في زيادة وتيرتها وحدتها. على سبيل المثال، أظهرت </a:t>
            </a:r>
            <a:r>
              <a:rPr lang="ar-SA" sz="3600" dirty="0">
                <a:hlinkClick r:id="rId3"/>
              </a:rPr>
              <a:t>دراسة</a:t>
            </a:r>
            <a:r>
              <a:rPr lang="ar-SA" sz="3600" dirty="0"/>
              <a:t> حديثة أن التدخين يقترن دوما بزيادة حدة الإصابة بالأنفلونزا لدرجة تستوجب دخول المستشفى، كما أوضح </a:t>
            </a:r>
            <a:r>
              <a:rPr lang="ar-SA" sz="3600" dirty="0">
                <a:hlinkClick r:id="rId4"/>
              </a:rPr>
              <a:t>الباحثون</a:t>
            </a:r>
            <a:r>
              <a:rPr lang="ar-SA" sz="3600" dirty="0"/>
              <a:t> أنه قد يؤدي إلى زيادة إفراز بروتين محولات إنزيم </a:t>
            </a:r>
            <a:r>
              <a:rPr lang="ar-SA" sz="3600" dirty="0" err="1"/>
              <a:t>الأنجيوستين</a:t>
            </a:r>
            <a:r>
              <a:rPr lang="ar-SA" sz="3600" dirty="0"/>
              <a:t> 2 في الرئتين، وهو الجزيء الذي يغزو به فيروس كورونا الخلايا البشرية، ويسهل انتشار الفيروس وربما يزيد معدلات الوفاة بين مرضى كورونا.</a:t>
            </a:r>
            <a:endParaRPr lang="en-US" sz="3600" dirty="0"/>
          </a:p>
        </p:txBody>
      </p:sp>
      <p:sp>
        <p:nvSpPr>
          <p:cNvPr id="3" name="عنوان 2"/>
          <p:cNvSpPr>
            <a:spLocks noGrp="1"/>
          </p:cNvSpPr>
          <p:nvPr>
            <p:ph type="title"/>
          </p:nvPr>
        </p:nvSpPr>
        <p:spPr/>
        <p:txBody>
          <a:bodyPr/>
          <a:lstStyle/>
          <a:p>
            <a:r>
              <a:rPr lang="ar-SA" sz="2000" b="1" dirty="0"/>
              <a:t>مخاطر التدخين على الفرد والمجتمع في ظل تفشي وباء كورونا</a:t>
            </a:r>
            <a:endParaRPr lang="en-US" sz="2000" b="1"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8</a:t>
            </a:fld>
            <a:endParaRPr lang="en-US" dirty="0"/>
          </a:p>
        </p:txBody>
      </p:sp>
    </p:spTree>
    <p:extLst>
      <p:ext uri="{BB962C8B-B14F-4D97-AF65-F5344CB8AC3E}">
        <p14:creationId xmlns:p14="http://schemas.microsoft.com/office/powerpoint/2010/main" val="52526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indent="639763" algn="just"/>
            <a:r>
              <a:rPr lang="ar-IQ" sz="3600" dirty="0" smtClean="0"/>
              <a:t>وأخيراً .. نوصي </a:t>
            </a:r>
            <a:r>
              <a:rPr lang="ar-IQ" sz="3600" dirty="0" smtClean="0">
                <a:hlinkClick r:id="rId2"/>
              </a:rPr>
              <a:t>بض</a:t>
            </a:r>
            <a:r>
              <a:rPr lang="ar-SA" sz="3600" dirty="0" err="1" smtClean="0">
                <a:hlinkClick r:id="rId2"/>
              </a:rPr>
              <a:t>رورة</a:t>
            </a:r>
            <a:r>
              <a:rPr lang="ar-SA" sz="3600" dirty="0" smtClean="0">
                <a:hlinkClick r:id="rId2"/>
              </a:rPr>
              <a:t> </a:t>
            </a:r>
            <a:r>
              <a:rPr lang="ar-SA" sz="3600" dirty="0">
                <a:hlinkClick r:id="rId2"/>
              </a:rPr>
              <a:t>مراقبة التدخين واستخدام السجائر الإلكترونية، كما ينبغي على الحكومات أن تتصدى للتدخين في استراتيجياتها لاحتواء تفشي جائحة كورونا والحد من آثارها، ولعل من </a:t>
            </a:r>
            <a:r>
              <a:rPr lang="ar-SA" sz="3600" dirty="0">
                <a:hlinkClick r:id="rId3"/>
              </a:rPr>
              <a:t>أقل تدابير السياسات كلفة</a:t>
            </a:r>
            <a:r>
              <a:rPr lang="ar-SA" sz="3600" dirty="0"/>
              <a:t> في مكافحة التدخين هي فرض الضرائب، ولذا على الحكومات أن تتحرك بصرامة وسرعة لزيادة الضرائب على أسعار السكائر والسكائر الإلكترونية. وقد أثبت ذلك قدرته على تقليص استعمال التبغ ومنعه، لاسيما بين الشباب، ومن ثم تحسين الصحة والحد من مخاطر الوفاة </a:t>
            </a:r>
            <a:r>
              <a:rPr lang="ar-SA" sz="3600" dirty="0" smtClean="0"/>
              <a:t>المبكرة</a:t>
            </a:r>
            <a:r>
              <a:rPr lang="ar-IQ" sz="3600" dirty="0" smtClean="0"/>
              <a:t>،</a:t>
            </a:r>
            <a:r>
              <a:rPr lang="ar-SA" sz="3600" dirty="0" smtClean="0"/>
              <a:t> </a:t>
            </a:r>
            <a:r>
              <a:rPr lang="ar-SA" sz="3600" dirty="0"/>
              <a:t>ومن شأن فرض الضرائب أيضا توسيع القاعدة الضريبية وتعبئة إيرادات عامة إضافية على مبادرات التعافي الاقتصادي بعد انحسار جائحة كورونا.</a:t>
            </a:r>
            <a:endParaRPr lang="en-US" sz="3600" dirty="0"/>
          </a:p>
        </p:txBody>
      </p:sp>
      <p:sp>
        <p:nvSpPr>
          <p:cNvPr id="3" name="عنوان 2"/>
          <p:cNvSpPr>
            <a:spLocks noGrp="1"/>
          </p:cNvSpPr>
          <p:nvPr>
            <p:ph type="title"/>
          </p:nvPr>
        </p:nvSpPr>
        <p:spPr/>
        <p:txBody>
          <a:bodyPr/>
          <a:lstStyle/>
          <a:p>
            <a:r>
              <a:rPr lang="ar-SA" sz="2000" b="1" dirty="0"/>
              <a:t>مخاطر التدخين على الفرد والمجتمع في ظل تفشي وباء كورونا</a:t>
            </a:r>
            <a:endParaRPr lang="en-US" sz="2000" b="1"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9</a:t>
            </a:fld>
            <a:endParaRPr lang="en-US" dirty="0"/>
          </a:p>
        </p:txBody>
      </p:sp>
    </p:spTree>
    <p:extLst>
      <p:ext uri="{BB962C8B-B14F-4D97-AF65-F5344CB8AC3E}">
        <p14:creationId xmlns:p14="http://schemas.microsoft.com/office/powerpoint/2010/main" val="278472969"/>
      </p:ext>
    </p:extLst>
  </p:cSld>
  <p:clrMapOvr>
    <a:masterClrMapping/>
  </p:clrMapOvr>
</p:sld>
</file>

<file path=ppt/theme/theme1.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575</TotalTime>
  <Words>408</Words>
  <Application>Microsoft Office PowerPoint</Application>
  <PresentationFormat>ملء الشاشة</PresentationFormat>
  <Paragraphs>49</Paragraphs>
  <Slides>10</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10</vt:i4>
      </vt:variant>
    </vt:vector>
  </HeadingPairs>
  <TitlesOfParts>
    <vt:vector size="14" baseType="lpstr">
      <vt:lpstr>Arial</vt:lpstr>
      <vt:lpstr>Calibri</vt:lpstr>
      <vt:lpstr>Segoe UI Black</vt:lpstr>
      <vt:lpstr>Office Theme</vt:lpstr>
      <vt:lpstr>عرض تقديمي في PowerPoint</vt:lpstr>
      <vt:lpstr>مخاطر التدخين على الفرد والمجتمع في ظل تفشي وباء كورونا</vt:lpstr>
      <vt:lpstr>مخاطر التدخين على الفرد والمجتمع في ظل تفشي وباء كورونا</vt:lpstr>
      <vt:lpstr>مخاطر التدخين على الفرد والمجتمع في ظل تفشي وباء كورونا</vt:lpstr>
      <vt:lpstr>مخاطر التدخين على الفرد والمجتمع في ظل تفشي وباء كورونا</vt:lpstr>
      <vt:lpstr>مخاطر التدخين على الفرد والمجتمع في ظل تفشي وباء كورونا</vt:lpstr>
      <vt:lpstr>مخاطر التدخين على الفرد والمجتمع في ظل تفشي وباء كورونا</vt:lpstr>
      <vt:lpstr>مخاطر التدخين على الفرد والمجتمع في ظل تفشي وباء كورونا</vt:lpstr>
      <vt:lpstr>مخاطر التدخين على الفرد والمجتمع في ظل تفشي وباء كورونا</vt:lpstr>
      <vt:lpstr>مخاطر التدخين على الفرد والمجتمع في ظل تفشي وباء كورونا</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zahraa alkhawaja</dc:creator>
  <cp:lastModifiedBy>AL-AWWAL</cp:lastModifiedBy>
  <cp:revision>54</cp:revision>
  <dcterms:created xsi:type="dcterms:W3CDTF">2020-11-01T11:03:41Z</dcterms:created>
  <dcterms:modified xsi:type="dcterms:W3CDTF">2021-07-04T23:11:10Z</dcterms:modified>
</cp:coreProperties>
</file>