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notesMasterIdLst>
    <p:notesMasterId r:id="rId7"/>
  </p:notesMasterIdLst>
  <p:sldIdLst>
    <p:sldId id="299" r:id="rId2"/>
    <p:sldId id="300" r:id="rId3"/>
    <p:sldId id="301" r:id="rId4"/>
    <p:sldId id="302" r:id="rId5"/>
    <p:sldId id="3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varScale="1">
        <p:scale>
          <a:sx n="72" d="100"/>
          <a:sy n="72" d="100"/>
        </p:scale>
        <p:origin x="54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5/24/2021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0EAB0777-4C60-462E-A92C-CDAFD498799C}" type="datetimeFigureOut">
              <a:rPr lang="en-US" smtClean="0"/>
              <a:t>5/24/2021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59DE6EB8-52AB-45EA-A660-3E1EBFA72987}"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3"/>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1"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3" y="6210230"/>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2"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401" y="6272197"/>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40"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40" y="3233565"/>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10"/>
            <a:ext cx="6583760" cy="218772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2" y="6272197"/>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7"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EAB0777-4C60-462E-A92C-CDAFD498799C}"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AB0777-4C60-462E-A92C-CDAFD498799C}"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EAB0777-4C60-462E-A92C-CDAFD498799C}" type="datetimeFigureOut">
              <a:rPr lang="en-US" smtClean="0"/>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AB0777-4C60-462E-A92C-CDAFD498799C}" type="datetimeFigureOut">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t>5/24/2021</a:t>
            </a:fld>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EAB0777-4C60-462E-A92C-CDAFD498799C}" type="datetimeFigureOut">
              <a:rPr lang="en-US" smtClean="0"/>
              <a:t>5/24/2021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0EAB0777-4C60-462E-A92C-CDAFD498799C}" type="datetimeFigureOut">
              <a:rPr lang="en-US" smtClean="0"/>
              <a:t>5/24/2021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59DE6EB8-52AB-45EA-A660-3E1EBFA729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Lst>
  <p:hf hdr="0" ftr="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a:xfrm>
            <a:off x="509840" y="1250761"/>
            <a:ext cx="7739385" cy="1194854"/>
          </a:xfrm>
        </p:spPr>
        <p:txBody>
          <a:bodyPr>
            <a:normAutofit fontScale="92500" lnSpcReduction="10000"/>
          </a:bodyPr>
          <a:lstStyle/>
          <a:p>
            <a:r>
              <a:rPr lang="ar-IQ" sz="4000" dirty="0" smtClean="0">
                <a:solidFill>
                  <a:srgbClr val="FF0000"/>
                </a:solidFill>
                <a:cs typeface="PT Bold Heading" panose="02010400000000000000" pitchFamily="2" charset="-78"/>
              </a:rPr>
              <a:t>الضمانات الدستورية لاستقلال المحكمة الاتحادية العليا العراقية</a:t>
            </a:r>
            <a:endParaRPr lang="ar-IQ" sz="4000" dirty="0">
              <a:solidFill>
                <a:srgbClr val="FF0000"/>
              </a:solidFill>
              <a:cs typeface="PT Bold Heading" panose="02010400000000000000" pitchFamily="2" charset="-78"/>
            </a:endParaRPr>
          </a:p>
        </p:txBody>
      </p:sp>
      <p:sp>
        <p:nvSpPr>
          <p:cNvPr id="4" name="عنصر نائب للنص 3"/>
          <p:cNvSpPr>
            <a:spLocks noGrp="1"/>
          </p:cNvSpPr>
          <p:nvPr>
            <p:ph type="body" sz="quarter" idx="14"/>
          </p:nvPr>
        </p:nvSpPr>
        <p:spPr/>
        <p:txBody>
          <a:bodyPr>
            <a:noAutofit/>
          </a:bodyPr>
          <a:lstStyle/>
          <a:p>
            <a:r>
              <a:rPr lang="ar-IQ" sz="4400" dirty="0" smtClean="0"/>
              <a:t>ندوة ... يلقيها </a:t>
            </a:r>
          </a:p>
          <a:p>
            <a:r>
              <a:rPr lang="ar-IQ" b="1" dirty="0" smtClean="0">
                <a:solidFill>
                  <a:srgbClr val="00B050"/>
                </a:solidFill>
                <a:latin typeface="Arial" panose="020B0604020202020204" pitchFamily="34" charset="0"/>
                <a:cs typeface="Arial" panose="020B0604020202020204" pitchFamily="34" charset="0"/>
              </a:rPr>
              <a:t>م. د. </a:t>
            </a:r>
            <a:r>
              <a:rPr lang="ar-IQ" b="1" dirty="0" smtClean="0">
                <a:solidFill>
                  <a:srgbClr val="00B050"/>
                </a:solidFill>
                <a:latin typeface="Arial" panose="020B0604020202020204" pitchFamily="34" charset="0"/>
                <a:cs typeface="Arial" panose="020B0604020202020204" pitchFamily="34" charset="0"/>
              </a:rPr>
              <a:t>محمد عبد الرحيم حاتم </a:t>
            </a:r>
          </a:p>
          <a:p>
            <a:r>
              <a:rPr lang="ar-IQ" sz="4400" dirty="0" smtClean="0"/>
              <a:t>جامعة الكفيل- كلية </a:t>
            </a:r>
            <a:r>
              <a:rPr lang="ar-IQ" sz="4400" dirty="0" smtClean="0"/>
              <a:t>القانون</a:t>
            </a:r>
          </a:p>
          <a:p>
            <a:endParaRPr lang="ar-IQ" sz="4000" dirty="0" smtClean="0"/>
          </a:p>
          <a:p>
            <a:pPr rtl="1"/>
            <a:r>
              <a:rPr lang="ar-IQ" sz="2800" b="1" dirty="0" smtClean="0">
                <a:solidFill>
                  <a:srgbClr val="0070C0"/>
                </a:solidFill>
              </a:rPr>
              <a:t>الأحد 2021/5/23                 الساعة 10 صباحاً</a:t>
            </a:r>
            <a:endParaRPr lang="ar-IQ" sz="2800" b="1" dirty="0">
              <a:solidFill>
                <a:srgbClr val="0070C0"/>
              </a:solidFill>
            </a:endParaRP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313626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fontScale="92500" lnSpcReduction="10000"/>
          </a:bodyPr>
          <a:lstStyle/>
          <a:p>
            <a:r>
              <a:rPr lang="ar-IQ" sz="4000" b="1" dirty="0" smtClean="0">
                <a:solidFill>
                  <a:srgbClr val="FF0000"/>
                </a:solidFill>
              </a:rPr>
              <a:t>استقلال المحكمة الاتحادية العليا في التشريع و الدستور من قبله</a:t>
            </a:r>
            <a:endParaRPr lang="ar-IQ" sz="4000" b="1" dirty="0">
              <a:solidFill>
                <a:srgbClr val="FF0000"/>
              </a:solidFill>
            </a:endParaRPr>
          </a:p>
        </p:txBody>
      </p:sp>
      <p:sp>
        <p:nvSpPr>
          <p:cNvPr id="4" name="عنصر نائب للنص 3"/>
          <p:cNvSpPr>
            <a:spLocks noGrp="1"/>
          </p:cNvSpPr>
          <p:nvPr>
            <p:ph type="body" sz="quarter" idx="14"/>
          </p:nvPr>
        </p:nvSpPr>
        <p:spPr/>
        <p:txBody>
          <a:bodyPr>
            <a:normAutofit fontScale="40000" lnSpcReduction="20000"/>
          </a:bodyPr>
          <a:lstStyle/>
          <a:p>
            <a:pPr algn="just" rtl="1"/>
            <a:r>
              <a:rPr lang="ar-IQ" dirty="0" smtClean="0"/>
              <a:t>      انشـأت </a:t>
            </a:r>
            <a:r>
              <a:rPr lang="ar-IQ" dirty="0"/>
              <a:t>المحكمة الاتحادية العليا بموجب القانون رقم 30 لسنة 2005، الذي نصت المادة (1) منه على الآتي: "...تنشأ محكمة تسمى المحكمة الاتحادية العليا ويكون مقرها في بغداد تمارس اعمالها بشكل مستقل ولا سلطان عليها لغير القانون ) . ومن ذلك يبدو جليا حرص المشرع على مبدأ الاستقلالية الذي يجب أن تتمتع به المؤسسة القضائية هذه. اذ ان هذا المبدأ قد تأكد  بحكم المادة 92 من الدستور التي نصت على ان "المحكمة الاتحادية العليا هيئة قضائية مستقلة ماليا"</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96273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a:xfrm>
            <a:off x="509840" y="1371601"/>
            <a:ext cx="7739385" cy="914400"/>
          </a:xfrm>
        </p:spPr>
        <p:txBody>
          <a:bodyPr>
            <a:normAutofit/>
          </a:bodyPr>
          <a:lstStyle/>
          <a:p>
            <a:r>
              <a:rPr lang="ar-IQ" sz="4000" dirty="0" smtClean="0">
                <a:solidFill>
                  <a:srgbClr val="00B050"/>
                </a:solidFill>
                <a:cs typeface="PT Bold Heading" panose="02010400000000000000" pitchFamily="2" charset="-78"/>
              </a:rPr>
              <a:t>التعديل الاول لقانون المحكمة</a:t>
            </a:r>
            <a:endParaRPr lang="ar-IQ" sz="4000" dirty="0">
              <a:solidFill>
                <a:srgbClr val="00B050"/>
              </a:solidFill>
              <a:cs typeface="PT Bold Heading" panose="02010400000000000000" pitchFamily="2" charset="-78"/>
            </a:endParaRPr>
          </a:p>
        </p:txBody>
      </p:sp>
      <p:sp>
        <p:nvSpPr>
          <p:cNvPr id="4" name="عنصر نائب للنص 3"/>
          <p:cNvSpPr>
            <a:spLocks noGrp="1"/>
          </p:cNvSpPr>
          <p:nvPr>
            <p:ph type="body" sz="quarter" idx="14"/>
          </p:nvPr>
        </p:nvSpPr>
        <p:spPr/>
        <p:txBody>
          <a:bodyPr>
            <a:noAutofit/>
          </a:bodyPr>
          <a:lstStyle/>
          <a:p>
            <a:pPr algn="just" rtl="1"/>
            <a:r>
              <a:rPr lang="ar-IQ" sz="2400" dirty="0"/>
              <a:t>مادة -1- يلغى نص المادة (3 ) من قانون المحكمة الاتحادية العليا ويحل محله ما يأتي :</a:t>
            </a:r>
          </a:p>
          <a:p>
            <a:pPr algn="just" rtl="1"/>
            <a:r>
              <a:rPr lang="ar-IQ" sz="2400" dirty="0"/>
              <a:t>المادة 3- اولاً أ: تتكون المحكمة الاتحادية العليا من رئيس ونائب للرئيس وسبعة اعضاء اصليين، يتم اختيارهم من بين قضاة الصنف الاول المستمرين بالخدمة ممن </a:t>
            </a:r>
            <a:r>
              <a:rPr lang="ar-IQ" sz="2400" dirty="0" err="1"/>
              <a:t>لاتقل</a:t>
            </a:r>
            <a:r>
              <a:rPr lang="ar-IQ" sz="2400" dirty="0"/>
              <a:t> خدمتهم الفعلية في القضاء عن (15) خمس عشرة سنة.</a:t>
            </a:r>
          </a:p>
          <a:p>
            <a:pPr algn="just" rtl="1"/>
            <a:r>
              <a:rPr lang="ar-IQ" sz="2400" dirty="0"/>
              <a:t>ب- للمحكمة اربعة اعضاء احتياط غير متفرغين يتم اختيارهم من بين قضاة الصنف الاول المستمرين بالخدمة ممن </a:t>
            </a:r>
            <a:r>
              <a:rPr lang="ar-IQ" sz="2400" dirty="0" err="1"/>
              <a:t>لاتقل</a:t>
            </a:r>
            <a:r>
              <a:rPr lang="ar-IQ" sz="2400" dirty="0"/>
              <a:t> خدمتهم الفعلية في القضاء عن (15) خمس عشرة سنة</a:t>
            </a:r>
            <a:r>
              <a:rPr lang="ar-IQ" sz="2400" dirty="0" smtClean="0"/>
              <a:t>.</a:t>
            </a:r>
            <a:endParaRPr lang="ar-IQ" sz="2400"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02948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a:xfrm>
            <a:off x="509840" y="1012224"/>
            <a:ext cx="7739385" cy="1194854"/>
          </a:xfrm>
        </p:spPr>
        <p:txBody>
          <a:bodyPr>
            <a:normAutofit/>
          </a:bodyPr>
          <a:lstStyle/>
          <a:p>
            <a:r>
              <a:rPr lang="ar-IQ" sz="4000" b="1" dirty="0" smtClean="0">
                <a:solidFill>
                  <a:srgbClr val="0070C0"/>
                </a:solidFill>
                <a:cs typeface="PT Bold Heading" panose="02010400000000000000" pitchFamily="2" charset="-78"/>
              </a:rPr>
              <a:t>التعديل الاول لقانون المحكمة </a:t>
            </a:r>
            <a:endParaRPr lang="ar-IQ" sz="4000" b="1" dirty="0">
              <a:solidFill>
                <a:srgbClr val="0070C0"/>
              </a:solidFill>
              <a:cs typeface="PT Bold Heading" panose="02010400000000000000" pitchFamily="2" charset="-78"/>
            </a:endParaRPr>
          </a:p>
        </p:txBody>
      </p:sp>
      <p:sp>
        <p:nvSpPr>
          <p:cNvPr id="4" name="عنصر نائب للنص 3"/>
          <p:cNvSpPr>
            <a:spLocks noGrp="1"/>
          </p:cNvSpPr>
          <p:nvPr>
            <p:ph type="body" sz="quarter" idx="14"/>
          </p:nvPr>
        </p:nvSpPr>
        <p:spPr/>
        <p:txBody>
          <a:bodyPr>
            <a:noAutofit/>
          </a:bodyPr>
          <a:lstStyle/>
          <a:p>
            <a:pPr algn="just" rtl="1"/>
            <a:r>
              <a:rPr lang="ar-IQ" sz="2800" dirty="0"/>
              <a:t>ثانياً : يتولى رئيس مجلس القضاء الاعلى ورئيس المحكمة الاتحادية العليا ورئيس جهاز الادعاء العام ورئيس جهاز الاشراف القضائي ، اختيار رئيس المحكمة ونائبه والاعضاء من بين القضاة المرشحين مع تمثيل الاقاليم في تكوين المحكمة  وترفع اسماؤهم الى رئيس الجمهورية </a:t>
            </a:r>
            <a:r>
              <a:rPr lang="ar-IQ" sz="2800" dirty="0" err="1"/>
              <a:t>لاصدار</a:t>
            </a:r>
            <a:r>
              <a:rPr lang="ar-IQ" sz="2800" dirty="0"/>
              <a:t> المرسوم الجمهوري بالتعيين خلال مدة اقصاها  ( 15) خمسة عشر يوماً من تأريخ اختيارهم</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29817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a:xfrm>
            <a:off x="509840" y="3026554"/>
            <a:ext cx="7739385" cy="1194854"/>
          </a:xfrm>
        </p:spPr>
        <p:txBody>
          <a:bodyPr>
            <a:normAutofit fontScale="85000" lnSpcReduction="10000"/>
          </a:bodyPr>
          <a:lstStyle/>
          <a:p>
            <a:r>
              <a:rPr lang="ar-IQ" dirty="0" smtClean="0"/>
              <a:t>لشكرا لحسن إصغائكم</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171129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1323</TotalTime>
  <Words>289</Words>
  <Application>Microsoft Office PowerPoint</Application>
  <PresentationFormat>ملء الشاشة</PresentationFormat>
  <Paragraphs>25</Paragraphs>
  <Slides>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5</vt:i4>
      </vt:variant>
    </vt:vector>
  </HeadingPairs>
  <TitlesOfParts>
    <vt:vector size="12" baseType="lpstr">
      <vt:lpstr>Arial</vt:lpstr>
      <vt:lpstr>Calibri</vt:lpstr>
      <vt:lpstr>Century Gothic</vt:lpstr>
      <vt:lpstr>PT Bold Heading</vt:lpstr>
      <vt:lpstr>Tahoma</vt:lpstr>
      <vt:lpstr>Wingdings 2</vt: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93</cp:revision>
  <dcterms:created xsi:type="dcterms:W3CDTF">2020-11-01T11:03:41Z</dcterms:created>
  <dcterms:modified xsi:type="dcterms:W3CDTF">2021-05-23T22:40:33Z</dcterms:modified>
</cp:coreProperties>
</file>