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9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5/24/2021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 xmlns:a16="http://schemas.microsoft.com/office/drawing/2014/main" id="{A8118C4F-D70F-43A9-B172-E7DF4ADE83E1}"/>
              </a:ext>
            </a:extLst>
          </p:cNvPr>
          <p:cNvGrpSpPr/>
          <p:nvPr userDrawn="1"/>
        </p:nvGrpSpPr>
        <p:grpSpPr>
          <a:xfrm>
            <a:off x="1509968" y="-1"/>
            <a:ext cx="2187726" cy="6763609"/>
            <a:chOff x="1875730" y="-1"/>
            <a:chExt cx="2187726" cy="6763609"/>
          </a:xfrm>
        </p:grpSpPr>
        <p:sp>
          <p:nvSpPr>
            <p:cNvPr id="36" name="Rectangle 35">
              <a:extLst>
                <a:ext uri="{FF2B5EF4-FFF2-40B4-BE49-F238E27FC236}">
                  <a16:creationId xmlns="" xmlns:a16="http://schemas.microsoft.com/office/drawing/2014/main" id="{0CBB9745-F03D-416B-AFDB-7292F58346FF}"/>
                </a:ext>
              </a:extLst>
            </p:cNvPr>
            <p:cNvSpPr/>
            <p:nvPr userDrawn="1"/>
          </p:nvSpPr>
          <p:spPr>
            <a:xfrm rot="5400000">
              <a:off x="-412212" y="2287941"/>
              <a:ext cx="6763609"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صورة 1">
              <a:extLst>
                <a:ext uri="{FF2B5EF4-FFF2-40B4-BE49-F238E27FC236}">
                  <a16:creationId xmlns="" xmlns:a16="http://schemas.microsoft.com/office/drawing/2014/main" id="{B6D230B2-C001-416D-90D0-15E8322FC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5730" y="2050130"/>
              <a:ext cx="2075653" cy="2139702"/>
            </a:xfrm>
            <a:prstGeom prst="rect">
              <a:avLst/>
            </a:prstGeom>
          </p:spPr>
        </p:pic>
      </p:grpSp>
      <p:sp>
        <p:nvSpPr>
          <p:cNvPr id="40" name="Arrow: Pentagon 39">
            <a:extLst>
              <a:ext uri="{FF2B5EF4-FFF2-40B4-BE49-F238E27FC236}">
                <a16:creationId xmlns="" xmlns:a16="http://schemas.microsoft.com/office/drawing/2014/main" id="{5DC1B17A-42E5-4827-B5BE-2670B557C295}"/>
              </a:ext>
            </a:extLst>
          </p:cNvPr>
          <p:cNvSpPr/>
          <p:nvPr userDrawn="1"/>
        </p:nvSpPr>
        <p:spPr>
          <a:xfrm flipH="1">
            <a:off x="11080864" y="6221161"/>
            <a:ext cx="1111133"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 xmlns:a16="http://schemas.microsoft.com/office/drawing/2014/main" id="{41CCE111-59C4-4620-A682-7B71FC50DAC9}"/>
              </a:ext>
            </a:extLst>
          </p:cNvPr>
          <p:cNvSpPr>
            <a:spLocks noGrp="1"/>
          </p:cNvSpPr>
          <p:nvPr>
            <p:ph type="sldNum" sz="quarter" idx="12"/>
          </p:nvPr>
        </p:nvSpPr>
        <p:spPr>
          <a:xfrm>
            <a:off x="11373739" y="6267091"/>
            <a:ext cx="545507"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 xmlns:a16="http://schemas.microsoft.com/office/drawing/2014/main" id="{8244B392-AC48-4B2D-BF49-8459840DE26F}"/>
              </a:ext>
            </a:extLst>
          </p:cNvPr>
          <p:cNvSpPr/>
          <p:nvPr userDrawn="1"/>
        </p:nvSpPr>
        <p:spPr>
          <a:xfrm rot="10800000" flipH="1">
            <a:off x="0" y="6221160"/>
            <a:ext cx="1390115"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 xmlns:a16="http://schemas.microsoft.com/office/drawing/2014/main" id="{D801F2CC-04D6-48E5-9020-23F53EF72809}"/>
              </a:ext>
            </a:extLst>
          </p:cNvPr>
          <p:cNvSpPr>
            <a:spLocks noGrp="1"/>
          </p:cNvSpPr>
          <p:nvPr>
            <p:ph type="dt" sz="half" idx="10"/>
          </p:nvPr>
        </p:nvSpPr>
        <p:spPr>
          <a:xfrm>
            <a:off x="7050"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 xmlns:a16="http://schemas.microsoft.com/office/drawing/2014/main" id="{FECF235D-501E-4D8C-B0C7-A7FBEFFEF1D7}"/>
              </a:ext>
            </a:extLst>
          </p:cNvPr>
          <p:cNvSpPr>
            <a:spLocks noGrp="1"/>
          </p:cNvSpPr>
          <p:nvPr>
            <p:ph type="body" sz="quarter" idx="13" hasCustomPrompt="1"/>
          </p:nvPr>
        </p:nvSpPr>
        <p:spPr>
          <a:xfrm>
            <a:off x="3817545" y="1887538"/>
            <a:ext cx="7936305" cy="1205782"/>
          </a:xfrm>
          <a:prstGeom prst="rect">
            <a:avLst/>
          </a:prstGeom>
        </p:spPr>
        <p:txBody>
          <a:bodyPr anchor="ctr"/>
          <a:lstStyle>
            <a:lvl1pPr marL="0" indent="0" algn="ctr">
              <a:buNone/>
              <a:defRPr sz="7200">
                <a:solidFill>
                  <a:schemeClr val="accent6">
                    <a:lumMod val="50000"/>
                  </a:schemeClr>
                </a:solidFill>
              </a:defRPr>
            </a:lvl1pPr>
          </a:lstStyle>
          <a:p>
            <a:pPr lvl="0"/>
            <a:r>
              <a:rPr lang="en-US" dirty="0"/>
              <a:t>Main Title</a:t>
            </a:r>
          </a:p>
        </p:txBody>
      </p:sp>
      <p:sp>
        <p:nvSpPr>
          <p:cNvPr id="16" name="Text Placeholder 2">
            <a:extLst>
              <a:ext uri="{FF2B5EF4-FFF2-40B4-BE49-F238E27FC236}">
                <a16:creationId xmlns="" xmlns:a16="http://schemas.microsoft.com/office/drawing/2014/main" id="{3431DDF7-EDFA-4A9B-A10A-40DC5103B763}"/>
              </a:ext>
            </a:extLst>
          </p:cNvPr>
          <p:cNvSpPr>
            <a:spLocks noGrp="1"/>
          </p:cNvSpPr>
          <p:nvPr>
            <p:ph type="body" sz="quarter" idx="14" hasCustomPrompt="1"/>
          </p:nvPr>
        </p:nvSpPr>
        <p:spPr>
          <a:xfrm>
            <a:off x="3817545" y="3258414"/>
            <a:ext cx="7936305" cy="1833363"/>
          </a:xfrm>
          <a:prstGeom prst="rect">
            <a:avLst/>
          </a:prstGeom>
        </p:spPr>
        <p:txBody>
          <a:bodyPr anchor="ctr"/>
          <a:lstStyle>
            <a:lvl1pPr marL="0" indent="0" algn="ctr" rtl="0">
              <a:buNone/>
              <a:defRPr sz="4800">
                <a:solidFill>
                  <a:schemeClr val="accent6">
                    <a:lumMod val="50000"/>
                  </a:schemeClr>
                </a:solidFill>
              </a:defRPr>
            </a:lvl1pPr>
          </a:lstStyle>
          <a:p>
            <a:pPr lvl="0"/>
            <a:r>
              <a:rPr lang="en-US" dirty="0" err="1"/>
              <a:t>SubTitle</a:t>
            </a:r>
            <a:endParaRPr lang="en-US" dirty="0"/>
          </a:p>
        </p:txBody>
      </p:sp>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 xmlns:a16="http://schemas.microsoft.com/office/drawing/2014/main" id="{5DC1B17A-42E5-4827-B5BE-2670B557C295}"/>
              </a:ext>
            </a:extLst>
          </p:cNvPr>
          <p:cNvSpPr/>
          <p:nvPr userDrawn="1"/>
        </p:nvSpPr>
        <p:spPr>
          <a:xfrm flipH="1">
            <a:off x="11122428" y="6221161"/>
            <a:ext cx="10695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 xmlns:a16="http://schemas.microsoft.com/office/drawing/2014/main" id="{41CCE111-59C4-4620-A682-7B71FC50DAC9}"/>
              </a:ext>
            </a:extLst>
          </p:cNvPr>
          <p:cNvSpPr>
            <a:spLocks noGrp="1"/>
          </p:cNvSpPr>
          <p:nvPr>
            <p:ph type="sldNum" sz="quarter" idx="12"/>
          </p:nvPr>
        </p:nvSpPr>
        <p:spPr>
          <a:xfrm>
            <a:off x="11504815" y="6267091"/>
            <a:ext cx="57386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 xmlns:a16="http://schemas.microsoft.com/office/drawing/2014/main" id="{8244B392-AC48-4B2D-BF49-8459840DE26F}"/>
              </a:ext>
            </a:extLst>
          </p:cNvPr>
          <p:cNvSpPr/>
          <p:nvPr userDrawn="1"/>
        </p:nvSpPr>
        <p:spPr>
          <a:xfrm rot="10800000" flipH="1">
            <a:off x="272754" y="6221603"/>
            <a:ext cx="146517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 xmlns:a16="http://schemas.microsoft.com/office/drawing/2014/main" id="{D801F2CC-04D6-48E5-9020-23F53EF72809}"/>
              </a:ext>
            </a:extLst>
          </p:cNvPr>
          <p:cNvSpPr>
            <a:spLocks noGrp="1"/>
          </p:cNvSpPr>
          <p:nvPr>
            <p:ph type="dt" sz="half" idx="10"/>
          </p:nvPr>
        </p:nvSpPr>
        <p:spPr>
          <a:xfrm>
            <a:off x="371673"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14" name="Google Shape;79;p5">
            <a:extLst>
              <a:ext uri="{FF2B5EF4-FFF2-40B4-BE49-F238E27FC236}">
                <a16:creationId xmlns="" xmlns:a16="http://schemas.microsoft.com/office/drawing/2014/main" id="{5668860F-19A7-4440-A20F-147FDD68D328}"/>
              </a:ext>
            </a:extLst>
          </p:cNvPr>
          <p:cNvSpPr txBox="1">
            <a:spLocks noGrp="1"/>
          </p:cNvSpPr>
          <p:nvPr>
            <p:ph type="body" idx="1" hasCustomPrompt="1"/>
          </p:nvPr>
        </p:nvSpPr>
        <p:spPr>
          <a:xfrm>
            <a:off x="529205" y="1006453"/>
            <a:ext cx="11549475" cy="5080789"/>
          </a:xfrm>
          <a:prstGeom prst="rect">
            <a:avLst/>
          </a:prstGeom>
        </p:spPr>
        <p:txBody>
          <a:bodyPr spcFirstLastPara="1" wrap="square" lIns="91425" tIns="91425" rIns="91425" bIns="91425" anchor="ctr" anchorCtr="0"/>
          <a:lstStyle>
            <a:lvl1pPr marL="76200" lvl="0" indent="0" algn="l">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en-US" b="1" dirty="0"/>
              <a:t>Details</a:t>
            </a:r>
            <a:endParaRPr lang="ar-SA" b="1" dirty="0"/>
          </a:p>
        </p:txBody>
      </p:sp>
      <p:grpSp>
        <p:nvGrpSpPr>
          <p:cNvPr id="15" name="Group 14">
            <a:extLst>
              <a:ext uri="{FF2B5EF4-FFF2-40B4-BE49-F238E27FC236}">
                <a16:creationId xmlns="" xmlns:a16="http://schemas.microsoft.com/office/drawing/2014/main" id="{66B8A655-DD86-4892-BF52-16BCF5CF8635}"/>
              </a:ext>
            </a:extLst>
          </p:cNvPr>
          <p:cNvGrpSpPr/>
          <p:nvPr userDrawn="1"/>
        </p:nvGrpSpPr>
        <p:grpSpPr>
          <a:xfrm>
            <a:off x="1806341" y="6265210"/>
            <a:ext cx="2557587" cy="380661"/>
            <a:chOff x="2786710" y="4680483"/>
            <a:chExt cx="2557587" cy="383285"/>
          </a:xfrm>
        </p:grpSpPr>
        <p:pic>
          <p:nvPicPr>
            <p:cNvPr id="16" name="Picture 15">
              <a:extLst>
                <a:ext uri="{FF2B5EF4-FFF2-40B4-BE49-F238E27FC236}">
                  <a16:creationId xmlns=""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786710" y="4680483"/>
              <a:ext cx="383285" cy="383285"/>
            </a:xfrm>
            <a:prstGeom prst="rect">
              <a:avLst/>
            </a:prstGeom>
          </p:spPr>
        </p:pic>
        <p:grpSp>
          <p:nvGrpSpPr>
            <p:cNvPr id="18" name="Group 17">
              <a:extLst>
                <a:ext uri="{FF2B5EF4-FFF2-40B4-BE49-F238E27FC236}">
                  <a16:creationId xmlns=""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 xmlns:a16="http://schemas.microsoft.com/office/drawing/2014/main" id="{09B456AB-22B2-4FA9-809A-639D9B5FCF70}"/>
              </a:ext>
            </a:extLst>
          </p:cNvPr>
          <p:cNvGrpSpPr/>
          <p:nvPr userDrawn="1"/>
        </p:nvGrpSpPr>
        <p:grpSpPr>
          <a:xfrm>
            <a:off x="3801101" y="6183529"/>
            <a:ext cx="2804336" cy="527788"/>
            <a:chOff x="2276499" y="3408302"/>
            <a:chExt cx="2804336" cy="527788"/>
          </a:xfrm>
        </p:grpSpPr>
        <p:pic>
          <p:nvPicPr>
            <p:cNvPr id="22" name="Picture 21">
              <a:extLst>
                <a:ext uri="{FF2B5EF4-FFF2-40B4-BE49-F238E27FC236}">
                  <a16:creationId xmlns="" xmlns:a16="http://schemas.microsoft.com/office/drawing/2014/main" id="{80EAE3E0-44D0-46B2-937B-EAEE4C7E467C}"/>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276499" y="3408302"/>
              <a:ext cx="735959" cy="527788"/>
            </a:xfrm>
            <a:prstGeom prst="rect">
              <a:avLst/>
            </a:prstGeom>
          </p:spPr>
        </p:pic>
        <p:grpSp>
          <p:nvGrpSpPr>
            <p:cNvPr id="23" name="Group 22">
              <a:extLst>
                <a:ext uri="{FF2B5EF4-FFF2-40B4-BE49-F238E27FC236}">
                  <a16:creationId xmlns=""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 xmlns:a16="http://schemas.microsoft.com/office/drawing/2014/main" id="{DB1419E4-4C95-4933-9088-533031767AEC}"/>
              </a:ext>
            </a:extLst>
          </p:cNvPr>
          <p:cNvSpPr/>
          <p:nvPr userDrawn="1"/>
        </p:nvSpPr>
        <p:spPr>
          <a:xfrm flipH="1">
            <a:off x="10801883" y="94392"/>
            <a:ext cx="1390116"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صورة 1">
            <a:extLst>
              <a:ext uri="{FF2B5EF4-FFF2-40B4-BE49-F238E27FC236}">
                <a16:creationId xmlns="" xmlns:a16="http://schemas.microsoft.com/office/drawing/2014/main" id="{BF5E8E17-3DFA-41DB-B46D-F4A5C3C3DB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8302" y="98779"/>
            <a:ext cx="719257" cy="741451"/>
          </a:xfrm>
          <a:prstGeom prst="rect">
            <a:avLst/>
          </a:prstGeom>
        </p:spPr>
      </p:pic>
      <p:sp>
        <p:nvSpPr>
          <p:cNvPr id="30" name="Google Shape;78;p5">
            <a:extLst>
              <a:ext uri="{FF2B5EF4-FFF2-40B4-BE49-F238E27FC236}">
                <a16:creationId xmlns="" xmlns:a16="http://schemas.microsoft.com/office/drawing/2014/main" id="{D42B2945-53BD-4C9A-802F-AC330CBF3A7D}"/>
              </a:ext>
            </a:extLst>
          </p:cNvPr>
          <p:cNvSpPr txBox="1">
            <a:spLocks noGrp="1"/>
          </p:cNvSpPr>
          <p:nvPr>
            <p:ph type="title" hasCustomPrompt="1"/>
          </p:nvPr>
        </p:nvSpPr>
        <p:spPr>
          <a:xfrm>
            <a:off x="1229067" y="305901"/>
            <a:ext cx="9407628" cy="406736"/>
          </a:xfrm>
          <a:prstGeom prst="rect">
            <a:avLst/>
          </a:prstGeom>
        </p:spPr>
        <p:txBody>
          <a:bodyPr spcFirstLastPara="1" wrap="square" lIns="91425" tIns="91425" rIns="91425" bIns="91425" anchor="ctr" anchorCtr="0"/>
          <a:lstStyle>
            <a:lvl1pPr lvl="0" algn="l">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a:t>Title</a:t>
            </a:r>
            <a:endParaRPr dirty="0"/>
          </a:p>
        </p:txBody>
      </p:sp>
      <p:sp>
        <p:nvSpPr>
          <p:cNvPr id="31" name="Arrow: Pentagon 30">
            <a:extLst>
              <a:ext uri="{FF2B5EF4-FFF2-40B4-BE49-F238E27FC236}">
                <a16:creationId xmlns="" xmlns:a16="http://schemas.microsoft.com/office/drawing/2014/main" id="{CF8ACE1E-B011-4A84-8C6B-EC5A84BCC96C}"/>
              </a:ext>
            </a:extLst>
          </p:cNvPr>
          <p:cNvSpPr/>
          <p:nvPr userDrawn="1"/>
        </p:nvSpPr>
        <p:spPr>
          <a:xfrm rot="10800000" flipH="1">
            <a:off x="342004" y="108551"/>
            <a:ext cx="833653"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239;p16">
            <a:extLst>
              <a:ext uri="{FF2B5EF4-FFF2-40B4-BE49-F238E27FC236}">
                <a16:creationId xmlns="" xmlns:a16="http://schemas.microsoft.com/office/drawing/2014/main" id="{51093C29-0B93-4657-AED3-FDF929FB8F78}"/>
              </a:ext>
            </a:extLst>
          </p:cNvPr>
          <p:cNvGrpSpPr/>
          <p:nvPr userDrawn="1"/>
        </p:nvGrpSpPr>
        <p:grpSpPr>
          <a:xfrm flipH="1">
            <a:off x="475796" y="305901"/>
            <a:ext cx="34747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
        <p:nvSpPr>
          <p:cNvPr id="2" name="Rectangle 1">
            <a:extLst>
              <a:ext uri="{FF2B5EF4-FFF2-40B4-BE49-F238E27FC236}">
                <a16:creationId xmlns="" xmlns:a16="http://schemas.microsoft.com/office/drawing/2014/main" id="{B48B2958-B7A7-489A-B909-03A008329EB1}"/>
              </a:ext>
            </a:extLst>
          </p:cNvPr>
          <p:cNvSpPr/>
          <p:nvPr userDrawn="1"/>
        </p:nvSpPr>
        <p:spPr>
          <a:xfrm rot="5400000">
            <a:off x="-3375944"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D6C16464-CFF8-4E34-B354-25BDA408DB5C}"/>
              </a:ext>
            </a:extLst>
          </p:cNvPr>
          <p:cNvSpPr/>
          <p:nvPr userDrawn="1"/>
        </p:nvSpPr>
        <p:spPr>
          <a:xfrm rot="5400000">
            <a:off x="-3207849"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9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AB972B1-420B-4A4F-9373-E84E27CD2BC6}"/>
              </a:ext>
            </a:extLst>
          </p:cNvPr>
          <p:cNvSpPr>
            <a:spLocks noGrp="1"/>
          </p:cNvSpPr>
          <p:nvPr>
            <p:ph type="sldNum" sz="quarter" idx="12"/>
          </p:nvPr>
        </p:nvSpPr>
        <p:spPr/>
        <p:txBody>
          <a:bodyPr/>
          <a:lstStyle/>
          <a:p>
            <a:fld id="{A0EDFBC5-9E83-48A9-A20F-CEAD086DBFA3}" type="slidenum">
              <a:rPr lang="en-US" smtClean="0"/>
              <a:pPr/>
              <a:t>1</a:t>
            </a:fld>
            <a:endParaRPr lang="en-US" dirty="0"/>
          </a:p>
        </p:txBody>
      </p:sp>
      <p:sp>
        <p:nvSpPr>
          <p:cNvPr id="3" name="Date Placeholder 2">
            <a:extLst>
              <a:ext uri="{FF2B5EF4-FFF2-40B4-BE49-F238E27FC236}">
                <a16:creationId xmlns="" xmlns:a16="http://schemas.microsoft.com/office/drawing/2014/main" id="{95E99231-218E-4D9C-A664-891DA558121B}"/>
              </a:ext>
            </a:extLst>
          </p:cNvPr>
          <p:cNvSpPr>
            <a:spLocks noGrp="1"/>
          </p:cNvSpPr>
          <p:nvPr>
            <p:ph type="dt" sz="half" idx="10"/>
          </p:nvPr>
        </p:nvSpPr>
        <p:spPr/>
        <p:txBody>
          <a:bodyPr/>
          <a:lstStyle/>
          <a:p>
            <a:r>
              <a:rPr lang="en-US"/>
              <a:t>2020-2021</a:t>
            </a:r>
            <a:endParaRPr lang="en-US" dirty="0"/>
          </a:p>
        </p:txBody>
      </p:sp>
      <p:sp>
        <p:nvSpPr>
          <p:cNvPr id="8" name="عنوان 1"/>
          <p:cNvSpPr txBox="1">
            <a:spLocks/>
          </p:cNvSpPr>
          <p:nvPr/>
        </p:nvSpPr>
        <p:spPr>
          <a:xfrm>
            <a:off x="5567896" y="1155700"/>
            <a:ext cx="3990032" cy="115633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ar-IQ" sz="3200" b="1" i="0" u="none" strike="noStrike" kern="1200" cap="none" spc="0" normalizeH="0" baseline="0" noProof="0" dirty="0" smtClean="0">
                <a:ln>
                  <a:noFill/>
                </a:ln>
                <a:solidFill>
                  <a:sysClr val="windowText" lastClr="000000"/>
                </a:solidFill>
                <a:effectLst/>
                <a:uLnTx/>
                <a:uFillTx/>
                <a:latin typeface="Candara"/>
                <a:ea typeface="+mj-ea"/>
                <a:cs typeface="Arial"/>
              </a:rPr>
              <a:t>جامعة </a:t>
            </a:r>
            <a:r>
              <a:rPr kumimoji="0" lang="ar-IQ" sz="2400" b="1" i="0" u="none" strike="noStrike" kern="1200" cap="none" spc="0" normalizeH="0" baseline="0" noProof="0" dirty="0" smtClean="0">
                <a:ln>
                  <a:noFill/>
                </a:ln>
                <a:solidFill>
                  <a:sysClr val="windowText" lastClr="000000"/>
                </a:solidFill>
                <a:effectLst/>
                <a:uLnTx/>
                <a:uFillTx/>
                <a:latin typeface="Candara"/>
                <a:ea typeface="+mj-ea"/>
                <a:cs typeface="Arial"/>
              </a:rPr>
              <a:t>الكفيل</a:t>
            </a:r>
            <a:r>
              <a:rPr kumimoji="0" lang="ar-IQ" sz="4400" b="1" i="0" u="none" strike="noStrike" kern="1200" cap="none" spc="0" normalizeH="0" baseline="0" noProof="0" dirty="0" smtClean="0">
                <a:ln>
                  <a:noFill/>
                </a:ln>
                <a:solidFill>
                  <a:sysClr val="windowText" lastClr="000000"/>
                </a:solidFill>
                <a:effectLst/>
                <a:uLnTx/>
                <a:uFillTx/>
                <a:latin typeface="Candara"/>
                <a:ea typeface="+mj-ea"/>
                <a:cs typeface="Arial"/>
              </a:rPr>
              <a:t/>
            </a:r>
            <a:br>
              <a:rPr kumimoji="0" lang="ar-IQ" sz="4400" b="1" i="0" u="none" strike="noStrike" kern="1200" cap="none" spc="0" normalizeH="0" baseline="0" noProof="0" dirty="0" smtClean="0">
                <a:ln>
                  <a:noFill/>
                </a:ln>
                <a:solidFill>
                  <a:sysClr val="windowText" lastClr="000000"/>
                </a:solidFill>
                <a:effectLst/>
                <a:uLnTx/>
                <a:uFillTx/>
                <a:latin typeface="Candara"/>
                <a:ea typeface="+mj-ea"/>
                <a:cs typeface="Arial"/>
              </a:rPr>
            </a:br>
            <a:r>
              <a:rPr kumimoji="0" lang="ar-IQ" sz="2200" b="1" i="0" u="none" strike="noStrike" kern="1200" cap="none" spc="0" normalizeH="0" baseline="0" noProof="0" dirty="0" smtClean="0">
                <a:ln>
                  <a:noFill/>
                </a:ln>
                <a:solidFill>
                  <a:sysClr val="windowText" lastClr="000000"/>
                </a:solidFill>
                <a:effectLst/>
                <a:uLnTx/>
                <a:uFillTx/>
                <a:latin typeface="Candara"/>
                <a:ea typeface="+mj-ea"/>
                <a:cs typeface="Arial"/>
              </a:rPr>
              <a:t>كلية التقنيات الصحية والطبية </a:t>
            </a:r>
          </a:p>
          <a:p>
            <a:pPr marL="0" marR="0" lvl="0" indent="0" defTabSz="914400" rtl="0" eaLnBrk="1" fontAlgn="auto" latinLnBrk="0" hangingPunct="1">
              <a:lnSpc>
                <a:spcPct val="100000"/>
              </a:lnSpc>
              <a:spcBef>
                <a:spcPct val="0"/>
              </a:spcBef>
              <a:spcAft>
                <a:spcPts val="0"/>
              </a:spcAft>
              <a:buClrTx/>
              <a:buSzTx/>
              <a:buFontTx/>
              <a:buNone/>
              <a:tabLst/>
              <a:defRPr/>
            </a:pPr>
            <a:r>
              <a:rPr kumimoji="0" lang="ar-IQ" sz="2200" b="1" i="0" u="none" strike="noStrike" kern="1200" cap="none" spc="0" normalizeH="0" baseline="0" noProof="0" dirty="0" smtClean="0">
                <a:ln>
                  <a:noFill/>
                </a:ln>
                <a:solidFill>
                  <a:sysClr val="windowText" lastClr="000000"/>
                </a:solidFill>
                <a:effectLst/>
                <a:uLnTx/>
                <a:uFillTx/>
                <a:latin typeface="Candara"/>
                <a:ea typeface="+mj-ea"/>
                <a:cs typeface="Arial"/>
              </a:rPr>
              <a:t>قسم تقنيات المختبرات  الطبية</a:t>
            </a:r>
            <a:endParaRPr kumimoji="0" lang="ar-IQ" sz="4400" b="1" i="0" u="none" strike="noStrike" kern="1200" cap="none" spc="0" normalizeH="0" baseline="0" noProof="0" dirty="0">
              <a:ln>
                <a:noFill/>
              </a:ln>
              <a:solidFill>
                <a:sysClr val="windowText" lastClr="000000"/>
              </a:solidFill>
              <a:effectLst/>
              <a:uLnTx/>
              <a:uFillTx/>
              <a:latin typeface="Candara"/>
              <a:ea typeface="+mj-ea"/>
              <a:cs typeface="Arial"/>
            </a:endParaRPr>
          </a:p>
        </p:txBody>
      </p:sp>
      <p:sp>
        <p:nvSpPr>
          <p:cNvPr id="9" name="مستطيل 8"/>
          <p:cNvSpPr/>
          <p:nvPr/>
        </p:nvSpPr>
        <p:spPr>
          <a:xfrm>
            <a:off x="4502572" y="2374032"/>
            <a:ext cx="6120680" cy="914400"/>
          </a:xfrm>
          <a:prstGeom prst="rect">
            <a:avLst/>
          </a:prstGeom>
          <a:solidFill>
            <a:srgbClr val="A5D028"/>
          </a:solidFill>
          <a:ln w="25400" cap="flat" cmpd="sng" algn="ctr">
            <a:solidFill>
              <a:sysClr val="window" lastClr="FFFFFF"/>
            </a:solidFill>
            <a:prstDash val="solid"/>
          </a:ln>
          <a:effectLst/>
        </p:spPr>
        <p:txBody>
          <a:bodyPr rtlCol="1" anchor="ctr"/>
          <a:lstStyle/>
          <a:p>
            <a:pPr lvl="0" algn="ctr"/>
            <a:r>
              <a:rPr kumimoji="0" lang="ar-IQ" sz="2800" b="1" i="0" u="none" strike="noStrike" kern="0" cap="none" spc="0" normalizeH="0" baseline="0" noProof="0" dirty="0" smtClean="0">
                <a:ln>
                  <a:noFill/>
                </a:ln>
                <a:solidFill>
                  <a:srgbClr val="FF0000"/>
                </a:solidFill>
                <a:effectLst/>
                <a:uLnTx/>
                <a:uFillTx/>
                <a:latin typeface="Candara"/>
                <a:ea typeface="+mn-ea"/>
                <a:cs typeface="Arial"/>
              </a:rPr>
              <a:t>يقيم قسم </a:t>
            </a:r>
            <a:r>
              <a:rPr lang="ar-IQ" sz="2200" b="1" dirty="0">
                <a:solidFill>
                  <a:sysClr val="windowText" lastClr="000000"/>
                </a:solidFill>
                <a:latin typeface="Candara"/>
              </a:rPr>
              <a:t>تقنيات المختبرات  الطبية </a:t>
            </a:r>
            <a:r>
              <a:rPr lang="ar-IQ" sz="2200" b="1" dirty="0" smtClean="0">
                <a:solidFill>
                  <a:sysClr val="windowText" lastClr="000000"/>
                </a:solidFill>
                <a:latin typeface="Candara"/>
              </a:rPr>
              <a:t> </a:t>
            </a:r>
            <a:r>
              <a:rPr kumimoji="0" lang="ar-IQ" sz="2800" b="1" i="0" u="none" strike="noStrike" kern="0" cap="none" spc="0" normalizeH="0" baseline="0" noProof="0" dirty="0" smtClean="0">
                <a:ln>
                  <a:noFill/>
                </a:ln>
                <a:solidFill>
                  <a:srgbClr val="FF0000"/>
                </a:solidFill>
                <a:effectLst/>
                <a:uLnTx/>
                <a:uFillTx/>
                <a:latin typeface="Candara"/>
                <a:ea typeface="+mn-ea"/>
                <a:cs typeface="Arial"/>
              </a:rPr>
              <a:t>دورة علمية تحت عنوان </a:t>
            </a:r>
            <a:endParaRPr kumimoji="0" lang="ar-IQ" sz="1800" b="1" i="0" u="none" strike="noStrike" kern="0" cap="none" spc="0" normalizeH="0" baseline="0" noProof="0" dirty="0">
              <a:ln>
                <a:noFill/>
              </a:ln>
              <a:solidFill>
                <a:srgbClr val="FF0000"/>
              </a:solidFill>
              <a:effectLst/>
              <a:uLnTx/>
              <a:uFillTx/>
              <a:latin typeface="Candara"/>
              <a:ea typeface="+mn-ea"/>
              <a:cs typeface="Arial"/>
            </a:endParaRPr>
          </a:p>
        </p:txBody>
      </p:sp>
      <p:sp>
        <p:nvSpPr>
          <p:cNvPr id="10" name="مستطيل 9"/>
          <p:cNvSpPr/>
          <p:nvPr/>
        </p:nvSpPr>
        <p:spPr>
          <a:xfrm>
            <a:off x="3638476" y="3288432"/>
            <a:ext cx="7848872" cy="1656184"/>
          </a:xfrm>
          <a:prstGeom prst="rect">
            <a:avLst/>
          </a:prstGeom>
          <a:solidFill>
            <a:srgbClr val="A5D028"/>
          </a:solidFill>
          <a:ln w="25400" cap="flat" cmpd="sng" algn="ctr">
            <a:solidFill>
              <a:sysClr val="window" lastClr="FFFFFF"/>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IQ" sz="4400" b="0" i="0" u="none" strike="noStrike" kern="0" cap="none" spc="0" normalizeH="0" baseline="0" noProof="0" dirty="0" smtClean="0">
                <a:ln>
                  <a:noFill/>
                </a:ln>
                <a:solidFill>
                  <a:srgbClr val="FF0000"/>
                </a:solidFill>
                <a:effectLst/>
                <a:uLnTx/>
                <a:uFillTx/>
                <a:latin typeface="Candara"/>
                <a:ea typeface="+mn-ea"/>
                <a:cs typeface="Arial"/>
              </a:rPr>
              <a:t>المخدرات الإلكترونية وتأثيرها على المجتمع  </a:t>
            </a:r>
            <a:endParaRPr kumimoji="0" lang="ar-IQ" sz="4400" b="0" i="0" u="none" strike="noStrike" kern="0" cap="none" spc="0" normalizeH="0" baseline="0" noProof="0" dirty="0">
              <a:ln>
                <a:noFill/>
              </a:ln>
              <a:solidFill>
                <a:srgbClr val="FF0000"/>
              </a:solidFill>
              <a:effectLst/>
              <a:uLnTx/>
              <a:uFillTx/>
              <a:latin typeface="Candara"/>
              <a:ea typeface="+mn-ea"/>
              <a:cs typeface="Arial"/>
            </a:endParaRPr>
          </a:p>
        </p:txBody>
      </p:sp>
      <p:sp>
        <p:nvSpPr>
          <p:cNvPr id="11" name="مستطيل مستدير الزوايا 10"/>
          <p:cNvSpPr/>
          <p:nvPr/>
        </p:nvSpPr>
        <p:spPr>
          <a:xfrm>
            <a:off x="3727376" y="5310208"/>
            <a:ext cx="3960440" cy="914400"/>
          </a:xfrm>
          <a:prstGeom prst="roundRect">
            <a:avLst/>
          </a:prstGeom>
          <a:gradFill rotWithShape="1">
            <a:gsLst>
              <a:gs pos="0">
                <a:srgbClr val="5BD078">
                  <a:tint val="0"/>
                </a:srgbClr>
              </a:gs>
              <a:gs pos="44000">
                <a:srgbClr val="5BD078">
                  <a:tint val="60000"/>
                  <a:satMod val="120000"/>
                </a:srgbClr>
              </a:gs>
              <a:gs pos="100000">
                <a:srgbClr val="5BD078">
                  <a:tint val="90000"/>
                  <a:alpha val="100000"/>
                  <a:lumMod val="90000"/>
                </a:srgbClr>
              </a:gs>
            </a:gsLst>
            <a:lin ang="5400000" scaled="0"/>
          </a:gradFill>
          <a:ln w="9525" cap="flat" cmpd="sng" algn="ctr">
            <a:solidFill>
              <a:srgbClr val="5BD078"/>
            </a:solidFill>
            <a:prstDash val="solid"/>
          </a:ln>
          <a:effectLst>
            <a:glow rad="228600">
              <a:srgbClr val="05E0DB">
                <a:satMod val="175000"/>
                <a:alpha val="40000"/>
              </a:srgbClr>
            </a:glow>
          </a:effectLst>
        </p:spPr>
        <p:txBody>
          <a:bodyPr rtlCol="1" anchor="ctr"/>
          <a:lstStyle/>
          <a:p>
            <a:pPr lvl="0" algn="ctr"/>
            <a:r>
              <a:rPr lang="en-US" b="1" kern="0" dirty="0">
                <a:solidFill>
                  <a:sysClr val="windowText" lastClr="000000"/>
                </a:solidFill>
                <a:latin typeface="Candara"/>
                <a:cs typeface="Arial"/>
              </a:rPr>
              <a:t> </a:t>
            </a:r>
            <a:r>
              <a:rPr lang="ar-SA" b="1" kern="0" dirty="0" err="1" smtClean="0">
                <a:solidFill>
                  <a:sysClr val="windowText" lastClr="000000"/>
                </a:solidFill>
                <a:latin typeface="Candara"/>
                <a:cs typeface="Arial"/>
              </a:rPr>
              <a:t>الميالي</a:t>
            </a:r>
            <a:r>
              <a:rPr lang="en-US" b="1" kern="0" dirty="0" smtClean="0">
                <a:solidFill>
                  <a:sysClr val="windowText" lastClr="000000"/>
                </a:solidFill>
                <a:latin typeface="Candara"/>
                <a:cs typeface="Arial"/>
              </a:rPr>
              <a:t> </a:t>
            </a:r>
            <a:r>
              <a:rPr lang="ar-IQ" b="1" kern="0" dirty="0" smtClean="0">
                <a:solidFill>
                  <a:sysClr val="windowText" lastClr="000000"/>
                </a:solidFill>
                <a:latin typeface="Candara"/>
                <a:cs typeface="Arial"/>
              </a:rPr>
              <a:t> </a:t>
            </a:r>
            <a:r>
              <a:rPr lang="ar-IQ" b="1" kern="0" dirty="0" err="1" smtClean="0">
                <a:solidFill>
                  <a:sysClr val="windowText" lastClr="000000"/>
                </a:solidFill>
                <a:latin typeface="Candara"/>
                <a:cs typeface="Arial"/>
              </a:rPr>
              <a:t>يحاظر</a:t>
            </a:r>
            <a:r>
              <a:rPr lang="ar-IQ" b="1" kern="0" dirty="0" smtClean="0">
                <a:solidFill>
                  <a:sysClr val="windowText" lastClr="000000"/>
                </a:solidFill>
                <a:latin typeface="Candara"/>
                <a:cs typeface="Arial"/>
              </a:rPr>
              <a:t> فيها          </a:t>
            </a:r>
            <a:r>
              <a:rPr kumimoji="0" lang="ar-IQ" sz="1800" b="1" i="0" u="none" strike="noStrike" kern="0" cap="none" spc="0" normalizeH="0" baseline="0" noProof="0" dirty="0" smtClean="0">
                <a:ln>
                  <a:noFill/>
                </a:ln>
                <a:solidFill>
                  <a:sysClr val="windowText" lastClr="000000"/>
                </a:solidFill>
                <a:effectLst/>
                <a:uLnTx/>
                <a:uFillTx/>
                <a:latin typeface="Candara"/>
                <a:ea typeface="+mn-ea"/>
                <a:cs typeface="Arial"/>
              </a:rPr>
              <a:t>د.</a:t>
            </a:r>
            <a:r>
              <a:rPr kumimoji="0" lang="ar-IQ" sz="1800" b="1" i="0" u="none" strike="noStrike" kern="0" cap="none" spc="0" normalizeH="0" noProof="0" dirty="0" smtClean="0">
                <a:ln>
                  <a:noFill/>
                </a:ln>
                <a:solidFill>
                  <a:sysClr val="windowText" lastClr="000000"/>
                </a:solidFill>
                <a:effectLst/>
                <a:uLnTx/>
                <a:uFillTx/>
                <a:latin typeface="Candara"/>
                <a:ea typeface="+mn-ea"/>
                <a:cs typeface="Arial"/>
              </a:rPr>
              <a:t> </a:t>
            </a:r>
            <a:r>
              <a:rPr kumimoji="0" lang="ar-IQ" sz="1800" b="1" i="0" u="none" strike="noStrike" kern="0" cap="none" spc="0" normalizeH="0" baseline="0" noProof="0" dirty="0" smtClean="0">
                <a:ln>
                  <a:noFill/>
                </a:ln>
                <a:solidFill>
                  <a:sysClr val="windowText" lastClr="000000"/>
                </a:solidFill>
                <a:effectLst/>
                <a:uLnTx/>
                <a:uFillTx/>
                <a:latin typeface="Candara"/>
                <a:ea typeface="+mn-ea"/>
                <a:cs typeface="Arial"/>
              </a:rPr>
              <a:t>نهرين كريم كاظم</a:t>
            </a:r>
          </a:p>
          <a:p>
            <a:pPr marL="0" marR="0" lvl="0" indent="0" defTabSz="914400" eaLnBrk="1" fontAlgn="auto" latinLnBrk="0" hangingPunct="1">
              <a:lnSpc>
                <a:spcPct val="100000"/>
              </a:lnSpc>
              <a:spcBef>
                <a:spcPts val="0"/>
              </a:spcBef>
              <a:spcAft>
                <a:spcPts val="0"/>
              </a:spcAft>
              <a:buClrTx/>
              <a:buSzTx/>
              <a:buFontTx/>
              <a:buNone/>
              <a:tabLst/>
              <a:defRPr/>
            </a:pPr>
            <a:r>
              <a:rPr kumimoji="0" lang="ar-IQ" sz="1800" b="1" i="0" u="none" strike="noStrike" kern="0" cap="none" spc="0" normalizeH="0" baseline="0" noProof="0" dirty="0" err="1" smtClean="0">
                <a:ln>
                  <a:noFill/>
                </a:ln>
                <a:solidFill>
                  <a:sysClr val="windowText" lastClr="000000"/>
                </a:solidFill>
                <a:effectLst/>
                <a:uLnTx/>
                <a:uFillTx/>
                <a:latin typeface="Candara"/>
                <a:ea typeface="+mn-ea"/>
                <a:cs typeface="Arial"/>
              </a:rPr>
              <a:t>م.م.علياء</a:t>
            </a:r>
            <a:r>
              <a:rPr kumimoji="0" lang="ar-IQ" sz="1800" b="1" i="0" u="none" strike="noStrike" kern="0" cap="none" spc="0" normalizeH="0" baseline="0" noProof="0" dirty="0" smtClean="0">
                <a:ln>
                  <a:noFill/>
                </a:ln>
                <a:solidFill>
                  <a:sysClr val="windowText" lastClr="000000"/>
                </a:solidFill>
                <a:effectLst/>
                <a:uLnTx/>
                <a:uFillTx/>
                <a:latin typeface="Candara"/>
                <a:ea typeface="+mn-ea"/>
                <a:cs typeface="Arial"/>
              </a:rPr>
              <a:t> حسين جميل الموسوي </a:t>
            </a:r>
            <a:endParaRPr kumimoji="0" lang="ar-IQ" sz="1800" b="1" i="0" u="none" strike="noStrike" kern="0" cap="none" spc="0" normalizeH="0" baseline="0" noProof="0" dirty="0">
              <a:ln>
                <a:noFill/>
              </a:ln>
              <a:solidFill>
                <a:sysClr val="windowText" lastClr="000000"/>
              </a:solidFill>
              <a:effectLst/>
              <a:uLnTx/>
              <a:uFillTx/>
              <a:latin typeface="Candara"/>
              <a:ea typeface="+mn-ea"/>
              <a:cs typeface="Arial"/>
            </a:endParaRPr>
          </a:p>
        </p:txBody>
      </p:sp>
    </p:spTree>
    <p:extLst>
      <p:ext uri="{BB962C8B-B14F-4D97-AF65-F5344CB8AC3E}">
        <p14:creationId xmlns:p14="http://schemas.microsoft.com/office/powerpoint/2010/main" val="3384617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1003300" y="1273153"/>
            <a:ext cx="10199080" cy="3679847"/>
          </a:xfrm>
          <a:solidFill>
            <a:srgbClr val="FF0000"/>
          </a:solidFill>
        </p:spPr>
        <p:txBody>
          <a:bodyPr/>
          <a:lstStyle/>
          <a:p>
            <a:pPr algn="just" rtl="1"/>
            <a:r>
              <a:rPr lang="ar-SA" sz="4000" dirty="0">
                <a:solidFill>
                  <a:prstClr val="black"/>
                </a:solidFill>
                <a:ea typeface="Calibri"/>
              </a:rPr>
              <a:t>لأول مرة يرتبط إدمان الإنترنت بتغيرات في الدماغ مشابهة لتلك التي تحدث عند الأشخاص المدمنين على الخمر والكوكايين </a:t>
            </a:r>
            <a:r>
              <a:rPr lang="ar-SA" sz="4000" dirty="0" smtClean="0">
                <a:solidFill>
                  <a:prstClr val="black"/>
                </a:solidFill>
                <a:ea typeface="Calibri"/>
              </a:rPr>
              <a:t>والحشيش. </a:t>
            </a:r>
            <a:endParaRPr lang="ar-IQ" dirty="0"/>
          </a:p>
        </p:txBody>
      </p:sp>
    </p:spTree>
    <p:extLst>
      <p:ext uri="{BB962C8B-B14F-4D97-AF65-F5344CB8AC3E}">
        <p14:creationId xmlns:p14="http://schemas.microsoft.com/office/powerpoint/2010/main" val="245512267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613" y="2908300"/>
            <a:ext cx="6480175"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A0EDFBC5-9E83-48A9-A20F-CEAD086DBFA3}" type="slidenum">
              <a:rPr lang="en-US" smtClean="0"/>
              <a:pPr/>
              <a:t>11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نص 5"/>
          <p:cNvSpPr>
            <a:spLocks noGrp="1"/>
          </p:cNvSpPr>
          <p:nvPr>
            <p:ph type="body" idx="1"/>
          </p:nvPr>
        </p:nvSpPr>
        <p:spPr>
          <a:xfrm>
            <a:off x="1092200" y="1087779"/>
            <a:ext cx="10313380" cy="203129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2400" b="0" i="0" u="none" strike="noStrike" kern="0" cap="none" spc="0" normalizeH="0" baseline="0" noProof="0" dirty="0" smtClean="0">
                <a:ln>
                  <a:noFill/>
                </a:ln>
                <a:solidFill>
                  <a:prstClr val="black"/>
                </a:solidFill>
                <a:effectLst/>
                <a:uLnTx/>
                <a:uFillTx/>
                <a:latin typeface="Calibri"/>
                <a:ea typeface="+mn-ea"/>
                <a:cs typeface="Arial"/>
              </a:rPr>
              <a:t>ويعتقد خبراء في إمكانية علاج هذا الإدمان بالتحكم والسيطرة على استخدام الشبكة العنكبوتية، إذ يعتمد على تنظيم الوقت، وممارسة بعض الأنشطة والهوايات وتعلم مهارات جديدة، فضلاً عن الاشتراك في أعمال تطوعية وأنشطة اجتماعية.</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IQ" sz="2400" b="0" i="0" u="none" strike="noStrike" kern="0" cap="none" spc="0" normalizeH="0" baseline="0" noProof="0" dirty="0" smtClean="0">
              <a:ln>
                <a:noFill/>
              </a:ln>
              <a:solidFill>
                <a:prstClr val="black"/>
              </a:solidFill>
              <a:effectLst/>
              <a:uLnTx/>
              <a:uFillTx/>
              <a:latin typeface="Calibri"/>
              <a:ea typeface="+mn-ea"/>
              <a:cs typeface="Arial"/>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2400" b="1" i="0" u="sng" strike="noStrike" kern="0" cap="none" spc="0" normalizeH="0" baseline="0" noProof="0" dirty="0" smtClean="0">
                <a:ln>
                  <a:noFill/>
                </a:ln>
                <a:solidFill>
                  <a:srgbClr val="FF0000"/>
                </a:solidFill>
                <a:effectLst/>
                <a:uLnTx/>
                <a:uFillTx/>
                <a:latin typeface="Calibri"/>
                <a:ea typeface="+mn-ea"/>
                <a:cs typeface="Arial"/>
              </a:rPr>
              <a:t>يذكر أن الولايات المتحدة الأميركية افتتحت أواخر 2013 قسماً لعلاج إدمان الإنترنت</a:t>
            </a:r>
          </a:p>
        </p:txBody>
      </p:sp>
    </p:spTree>
    <p:extLst>
      <p:ext uri="{BB962C8B-B14F-4D97-AF65-F5344CB8AC3E}">
        <p14:creationId xmlns:p14="http://schemas.microsoft.com/office/powerpoint/2010/main" val="75660375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نص 5"/>
          <p:cNvSpPr>
            <a:spLocks noGrp="1"/>
          </p:cNvSpPr>
          <p:nvPr>
            <p:ph type="body" idx="1"/>
          </p:nvPr>
        </p:nvSpPr>
        <p:spPr>
          <a:xfrm>
            <a:off x="2146300" y="1120561"/>
            <a:ext cx="9119580" cy="12926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2400" b="0" i="0" u="none" strike="noStrike" kern="0" cap="none" spc="0" normalizeH="0" baseline="0" noProof="0" dirty="0" smtClean="0">
                <a:ln>
                  <a:noFill/>
                </a:ln>
                <a:solidFill>
                  <a:srgbClr val="333333"/>
                </a:solidFill>
                <a:effectLst/>
                <a:uLnTx/>
                <a:uFillTx/>
                <a:latin typeface="Noto Naskh Arabic"/>
                <a:ea typeface="+mn-ea"/>
                <a:cs typeface="Arial"/>
              </a:rPr>
              <a:t>كشفت دراسة حديثة أن ظاهرة إدمان الإنترنت مشكلة تؤثر على 6% من سكان العالم، وأن أكثر المناطق تأثراً بهذه الظاهرة منطقة الشرق الأوسط، بنسبة تصل إلى 11%، فيما تدنت النسبة إلى 2.4% في شمال وغرب أوروبا</a:t>
            </a:r>
            <a:endParaRPr kumimoji="0" lang="ar-IQ" sz="2400" b="0" i="0" u="none" strike="noStrike" kern="0" cap="none" spc="0" normalizeH="0" baseline="0" noProof="0" dirty="0" smtClean="0">
              <a:ln>
                <a:noFill/>
              </a:ln>
              <a:solidFill>
                <a:prstClr val="black"/>
              </a:solidFill>
              <a:effectLst/>
              <a:uLnTx/>
              <a:uFillTx/>
              <a:latin typeface="Calibri"/>
              <a:ea typeface="+mn-ea"/>
              <a:cs typeface="Arial"/>
            </a:endParaRPr>
          </a:p>
        </p:txBody>
      </p:sp>
      <p:sp>
        <p:nvSpPr>
          <p:cNvPr id="7" name="مستطيل 6"/>
          <p:cNvSpPr/>
          <p:nvPr/>
        </p:nvSpPr>
        <p:spPr>
          <a:xfrm>
            <a:off x="683816" y="2493020"/>
            <a:ext cx="7416824" cy="193899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rtl="1" eaLnBrk="1" fontAlgn="t" latinLnBrk="0" hangingPunct="1">
              <a:lnSpc>
                <a:spcPct val="100000"/>
              </a:lnSpc>
              <a:spcBef>
                <a:spcPts val="0"/>
              </a:spcBef>
              <a:spcAft>
                <a:spcPts val="0"/>
              </a:spcAft>
              <a:buClrTx/>
              <a:buSzTx/>
              <a:buFontTx/>
              <a:buNone/>
              <a:tabLst/>
              <a:defRPr/>
            </a:pPr>
            <a:r>
              <a:rPr kumimoji="0" lang="ar-IQ" sz="2400" b="0" i="0" u="none" strike="noStrike" kern="0" cap="none" spc="0" normalizeH="0" baseline="0" noProof="0" dirty="0" smtClean="0">
                <a:ln>
                  <a:noFill/>
                </a:ln>
                <a:solidFill>
                  <a:srgbClr val="333333"/>
                </a:solidFill>
                <a:effectLst/>
                <a:uLnTx/>
                <a:uFillTx/>
                <a:latin typeface="Noto Naskh Arabic"/>
                <a:ea typeface="+mn-ea"/>
                <a:cs typeface="Arial"/>
              </a:rPr>
              <a:t>وأوضحت الدراسة، التي نشرت نتائجها في مجلة "علم نفس الإنترنت والسلوك والشبكات الاجتماعية" أن إدمان الإنترنت يؤثر سلباً على حياة الأشخاص وصحتهم وعلاقاتهم الاجتماعية.</a:t>
            </a:r>
          </a:p>
          <a:p>
            <a:pPr marL="0" marR="0" lvl="0" indent="0" algn="just" defTabSz="914400" rtl="1" eaLnBrk="1" fontAlgn="t" latinLnBrk="0" hangingPunct="1">
              <a:lnSpc>
                <a:spcPct val="100000"/>
              </a:lnSpc>
              <a:spcBef>
                <a:spcPts val="0"/>
              </a:spcBef>
              <a:spcAft>
                <a:spcPts val="0"/>
              </a:spcAft>
              <a:buClrTx/>
              <a:buSzTx/>
              <a:buFontTx/>
              <a:buNone/>
              <a:tabLst/>
              <a:defRPr/>
            </a:pPr>
            <a:r>
              <a:rPr kumimoji="0" lang="ar-IQ" sz="2400" b="0" i="0" u="none" strike="noStrike" kern="0" cap="none" spc="0" normalizeH="0" baseline="0" noProof="0" dirty="0" smtClean="0">
                <a:ln>
                  <a:noFill/>
                </a:ln>
                <a:solidFill>
                  <a:srgbClr val="333333"/>
                </a:solidFill>
                <a:effectLst/>
                <a:uLnTx/>
                <a:uFillTx/>
                <a:latin typeface="Noto Naskh Arabic"/>
                <a:ea typeface="+mn-ea"/>
                <a:cs typeface="Arial"/>
              </a:rPr>
              <a:t>فإن كنت تفضل الاتصال بالإنترنت، عوضاً عن الجلوس مع الآخرين، فأنت واحد من 182 مليون شخص، تقول أبحاث إنهم يعانون من الإدمان</a:t>
            </a:r>
          </a:p>
        </p:txBody>
      </p:sp>
    </p:spTree>
    <p:extLst>
      <p:ext uri="{BB962C8B-B14F-4D97-AF65-F5344CB8AC3E}">
        <p14:creationId xmlns:p14="http://schemas.microsoft.com/office/powerpoint/2010/main" val="279577936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نص 5"/>
          <p:cNvSpPr>
            <a:spLocks noGrp="1"/>
          </p:cNvSpPr>
          <p:nvPr>
            <p:ph type="body" idx="1"/>
          </p:nvPr>
        </p:nvSpPr>
        <p:spPr>
          <a:xfrm>
            <a:off x="635000" y="904661"/>
            <a:ext cx="11100780" cy="1292631"/>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0" cap="none" spc="0" normalizeH="0" baseline="0" noProof="0" dirty="0" smtClean="0">
                <a:ln>
                  <a:noFill/>
                </a:ln>
                <a:solidFill>
                  <a:prstClr val="black"/>
                </a:solidFill>
                <a:effectLst/>
                <a:uLnTx/>
                <a:uFillTx/>
                <a:latin typeface="Calibri"/>
                <a:ea typeface="Calibri"/>
                <a:cs typeface="Arial"/>
              </a:rPr>
              <a:t>ففي دراسة رائدة، استخدم العلماء ماسحات الرنين المغنطيسي لكشف الاختلالات الموجودة في أدمغة المراهقين الذين يقضون جل أوقاتهم على الإنترنت إلى درجة تضر بحياتهم الاجتماعية والشخصية</a:t>
            </a:r>
            <a:endParaRPr kumimoji="0" lang="ar-IQ" sz="2400" b="0" i="0" u="none" strike="noStrike" kern="0" cap="none" spc="0" normalizeH="0" baseline="0" noProof="0" dirty="0" smtClean="0">
              <a:ln>
                <a:noFill/>
              </a:ln>
              <a:solidFill>
                <a:prstClr val="black"/>
              </a:solidFill>
              <a:effectLst/>
              <a:uLnTx/>
              <a:uFillTx/>
              <a:latin typeface="Calibri"/>
              <a:ea typeface="+mn-ea"/>
              <a:cs typeface="Aria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44" y="2467744"/>
            <a:ext cx="5513809" cy="367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4142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نص 5"/>
          <p:cNvSpPr>
            <a:spLocks noGrp="1"/>
          </p:cNvSpPr>
          <p:nvPr>
            <p:ph type="body" idx="1"/>
          </p:nvPr>
        </p:nvSpPr>
        <p:spPr>
          <a:xfrm>
            <a:off x="478405" y="1442433"/>
            <a:ext cx="11549475" cy="1846629"/>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0" cap="none" spc="0" normalizeH="0" baseline="0" noProof="0" dirty="0" smtClean="0">
                <a:ln>
                  <a:noFill/>
                </a:ln>
                <a:solidFill>
                  <a:prstClr val="black"/>
                </a:solidFill>
                <a:effectLst/>
                <a:uLnTx/>
                <a:uFillTx/>
                <a:latin typeface="Calibri"/>
                <a:ea typeface="Calibri"/>
                <a:cs typeface="Arial"/>
              </a:rPr>
              <a:t>ويُعتقد أن نحو 5% إلى 10% من مستخدمي الإنترنت مدمنين لها، وهو ما يعني عدم قدرتهم على ترشيد استخدامهم لها. والغالبية ممن يمارسون الألعاب على الإنترنت أصبحوا مستغرقين فيها لدرجة تجعلهم يقضون فترات طويلة من دون طعام أو شراب ومن ثم تتأثر دراستهم وعملهم وعلاقاتهم .</a:t>
            </a:r>
            <a:endParaRPr kumimoji="0" lang="ar-IQ" sz="2400" b="0" i="0" u="none" strike="noStrike" kern="0" cap="none" spc="0" normalizeH="0" baseline="0" noProof="0" dirty="0" smtClean="0">
              <a:ln>
                <a:noFill/>
              </a:ln>
              <a:solidFill>
                <a:prstClr val="black"/>
              </a:solidFill>
              <a:effectLst/>
              <a:uLnTx/>
              <a:uFillTx/>
              <a:latin typeface="Calibri"/>
              <a:ea typeface="+mn-ea"/>
              <a:cs typeface="Aria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01" y="3340100"/>
            <a:ext cx="607141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70358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نص 5"/>
          <p:cNvSpPr>
            <a:spLocks noGrp="1"/>
          </p:cNvSpPr>
          <p:nvPr>
            <p:ph type="body" idx="1"/>
          </p:nvPr>
        </p:nvSpPr>
        <p:spPr>
          <a:xfrm>
            <a:off x="1574800" y="1147607"/>
            <a:ext cx="9614880" cy="1162339"/>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0" cap="none" spc="0" normalizeH="0" baseline="0" noProof="0" dirty="0" smtClean="0">
                <a:ln>
                  <a:noFill/>
                </a:ln>
                <a:solidFill>
                  <a:prstClr val="black"/>
                </a:solidFill>
                <a:effectLst/>
                <a:uLnTx/>
                <a:uFillTx/>
                <a:latin typeface="Calibri"/>
                <a:ea typeface="Calibri"/>
                <a:cs typeface="Arial"/>
              </a:rPr>
              <a:t>وقد قام علماء صينيون بفحص أدمغة 17 مراهقا شخصت حالتهم بأنهم مصابون بـ"اضطراب إدمان الإنترنت" وقارنوا النتائج بفحوص لـ16 من زملائهم.</a:t>
            </a:r>
            <a:endParaRPr kumimoji="0" lang="en-US" sz="2400" b="0" i="0" u="none" strike="noStrike" kern="0" cap="none" spc="0" normalizeH="0" baseline="0" noProof="0" dirty="0" smtClean="0">
              <a:ln>
                <a:noFill/>
              </a:ln>
              <a:solidFill>
                <a:prstClr val="black"/>
              </a:solidFill>
              <a:effectLst/>
              <a:uLnTx/>
              <a:uFillTx/>
              <a:latin typeface="Calibri"/>
              <a:ea typeface="Calibri"/>
              <a:cs typeface="Arial"/>
            </a:endParaRPr>
          </a:p>
        </p:txBody>
      </p:sp>
      <p:sp>
        <p:nvSpPr>
          <p:cNvPr id="7" name="مستطيل 6"/>
          <p:cNvSpPr/>
          <p:nvPr/>
        </p:nvSpPr>
        <p:spPr>
          <a:xfrm>
            <a:off x="2590800" y="2464476"/>
            <a:ext cx="7833568" cy="286232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0" cap="none" spc="0" normalizeH="0" baseline="0" noProof="0" dirty="0" smtClean="0">
                <a:ln>
                  <a:noFill/>
                </a:ln>
                <a:solidFill>
                  <a:prstClr val="black"/>
                </a:solidFill>
                <a:effectLst/>
                <a:uLnTx/>
                <a:uFillTx/>
                <a:latin typeface="Calibri"/>
                <a:ea typeface="Calibri"/>
                <a:cs typeface="Arial"/>
              </a:rPr>
              <a:t>وأظهرت النتائج تلف ألياف المادة البيضاء في الدماغ التي تربط المناطق المعنية بالمعالجة العاطفية والانتباه واتخاذ القرارات والسيطرة الإدراكية. وقد لوحظت تغييرات مماثلة بالمادة البيضاء في أشكال أخرى من الإدمان على مواد مثل الخمر والكوكايين. ومن ثم فإن النتائج تشير إلى أن سلامة المادة البيضاء قد   تخدم كمستهدف علاج جديد محتمل في اضطراب إدمان الإنترنت</a:t>
            </a:r>
            <a:endParaRPr kumimoji="0" lang="ar-IQ" sz="2400" b="0" i="0" u="none" strike="noStrike" kern="0" cap="none" spc="0" normalizeH="0" baseline="0" noProof="0" dirty="0" smtClean="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98914972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381000" y="1044553"/>
            <a:ext cx="11811000" cy="2447947"/>
          </a:xfrm>
        </p:spPr>
        <p:style>
          <a:lnRef idx="1">
            <a:schemeClr val="accent1"/>
          </a:lnRef>
          <a:fillRef idx="2">
            <a:schemeClr val="accent1"/>
          </a:fillRef>
          <a:effectRef idx="1">
            <a:schemeClr val="accent1"/>
          </a:effectRef>
          <a:fontRef idx="minor">
            <a:schemeClr val="dk1"/>
          </a:fontRef>
        </p:style>
        <p:txBody>
          <a:bodyPr/>
          <a:lstStyle/>
          <a:p>
            <a:pPr algn="just" rtl="1"/>
            <a:r>
              <a:rPr lang="ar-IQ" sz="3600" dirty="0">
                <a:solidFill>
                  <a:prstClr val="black"/>
                </a:solidFill>
              </a:rPr>
              <a:t>لمادة البيضاء هي أحد المادتين المكونتين للجهاز العصبي المركزي (حيث تكون المادة الرمادية هي المكون الثاني) تتكون بشكل أساسي من خلايا دبقية ومحاور عصبية مغمدة بغمد الميالين (النخاعين)</a:t>
            </a: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3048000"/>
            <a:ext cx="6196013"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2585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محتوى 2"/>
          <p:cNvSpPr>
            <a:spLocks noGrp="1"/>
          </p:cNvSpPr>
          <p:nvPr>
            <p:ph type="body" idx="1"/>
          </p:nvPr>
        </p:nvSpPr>
        <p:spPr>
          <a:xfrm>
            <a:off x="1206500" y="2149453"/>
            <a:ext cx="9856180" cy="2625747"/>
          </a:xfrm>
          <a:prstGeom prst="rect">
            <a:avLst/>
          </a:prstGeom>
          <a:solidFill>
            <a:schemeClr val="tx2">
              <a:lumMod val="20000"/>
              <a:lumOff val="80000"/>
            </a:schemeClr>
          </a:solidFill>
        </p:spPr>
        <p:txBody>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IQ" sz="2400" b="0" i="0" u="none" strike="noStrike" kern="0" cap="none" spc="0" normalizeH="0" baseline="0" noProof="0" dirty="0" smtClean="0">
                <a:ln>
                  <a:noFill/>
                </a:ln>
                <a:solidFill>
                  <a:srgbClr val="000000"/>
                </a:solidFill>
                <a:effectLst/>
                <a:uLnTx/>
                <a:uFillTx/>
                <a:latin typeface="Arial"/>
              </a:rPr>
              <a:t>ولكن أدمغتنا لم تسلم من الآثار المترتبة على ذلك، حيث تبيّن أن تصفح مواقع الإنترنت يقلل من قدرتنا على التركيز و خلصت دراسة جديدة أجراها باحثون من بريطانيا والولايات المتحدة وأستراليا، تبحث في تأثير عالم الإنترنت على وظائف الدماغ، إلى عدد من الاستنتاجات المذهلة.</a:t>
            </a:r>
            <a:r>
              <a:rPr kumimoji="0" lang="ar-IQ" sz="2400" b="0" i="0" u="none" strike="noStrike" kern="0" cap="none" spc="0" normalizeH="0" noProof="0" dirty="0" smtClean="0">
                <a:ln>
                  <a:noFill/>
                </a:ln>
                <a:solidFill>
                  <a:srgbClr val="000000"/>
                </a:solidFill>
                <a:effectLst/>
                <a:uLnTx/>
                <a:uFillTx/>
                <a:latin typeface="Arial"/>
              </a:rPr>
              <a:t> </a:t>
            </a:r>
            <a:r>
              <a:rPr kumimoji="0" lang="ar-IQ" sz="2400" b="0" i="0" u="none" strike="noStrike" kern="0" cap="none" spc="0" normalizeH="0" baseline="0" noProof="0" dirty="0" smtClean="0">
                <a:ln>
                  <a:noFill/>
                </a:ln>
                <a:solidFill>
                  <a:srgbClr val="000000"/>
                </a:solidFill>
                <a:effectLst/>
                <a:uLnTx/>
                <a:uFillTx/>
                <a:latin typeface="Arial"/>
              </a:rPr>
              <a:t>وركزت الدراسة على تأثير الشبكة العنكبوتية العالمية في 3 مجالات: </a:t>
            </a:r>
            <a:r>
              <a:rPr kumimoji="0" lang="ar-IQ" sz="2400" b="0" i="0" u="none" strike="noStrike" kern="0" cap="none" spc="0" normalizeH="0" baseline="0" noProof="0" dirty="0" smtClean="0">
                <a:ln>
                  <a:noFill/>
                </a:ln>
                <a:solidFill>
                  <a:srgbClr val="00B050"/>
                </a:solidFill>
                <a:effectLst/>
                <a:uLnTx/>
                <a:uFillTx/>
                <a:latin typeface="Arial"/>
              </a:rPr>
              <a:t>التركيز</a:t>
            </a:r>
            <a:r>
              <a:rPr kumimoji="0" lang="ar-IQ" sz="2400" b="0" i="0" u="none" strike="noStrike" kern="0" cap="none" spc="0" normalizeH="0" baseline="0" noProof="0" dirty="0" smtClean="0">
                <a:ln>
                  <a:noFill/>
                </a:ln>
                <a:solidFill>
                  <a:srgbClr val="000000"/>
                </a:solidFill>
                <a:effectLst/>
                <a:uLnTx/>
                <a:uFillTx/>
                <a:latin typeface="Arial"/>
              </a:rPr>
              <a:t> </a:t>
            </a:r>
            <a:r>
              <a:rPr kumimoji="0" lang="ar-IQ" sz="2400" b="0" i="0" u="none" strike="noStrike" kern="0" cap="none" spc="0" normalizeH="0" baseline="0" noProof="0" dirty="0" smtClean="0">
                <a:ln>
                  <a:noFill/>
                </a:ln>
                <a:solidFill>
                  <a:srgbClr val="FF0000"/>
                </a:solidFill>
                <a:effectLst/>
                <a:uLnTx/>
                <a:uFillTx/>
                <a:latin typeface="Arial"/>
              </a:rPr>
              <a:t>والذاكرة</a:t>
            </a:r>
            <a:r>
              <a:rPr kumimoji="0" lang="ar-IQ" sz="2400" b="0" i="0" u="none" strike="noStrike" kern="0" cap="none" spc="0" normalizeH="0" baseline="0" noProof="0" dirty="0" smtClean="0">
                <a:ln>
                  <a:noFill/>
                </a:ln>
                <a:solidFill>
                  <a:srgbClr val="000000"/>
                </a:solidFill>
                <a:effectLst/>
                <a:uLnTx/>
                <a:uFillTx/>
                <a:latin typeface="Arial"/>
              </a:rPr>
              <a:t> </a:t>
            </a:r>
            <a:r>
              <a:rPr kumimoji="0" lang="ar-IQ" sz="2400" b="0" i="0" u="none" strike="noStrike" kern="0" cap="none" spc="0" normalizeH="0" baseline="0" noProof="0" dirty="0" smtClean="0">
                <a:ln>
                  <a:noFill/>
                </a:ln>
                <a:solidFill>
                  <a:srgbClr val="1F497D">
                    <a:lumMod val="60000"/>
                    <a:lumOff val="40000"/>
                  </a:srgbClr>
                </a:solidFill>
                <a:effectLst/>
                <a:uLnTx/>
                <a:uFillTx/>
                <a:latin typeface="Arial"/>
              </a:rPr>
              <a:t>والإدراك الاجتماعي</a:t>
            </a:r>
            <a:r>
              <a:rPr kumimoji="0" lang="ar-IQ" sz="2400" b="0" i="0" u="none" strike="noStrike" kern="0" cap="none" spc="0" normalizeH="0" baseline="0" noProof="0" dirty="0" smtClean="0">
                <a:ln>
                  <a:noFill/>
                </a:ln>
                <a:solidFill>
                  <a:srgbClr val="000000"/>
                </a:solidFill>
                <a:effectLst/>
                <a:uLnTx/>
                <a:uFillTx/>
                <a:latin typeface="Arial"/>
              </a:rPr>
              <a:t>.</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ar-IQ"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3042898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p:txBody>
          <a:bodyPr/>
          <a:lstStyle/>
          <a:p>
            <a:pPr algn="r"/>
            <a:r>
              <a:rPr lang="ar-IQ" sz="2800" b="1" dirty="0">
                <a:solidFill>
                  <a:srgbClr val="FFFF00"/>
                </a:solidFill>
                <a:ea typeface="+mj-ea"/>
              </a:rPr>
              <a:t>ما هي اعراض ادمان الانترنت</a:t>
            </a:r>
            <a:endParaRPr lang="ar-IQ" b="1" dirty="0">
              <a:solidFill>
                <a:srgbClr val="FFFF00"/>
              </a:solidFill>
            </a:endParaRPr>
          </a:p>
        </p:txBody>
      </p:sp>
      <p:sp>
        <p:nvSpPr>
          <p:cNvPr id="6" name="عنصر نائب للمحتوى 2"/>
          <p:cNvSpPr>
            <a:spLocks noGrp="1"/>
          </p:cNvSpPr>
          <p:nvPr>
            <p:ph type="body" idx="1"/>
          </p:nvPr>
        </p:nvSpPr>
        <p:spPr>
          <a:xfrm>
            <a:off x="529205" y="1006453"/>
            <a:ext cx="11549475" cy="5080789"/>
          </a:xfrm>
          <a:prstGeom prst="rect">
            <a:avLst/>
          </a:prstGeom>
          <a:solidFill>
            <a:schemeClr val="accent5">
              <a:lumMod val="20000"/>
              <a:lumOff val="80000"/>
            </a:schemeClr>
          </a:solidFill>
        </p:spPr>
        <p:txBody>
          <a:bodyPr>
            <a:normAutofit/>
          </a:bodyPr>
          <a:lstStyle/>
          <a:p>
            <a:pPr marL="0" marR="0" lvl="0" indent="0" algn="just" defTabSz="914400" rtl="1" eaLnBrk="1" fontAlgn="auto" latinLnBrk="0" hangingPunct="1">
              <a:lnSpc>
                <a:spcPct val="200000"/>
              </a:lnSpc>
              <a:spcBef>
                <a:spcPts val="0"/>
              </a:spcBef>
              <a:spcAft>
                <a:spcPts val="0"/>
              </a:spcAft>
              <a:buClrTx/>
              <a:buSzTx/>
              <a:buFontTx/>
              <a:buNone/>
              <a:tabLst/>
              <a:defRPr/>
            </a:pPr>
            <a:r>
              <a:rPr kumimoji="0" lang="ar-IQ" sz="2400" b="0" i="0" u="none" strike="noStrike" kern="0" cap="none" spc="0" normalizeH="0" baseline="0" noProof="0" dirty="0" smtClean="0">
                <a:ln>
                  <a:noFill/>
                </a:ln>
                <a:solidFill>
                  <a:sysClr val="windowText" lastClr="000000"/>
                </a:solidFill>
                <a:effectLst/>
                <a:uLnTx/>
                <a:uFillTx/>
              </a:rPr>
              <a:t>يمكن إيجاز أبرز اعراض ادمان الانترنت في النقاط التالية:</a:t>
            </a:r>
          </a:p>
          <a:p>
            <a:pPr marL="457200" marR="0" lvl="0" indent="-457200" algn="just" defTabSz="914400" rtl="1" eaLnBrk="1" fontAlgn="auto" latinLnBrk="0" hangingPunct="1">
              <a:lnSpc>
                <a:spcPct val="200000"/>
              </a:lnSpc>
              <a:spcBef>
                <a:spcPts val="0"/>
              </a:spcBef>
              <a:spcAft>
                <a:spcPts val="0"/>
              </a:spcAft>
              <a:buClrTx/>
              <a:buSzTx/>
              <a:buFont typeface="+mj-lt"/>
              <a:buAutoNum type="arabicPeriod"/>
              <a:tabLst/>
              <a:defRPr/>
            </a:pPr>
            <a:r>
              <a:rPr kumimoji="0" lang="ar-IQ" sz="2400" b="0" i="0" u="none" strike="noStrike" kern="0" cap="none" spc="0" normalizeH="0" baseline="0" noProof="0" dirty="0" smtClean="0">
                <a:ln>
                  <a:noFill/>
                </a:ln>
                <a:solidFill>
                  <a:sysClr val="windowText" lastClr="000000"/>
                </a:solidFill>
                <a:effectLst/>
                <a:uLnTx/>
                <a:uFillTx/>
              </a:rPr>
              <a:t>استخدام الإنترنت لساعات طويلة بمعدل 35 : 40 ساعة أسبوعياً </a:t>
            </a:r>
          </a:p>
          <a:p>
            <a:pPr marL="457200" marR="0" lvl="0" indent="-457200" algn="just" defTabSz="914400" rtl="1" eaLnBrk="1" fontAlgn="auto" latinLnBrk="0" hangingPunct="1">
              <a:lnSpc>
                <a:spcPct val="200000"/>
              </a:lnSpc>
              <a:spcBef>
                <a:spcPts val="0"/>
              </a:spcBef>
              <a:spcAft>
                <a:spcPts val="0"/>
              </a:spcAft>
              <a:buClrTx/>
              <a:buSzTx/>
              <a:buFont typeface="+mj-lt"/>
              <a:buAutoNum type="arabicPeriod"/>
              <a:tabLst/>
              <a:defRPr/>
            </a:pPr>
            <a:r>
              <a:rPr kumimoji="0" lang="ar-IQ" sz="2400" b="0" i="0" u="none" strike="noStrike" kern="0" cap="none" spc="0" normalizeH="0" baseline="0" noProof="0" dirty="0" smtClean="0">
                <a:ln>
                  <a:noFill/>
                </a:ln>
                <a:solidFill>
                  <a:sysClr val="windowText" lastClr="000000"/>
                </a:solidFill>
                <a:effectLst/>
                <a:uLnTx/>
                <a:uFillTx/>
              </a:rPr>
              <a:t>الحرص على البقاء متصلاً بشبكة الإنترنت بصفة دائمة</a:t>
            </a:r>
          </a:p>
          <a:p>
            <a:pPr marL="457200" marR="0" lvl="0" indent="-457200" algn="just" defTabSz="914400" rtl="1" eaLnBrk="1" fontAlgn="auto" latinLnBrk="0" hangingPunct="1">
              <a:lnSpc>
                <a:spcPct val="200000"/>
              </a:lnSpc>
              <a:spcBef>
                <a:spcPts val="0"/>
              </a:spcBef>
              <a:spcAft>
                <a:spcPts val="0"/>
              </a:spcAft>
              <a:buClrTx/>
              <a:buSzTx/>
              <a:buFont typeface="+mj-lt"/>
              <a:buAutoNum type="arabicPeriod"/>
              <a:tabLst/>
              <a:defRPr/>
            </a:pPr>
            <a:r>
              <a:rPr kumimoji="0" lang="ar-IQ" sz="2400" b="0" i="0" u="none" strike="noStrike" kern="0" cap="none" spc="0" normalizeH="0" baseline="0" noProof="0" dirty="0" smtClean="0">
                <a:ln>
                  <a:noFill/>
                </a:ln>
                <a:solidFill>
                  <a:sysClr val="windowText" lastClr="000000"/>
                </a:solidFill>
                <a:effectLst/>
                <a:uLnTx/>
                <a:uFillTx/>
              </a:rPr>
              <a:t>إهدار الوقت وإهمال الواجبات العملية والاجتماعية </a:t>
            </a:r>
          </a:p>
          <a:p>
            <a:pPr marL="457200" marR="0" lvl="0" indent="-457200" algn="just" defTabSz="914400" rtl="1" eaLnBrk="1" fontAlgn="auto" latinLnBrk="0" hangingPunct="1">
              <a:lnSpc>
                <a:spcPct val="200000"/>
              </a:lnSpc>
              <a:spcBef>
                <a:spcPts val="0"/>
              </a:spcBef>
              <a:spcAft>
                <a:spcPts val="0"/>
              </a:spcAft>
              <a:buClrTx/>
              <a:buSzTx/>
              <a:buFont typeface="+mj-lt"/>
              <a:buAutoNum type="arabicPeriod"/>
              <a:tabLst/>
              <a:defRPr/>
            </a:pPr>
            <a:r>
              <a:rPr kumimoji="0" lang="ar-IQ" sz="2400" b="0" i="0" u="none" strike="noStrike" kern="0" cap="none" spc="0" normalizeH="0" baseline="0" noProof="0" dirty="0" smtClean="0">
                <a:ln>
                  <a:noFill/>
                </a:ln>
                <a:solidFill>
                  <a:sysClr val="windowText" lastClr="000000"/>
                </a:solidFill>
                <a:effectLst/>
                <a:uLnTx/>
                <a:uFillTx/>
              </a:rPr>
              <a:t>الانزعاج الشديد في حالة انقطاع الخدمة أو خلال فترات الاضطرار لعدم الاتصال بالشبكة </a:t>
            </a:r>
          </a:p>
          <a:p>
            <a:pPr marL="457200" marR="0" lvl="0" indent="-457200" algn="just" defTabSz="914400" rtl="1" eaLnBrk="1" fontAlgn="auto" latinLnBrk="0" hangingPunct="1">
              <a:lnSpc>
                <a:spcPct val="200000"/>
              </a:lnSpc>
              <a:spcBef>
                <a:spcPts val="0"/>
              </a:spcBef>
              <a:spcAft>
                <a:spcPts val="0"/>
              </a:spcAft>
              <a:buClrTx/>
              <a:buSzTx/>
              <a:buFont typeface="+mj-lt"/>
              <a:buAutoNum type="arabicPeriod"/>
              <a:tabLst/>
              <a:defRPr/>
            </a:pPr>
            <a:r>
              <a:rPr kumimoji="0" lang="ar-IQ" sz="2400" b="0" i="0" u="none" strike="noStrike" kern="0" cap="none" spc="0" normalizeH="0" baseline="0" noProof="0" dirty="0" smtClean="0">
                <a:ln>
                  <a:noFill/>
                </a:ln>
                <a:solidFill>
                  <a:sysClr val="windowText" lastClr="000000"/>
                </a:solidFill>
                <a:effectLst/>
                <a:uLnTx/>
                <a:uFillTx/>
              </a:rPr>
              <a:t>نوبات الأرق المزمنة المتكررة</a:t>
            </a:r>
          </a:p>
        </p:txBody>
      </p:sp>
    </p:spTree>
    <p:extLst>
      <p:ext uri="{BB962C8B-B14F-4D97-AF65-F5344CB8AC3E}">
        <p14:creationId xmlns:p14="http://schemas.microsoft.com/office/powerpoint/2010/main" val="1716162511"/>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solidFill>
            <a:schemeClr val="accent5">
              <a:lumMod val="20000"/>
              <a:lumOff val="80000"/>
            </a:schemeClr>
          </a:solidFill>
        </p:spPr>
        <p:txBody>
          <a:bodyPr/>
          <a:lstStyle/>
          <a:p>
            <a:pPr marL="342900" lvl="0" indent="-342900" algn="r" rtl="1">
              <a:lnSpc>
                <a:spcPct val="170000"/>
              </a:lnSpc>
              <a:spcBef>
                <a:spcPct val="20000"/>
              </a:spcBef>
              <a:buSzTx/>
              <a:buFont typeface="Arial" pitchFamily="34" charset="0"/>
              <a:buChar char="•"/>
            </a:pPr>
            <a:r>
              <a:rPr lang="ar-IQ" sz="2500" dirty="0">
                <a:solidFill>
                  <a:prstClr val="black"/>
                </a:solidFill>
              </a:rPr>
              <a:t>تنظيم الوقت وأداء المهام اليومية وفق جدول زمني مسبق</a:t>
            </a:r>
          </a:p>
          <a:p>
            <a:pPr marL="342900" lvl="0" indent="-342900" algn="r" rtl="1">
              <a:lnSpc>
                <a:spcPct val="170000"/>
              </a:lnSpc>
              <a:spcBef>
                <a:spcPct val="20000"/>
              </a:spcBef>
              <a:buSzTx/>
              <a:buFont typeface="Arial" pitchFamily="34" charset="0"/>
              <a:buChar char="•"/>
            </a:pPr>
            <a:r>
              <a:rPr lang="ar-IQ" sz="2500" dirty="0">
                <a:solidFill>
                  <a:prstClr val="black"/>
                </a:solidFill>
              </a:rPr>
              <a:t>خفض عدد ساعات استخدام الإنترنت أسبوعياً بصورة تدريجية </a:t>
            </a:r>
          </a:p>
          <a:p>
            <a:pPr marL="342900" lvl="0" indent="-342900" algn="r" rtl="1">
              <a:lnSpc>
                <a:spcPct val="170000"/>
              </a:lnSpc>
              <a:spcBef>
                <a:spcPct val="20000"/>
              </a:spcBef>
              <a:buSzTx/>
              <a:buFont typeface="Arial" pitchFamily="34" charset="0"/>
              <a:buChar char="•"/>
            </a:pPr>
            <a:r>
              <a:rPr lang="ar-IQ" sz="2500" dirty="0">
                <a:solidFill>
                  <a:prstClr val="black"/>
                </a:solidFill>
              </a:rPr>
              <a:t>تخصيص أوقات محددة لاستخدام الإنترنت للأغراض غير العملية</a:t>
            </a:r>
          </a:p>
          <a:p>
            <a:pPr marL="342900" lvl="0" indent="-342900" algn="r" rtl="1">
              <a:lnSpc>
                <a:spcPct val="170000"/>
              </a:lnSpc>
              <a:spcBef>
                <a:spcPct val="20000"/>
              </a:spcBef>
              <a:buSzTx/>
              <a:buFont typeface="Arial" pitchFamily="34" charset="0"/>
              <a:buChar char="•"/>
            </a:pPr>
            <a:r>
              <a:rPr lang="ar-IQ" sz="2500" dirty="0">
                <a:solidFill>
                  <a:prstClr val="black"/>
                </a:solidFill>
              </a:rPr>
              <a:t>الامتناع عن نوع الاستخدام الأكثر إغراءً، بمعنى إن كان الفرد مدمناً على “مواقع الدردشة، ألعاب الفيديو.. إلخ” يكون عليه الامتناع عن ذلك تحديداً بينما يسمح لنفسه باستخدام وسائل الترفيه الأخرى المتاحة عبر الإنترنت.</a:t>
            </a:r>
          </a:p>
          <a:p>
            <a:pPr marL="342900" lvl="0" indent="-342900" algn="r" rtl="1">
              <a:lnSpc>
                <a:spcPct val="170000"/>
              </a:lnSpc>
              <a:spcBef>
                <a:spcPct val="20000"/>
              </a:spcBef>
              <a:buSzTx/>
              <a:buFont typeface="Arial" pitchFamily="34" charset="0"/>
              <a:buChar char="•"/>
            </a:pPr>
            <a:r>
              <a:rPr lang="ar-IQ" sz="2500" dirty="0">
                <a:solidFill>
                  <a:prstClr val="black"/>
                </a:solidFill>
              </a:rPr>
              <a:t>تنظيم مواعيد النوم لتجنب الانجراف وراء مُلهيات الإنترنت لساعات متأخرة</a:t>
            </a:r>
          </a:p>
          <a:p>
            <a:endParaRPr lang="ar-IQ" dirty="0"/>
          </a:p>
        </p:txBody>
      </p:sp>
      <p:sp>
        <p:nvSpPr>
          <p:cNvPr id="6" name="عنوان 1"/>
          <p:cNvSpPr>
            <a:spLocks noGrp="1"/>
          </p:cNvSpPr>
          <p:nvPr>
            <p:ph type="title"/>
          </p:nvPr>
        </p:nvSpPr>
        <p:spPr>
          <a:xfrm>
            <a:off x="1229067" y="305901"/>
            <a:ext cx="9407628" cy="406736"/>
          </a:xfrm>
          <a:prstGeom prst="rect">
            <a:avLst/>
          </a:prstGeom>
        </p:spPr>
        <p:txBody>
          <a:bodyPr>
            <a:normAutofit fontScale="90000"/>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IQ" sz="1800" b="1" i="0" u="none" strike="noStrike" kern="0" cap="none" spc="0" normalizeH="0" baseline="0" noProof="0" dirty="0" smtClean="0">
                <a:ln>
                  <a:noFill/>
                </a:ln>
                <a:solidFill>
                  <a:srgbClr val="004E7D"/>
                </a:solidFill>
                <a:effectLst/>
                <a:uLnTx/>
                <a:uFillTx/>
                <a:latin typeface="garamond-premier-pro-display"/>
              </a:rPr>
              <a:t>كيفية الوقاية من ادمان الانترنت</a:t>
            </a:r>
            <a:r>
              <a:rPr kumimoji="0" lang="ar-IQ" sz="1800" b="0" i="0" u="none" strike="noStrike" kern="0" cap="none" spc="0" normalizeH="0" baseline="0" noProof="0" dirty="0" smtClean="0">
                <a:ln>
                  <a:noFill/>
                </a:ln>
                <a:solidFill>
                  <a:srgbClr val="004E7D"/>
                </a:solidFill>
                <a:effectLst/>
                <a:uLnTx/>
                <a:uFillTx/>
                <a:latin typeface="garamond-premier-pro-display"/>
              </a:rPr>
              <a:t/>
            </a:r>
            <a:br>
              <a:rPr kumimoji="0" lang="ar-IQ" sz="1800" b="0" i="0" u="none" strike="noStrike" kern="0" cap="none" spc="0" normalizeH="0" baseline="0" noProof="0" dirty="0" smtClean="0">
                <a:ln>
                  <a:noFill/>
                </a:ln>
                <a:solidFill>
                  <a:srgbClr val="004E7D"/>
                </a:solidFill>
                <a:effectLst/>
                <a:uLnTx/>
                <a:uFillTx/>
                <a:latin typeface="garamond-premier-pro-display"/>
              </a:rPr>
            </a:br>
            <a:endParaRPr kumimoji="0" lang="ar-IQ" sz="1800" b="0" i="0" u="none" strike="noStrike" kern="0" cap="none" spc="0" normalizeH="0" baseline="0" noProof="0" dirty="0" smtClean="0">
              <a:ln>
                <a:noFill/>
              </a:ln>
              <a:solidFill>
                <a:sysClr val="windowText" lastClr="000000"/>
              </a:solidFill>
              <a:effectLst/>
              <a:uLnTx/>
              <a:uFillTx/>
            </a:endParaRPr>
          </a:p>
        </p:txBody>
      </p:sp>
      <p:sp>
        <p:nvSpPr>
          <p:cNvPr id="7" name="مستطيل 6"/>
          <p:cNvSpPr/>
          <p:nvPr/>
        </p:nvSpPr>
        <p:spPr>
          <a:xfrm>
            <a:off x="4467238" y="34380"/>
            <a:ext cx="5873724"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IQ" sz="4400" b="1" i="0" u="none" strike="noStrike" kern="0" cap="none" spc="0" normalizeH="0" baseline="0" noProof="0" dirty="0" smtClean="0">
                <a:ln>
                  <a:noFill/>
                </a:ln>
                <a:solidFill>
                  <a:srgbClr val="FFFF00"/>
                </a:solidFill>
                <a:effectLst/>
                <a:uLnTx/>
                <a:uFillTx/>
                <a:latin typeface="garamond-premier-pro-display"/>
                <a:ea typeface="+mj-ea"/>
                <a:cs typeface="Times New Roman"/>
              </a:rPr>
              <a:t>كيفية الوقاية من ادمان الانترنت</a:t>
            </a:r>
            <a:endParaRPr kumimoji="0" lang="ar-IQ" sz="1800" b="0" i="0" u="none" strike="noStrike" kern="0" cap="none" spc="0" normalizeH="0" baseline="0" noProof="0" dirty="0" smtClean="0">
              <a:ln>
                <a:noFill/>
              </a:ln>
              <a:solidFill>
                <a:srgbClr val="FFFF00"/>
              </a:solidFill>
              <a:effectLst/>
              <a:uLnTx/>
              <a:uFillTx/>
            </a:endParaRPr>
          </a:p>
        </p:txBody>
      </p:sp>
    </p:spTree>
    <p:extLst>
      <p:ext uri="{BB962C8B-B14F-4D97-AF65-F5344CB8AC3E}">
        <p14:creationId xmlns:p14="http://schemas.microsoft.com/office/powerpoint/2010/main" val="202040457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0F649C1-340B-48A2-819A-4D57C1B979A8}"/>
              </a:ext>
            </a:extLst>
          </p:cNvPr>
          <p:cNvSpPr>
            <a:spLocks noGrp="1"/>
          </p:cNvSpPr>
          <p:nvPr>
            <p:ph type="sldNum" sz="quarter" idx="12"/>
          </p:nvPr>
        </p:nvSpPr>
        <p:spPr/>
        <p:txBody>
          <a:bodyPr/>
          <a:lstStyle/>
          <a:p>
            <a:fld id="{A0EDFBC5-9E83-48A9-A20F-CEAD086DBFA3}" type="slidenum">
              <a:rPr lang="en-US" smtClean="0"/>
              <a:pPr/>
              <a:t>2</a:t>
            </a:fld>
            <a:endParaRPr lang="en-US" dirty="0"/>
          </a:p>
        </p:txBody>
      </p:sp>
      <p:sp>
        <p:nvSpPr>
          <p:cNvPr id="3" name="Date Placeholder 2">
            <a:extLst>
              <a:ext uri="{FF2B5EF4-FFF2-40B4-BE49-F238E27FC236}">
                <a16:creationId xmlns="" xmlns:a16="http://schemas.microsoft.com/office/drawing/2014/main" id="{10D9D14A-FBF7-40B0-8C11-6273055AAE1B}"/>
              </a:ext>
            </a:extLst>
          </p:cNvPr>
          <p:cNvSpPr>
            <a:spLocks noGrp="1"/>
          </p:cNvSpPr>
          <p:nvPr>
            <p:ph type="dt" sz="half" idx="10"/>
          </p:nvPr>
        </p:nvSpPr>
        <p:spPr/>
        <p:txBody>
          <a:bodyPr/>
          <a:lstStyle/>
          <a:p>
            <a:r>
              <a:rPr lang="en-US"/>
              <a:t>2020-2021</a:t>
            </a:r>
            <a:endParaRPr lang="en-US" dirty="0"/>
          </a:p>
        </p:txBody>
      </p:sp>
      <p:sp>
        <p:nvSpPr>
          <p:cNvPr id="8" name="عنوان 4"/>
          <p:cNvSpPr>
            <a:spLocks noGrp="1"/>
          </p:cNvSpPr>
          <p:nvPr>
            <p:ph type="body" idx="1"/>
          </p:nvPr>
        </p:nvSpPr>
        <p:spPr>
          <a:xfrm>
            <a:off x="529205" y="1006453"/>
            <a:ext cx="11549475" cy="5080789"/>
          </a:xfrm>
          <a:prstGeom prst="rect">
            <a:avLst/>
          </a:prstGeom>
        </p:spPr>
        <p:txBody>
          <a:bodyPr>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ar-IQ" sz="5400" b="1" i="0" u="none" strike="noStrike" kern="0" cap="none" spc="0" normalizeH="0" baseline="0" noProof="0" dirty="0" smtClean="0">
                <a:ln>
                  <a:noFill/>
                </a:ln>
                <a:solidFill>
                  <a:sysClr val="windowText" lastClr="000000"/>
                </a:solidFill>
                <a:effectLst/>
                <a:uLnTx/>
                <a:uFillTx/>
              </a:rPr>
              <a:t>  بسم الله الرحمن الرحيم</a:t>
            </a:r>
            <a:r>
              <a:rPr kumimoji="0" lang="ar-IQ" sz="5400" b="0" i="0" u="none" strike="noStrike" kern="0" cap="none" spc="0" normalizeH="0" baseline="0" noProof="0" dirty="0" smtClean="0">
                <a:ln>
                  <a:noFill/>
                </a:ln>
                <a:solidFill>
                  <a:sysClr val="windowText" lastClr="000000"/>
                </a:solidFill>
                <a:effectLst/>
                <a:uLnTx/>
                <a:uFillTx/>
              </a:rPr>
              <a:t> </a:t>
            </a:r>
            <a:br>
              <a:rPr kumimoji="0" lang="ar-IQ" sz="5400" b="0" i="0" u="none" strike="noStrike" kern="0" cap="none" spc="0" normalizeH="0" baseline="0" noProof="0" dirty="0" smtClean="0">
                <a:ln>
                  <a:noFill/>
                </a:ln>
                <a:solidFill>
                  <a:sysClr val="windowText" lastClr="000000"/>
                </a:solidFill>
                <a:effectLst/>
                <a:uLnTx/>
                <a:uFillTx/>
              </a:rPr>
            </a:br>
            <a:r>
              <a:rPr kumimoji="0" lang="ar-IQ" sz="5400" b="1" i="0" u="none" strike="noStrike" kern="0" cap="none" spc="0" normalizeH="0" baseline="0" noProof="0" dirty="0" smtClean="0">
                <a:ln>
                  <a:noFill/>
                </a:ln>
                <a:solidFill>
                  <a:sysClr val="windowText" lastClr="000000"/>
                </a:solidFill>
                <a:effectLst/>
                <a:uLnTx/>
                <a:uFillTx/>
              </a:rPr>
              <a:t>(( لا تلقوا بأيديكم الى التهلكة )) </a:t>
            </a:r>
            <a:br>
              <a:rPr kumimoji="0" lang="ar-IQ" sz="5400" b="1" i="0" u="none" strike="noStrike" kern="0" cap="none" spc="0" normalizeH="0" baseline="0" noProof="0" dirty="0" smtClean="0">
                <a:ln>
                  <a:noFill/>
                </a:ln>
                <a:solidFill>
                  <a:sysClr val="windowText" lastClr="000000"/>
                </a:solidFill>
                <a:effectLst/>
                <a:uLnTx/>
                <a:uFillTx/>
              </a:rPr>
            </a:br>
            <a:r>
              <a:rPr kumimoji="0" lang="ar-IQ" b="1" i="0" u="none" strike="noStrike" kern="0" cap="none" spc="0" normalizeH="0" baseline="0" noProof="0" dirty="0" smtClean="0">
                <a:ln>
                  <a:noFill/>
                </a:ln>
                <a:solidFill>
                  <a:sysClr val="windowText" lastClr="000000"/>
                </a:solidFill>
                <a:effectLst/>
                <a:uLnTx/>
                <a:uFillTx/>
              </a:rPr>
              <a:t>صدق الله العلي  العظيم </a:t>
            </a:r>
            <a:endParaRPr kumimoji="0" lang="ar-IQ"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1645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محتوى 2"/>
          <p:cNvSpPr>
            <a:spLocks noGrp="1"/>
          </p:cNvSpPr>
          <p:nvPr>
            <p:ph type="body" idx="1"/>
          </p:nvPr>
        </p:nvSpPr>
        <p:spPr>
          <a:xfrm>
            <a:off x="529205" y="1006453"/>
            <a:ext cx="11549475" cy="5080789"/>
          </a:xfrm>
          <a:prstGeom prst="rect">
            <a:avLst/>
          </a:prstGeom>
          <a:solidFill>
            <a:schemeClr val="accent1">
              <a:lumMod val="20000"/>
              <a:lumOff val="80000"/>
            </a:schemeClr>
          </a:solidFill>
        </p:spPr>
        <p:txBody>
          <a:bodyPr>
            <a:noAutofit/>
          </a:bodyPr>
          <a:lstStyle/>
          <a:p>
            <a:pPr marL="342900" marR="0" lvl="0" indent="-342900" algn="just" defTabSz="914400" rtl="1" eaLnBrk="1" fontAlgn="auto" latinLnBrk="0" hangingPunct="1">
              <a:lnSpc>
                <a:spcPct val="200000"/>
              </a:lnSpc>
              <a:spcBef>
                <a:spcPts val="0"/>
              </a:spcBef>
              <a:spcAft>
                <a:spcPts val="0"/>
              </a:spcAft>
              <a:buClrTx/>
              <a:buSzTx/>
              <a:buFont typeface="Arial" pitchFamily="34" charset="0"/>
              <a:buChar char="•"/>
              <a:tabLst/>
              <a:defRPr/>
            </a:pPr>
            <a:r>
              <a:rPr kumimoji="0" lang="ar-IQ" sz="2400" b="0" i="0" u="none" strike="noStrike" kern="0" cap="none" spc="0" normalizeH="0" baseline="0" noProof="0" dirty="0" smtClean="0">
                <a:ln>
                  <a:noFill/>
                </a:ln>
                <a:solidFill>
                  <a:prstClr val="black"/>
                </a:solidFill>
                <a:effectLst/>
                <a:uLnTx/>
                <a:uFillTx/>
              </a:rPr>
              <a:t>الاستعاضة عن الإنترنت بممارسة بعض الأنشطة والهوايات المفيدة</a:t>
            </a:r>
          </a:p>
          <a:p>
            <a:pPr marL="342900" marR="0" lvl="0" indent="-342900" algn="just" defTabSz="914400" rtl="1" eaLnBrk="1" fontAlgn="auto" latinLnBrk="0" hangingPunct="1">
              <a:lnSpc>
                <a:spcPct val="200000"/>
              </a:lnSpc>
              <a:spcBef>
                <a:spcPts val="0"/>
              </a:spcBef>
              <a:spcAft>
                <a:spcPts val="0"/>
              </a:spcAft>
              <a:buClrTx/>
              <a:buSzTx/>
              <a:buFont typeface="Arial" pitchFamily="34" charset="0"/>
              <a:buChar char="•"/>
              <a:tabLst/>
              <a:defRPr/>
            </a:pPr>
            <a:r>
              <a:rPr kumimoji="0" lang="ar-IQ" sz="2400" b="0" i="0" u="none" strike="noStrike" kern="0" cap="none" spc="0" normalizeH="0" baseline="0" noProof="0" dirty="0" smtClean="0">
                <a:ln>
                  <a:noFill/>
                </a:ln>
                <a:solidFill>
                  <a:prstClr val="black"/>
                </a:solidFill>
                <a:effectLst/>
                <a:uLnTx/>
                <a:uFillTx/>
              </a:rPr>
              <a:t>تعزيز الروابط الاجتماعية بتخصيص أوقات للأسرة والأصدقاء </a:t>
            </a:r>
          </a:p>
          <a:p>
            <a:pPr marL="342900" marR="0" lvl="0" indent="-342900" algn="just" defTabSz="914400" rtl="1" eaLnBrk="1" fontAlgn="auto" latinLnBrk="0" hangingPunct="1">
              <a:lnSpc>
                <a:spcPct val="200000"/>
              </a:lnSpc>
              <a:spcBef>
                <a:spcPts val="0"/>
              </a:spcBef>
              <a:spcAft>
                <a:spcPts val="0"/>
              </a:spcAft>
              <a:buClrTx/>
              <a:buSzTx/>
              <a:buFont typeface="Arial" pitchFamily="34" charset="0"/>
              <a:buChar char="•"/>
              <a:tabLst/>
              <a:defRPr/>
            </a:pPr>
            <a:r>
              <a:rPr kumimoji="0" lang="ar-IQ" sz="2400" b="0" i="0" u="none" strike="noStrike" kern="0" cap="none" spc="0" normalizeH="0" baseline="0" noProof="0" dirty="0" smtClean="0">
                <a:ln>
                  <a:noFill/>
                </a:ln>
                <a:solidFill>
                  <a:prstClr val="black"/>
                </a:solidFill>
                <a:effectLst/>
                <a:uLnTx/>
                <a:uFillTx/>
              </a:rPr>
              <a:t>ضبط المنبه قبل الولوج إلى شبكة الإنترنت لضمان عدم تجاوز الوقت المحدد لاستخدامه</a:t>
            </a:r>
          </a:p>
          <a:p>
            <a:pPr marL="342900" marR="0" lvl="0" indent="-342900" algn="just" defTabSz="914400" rtl="1" eaLnBrk="1" fontAlgn="auto" latinLnBrk="0" hangingPunct="1">
              <a:lnSpc>
                <a:spcPct val="200000"/>
              </a:lnSpc>
              <a:spcBef>
                <a:spcPts val="0"/>
              </a:spcBef>
              <a:spcAft>
                <a:spcPts val="0"/>
              </a:spcAft>
              <a:buClrTx/>
              <a:buSzTx/>
              <a:buFont typeface="Arial" pitchFamily="34" charset="0"/>
              <a:buChar char="•"/>
              <a:tabLst/>
              <a:defRPr/>
            </a:pPr>
            <a:r>
              <a:rPr kumimoji="0" lang="ar-IQ" sz="2400" b="0" i="0" u="none" strike="noStrike" kern="0" cap="none" spc="0" normalizeH="0" baseline="0" noProof="0" dirty="0" smtClean="0">
                <a:ln>
                  <a:noFill/>
                </a:ln>
                <a:solidFill>
                  <a:prstClr val="black"/>
                </a:solidFill>
                <a:effectLst/>
                <a:uLnTx/>
                <a:uFillTx/>
              </a:rPr>
              <a:t>تدوين الإنجازات المحققة بشكل أسبوعي حيث يعد ذلك دافع قوي للاستمرار في خفض عدد ساعات استخدام الإنترنت</a:t>
            </a:r>
          </a:p>
          <a:p>
            <a:pPr marL="342900" marR="0" lvl="0" indent="-342900" algn="just" defTabSz="914400" rtl="1" eaLnBrk="1" fontAlgn="auto" latinLnBrk="0" hangingPunct="1">
              <a:lnSpc>
                <a:spcPct val="200000"/>
              </a:lnSpc>
              <a:spcBef>
                <a:spcPts val="0"/>
              </a:spcBef>
              <a:spcAft>
                <a:spcPts val="0"/>
              </a:spcAft>
              <a:buClrTx/>
              <a:buSzTx/>
              <a:buFont typeface="Arial" pitchFamily="34" charset="0"/>
              <a:buChar char="•"/>
              <a:tabLst/>
              <a:defRPr/>
            </a:pPr>
            <a:r>
              <a:rPr kumimoji="0" lang="ar-IQ" sz="2400" b="0" i="0" u="none" strike="noStrike" kern="0" cap="none" spc="0" normalizeH="0" baseline="0" noProof="0" dirty="0" smtClean="0">
                <a:ln>
                  <a:noFill/>
                </a:ln>
                <a:solidFill>
                  <a:prstClr val="black"/>
                </a:solidFill>
                <a:effectLst/>
                <a:uLnTx/>
                <a:uFillTx/>
              </a:rPr>
              <a:t>إخضاع المراهقين لرقابة الأهل وإلزامهم باستخدام الإنترنت بصورة معتدلة ولأوقات محددة</a:t>
            </a:r>
          </a:p>
          <a:p>
            <a:pPr marL="342900" marR="0" lvl="0" indent="-342900" algn="just" defTabSz="914400" rtl="1" eaLnBrk="1" fontAlgn="auto" latinLnBrk="0" hangingPunct="1">
              <a:lnSpc>
                <a:spcPct val="200000"/>
              </a:lnSpc>
              <a:spcBef>
                <a:spcPts val="0"/>
              </a:spcBef>
              <a:spcAft>
                <a:spcPts val="0"/>
              </a:spcAft>
              <a:buClrTx/>
              <a:buSzTx/>
              <a:buFont typeface="Arial" pitchFamily="34" charset="0"/>
              <a:buChar char="•"/>
              <a:tabLst/>
              <a:defRPr/>
            </a:pPr>
            <a:endParaRPr kumimoji="0" lang="ar-IQ"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7093366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876300"/>
            <a:ext cx="7385905"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74413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3365500"/>
            <a:ext cx="6053137"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A0EDFBC5-9E83-48A9-A20F-CEAD086DBFA3}" type="slidenum">
              <a:rPr lang="en-US" smtClean="0"/>
              <a:pPr/>
              <a:t>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وان 3"/>
          <p:cNvSpPr>
            <a:spLocks noGrp="1"/>
          </p:cNvSpPr>
          <p:nvPr>
            <p:ph type="title"/>
          </p:nvPr>
        </p:nvSpPr>
        <p:spPr/>
        <p:txBody>
          <a:bodyPr/>
          <a:lstStyle/>
          <a:p>
            <a:r>
              <a:rPr lang="ar-IQ" sz="2400" dirty="0" smtClean="0">
                <a:solidFill>
                  <a:srgbClr val="FFFF00"/>
                </a:solidFill>
              </a:rPr>
              <a:t>الإدمان  الإلكتروني كتعريف </a:t>
            </a:r>
            <a:endParaRPr lang="ar-IQ" sz="2400" dirty="0">
              <a:solidFill>
                <a:srgbClr val="FFFF00"/>
              </a:solidFill>
            </a:endParaRPr>
          </a:p>
        </p:txBody>
      </p:sp>
      <p:sp>
        <p:nvSpPr>
          <p:cNvPr id="7" name="Rectangle 1"/>
          <p:cNvSpPr/>
          <p:nvPr/>
        </p:nvSpPr>
        <p:spPr>
          <a:xfrm>
            <a:off x="749300" y="875576"/>
            <a:ext cx="10833100" cy="2246769"/>
          </a:xfrm>
          <a:prstGeom prst="rect">
            <a:avLst/>
          </a:prstGeom>
          <a:gradFill rotWithShape="1">
            <a:gsLst>
              <a:gs pos="0">
                <a:srgbClr val="31B6FD">
                  <a:tint val="0"/>
                </a:srgbClr>
              </a:gs>
              <a:gs pos="44000">
                <a:srgbClr val="31B6FD">
                  <a:tint val="60000"/>
                  <a:satMod val="120000"/>
                </a:srgbClr>
              </a:gs>
              <a:gs pos="100000">
                <a:srgbClr val="31B6FD">
                  <a:tint val="90000"/>
                  <a:alpha val="100000"/>
                  <a:lumMod val="90000"/>
                </a:srgbClr>
              </a:gs>
            </a:gsLst>
            <a:lin ang="5400000" scaled="0"/>
          </a:gradFill>
          <a:ln w="9525" cap="flat" cmpd="sng" algn="ctr">
            <a:solidFill>
              <a:srgbClr val="31B6FD"/>
            </a:solidFill>
            <a:prstDash val="solid"/>
          </a:ln>
          <a:effec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2800" b="0" i="0" u="none" strike="noStrike" kern="0" cap="none" spc="0" normalizeH="0" baseline="0" noProof="0" dirty="0">
                <a:ln>
                  <a:noFill/>
                </a:ln>
                <a:solidFill>
                  <a:srgbClr val="FF0000"/>
                </a:solidFill>
                <a:effectLst/>
                <a:uLnTx/>
                <a:uFillTx/>
                <a:latin typeface="Candara"/>
                <a:ea typeface="+mn-ea"/>
                <a:cs typeface="Arial"/>
              </a:rPr>
              <a:t>يُعدّ </a:t>
            </a:r>
            <a:r>
              <a:rPr kumimoji="0" lang="ar-IQ" sz="2800" b="0" i="0" u="none" strike="noStrike" kern="0" cap="none" spc="0" normalizeH="0" baseline="0" noProof="0" dirty="0" smtClean="0">
                <a:ln>
                  <a:noFill/>
                </a:ln>
                <a:solidFill>
                  <a:srgbClr val="FF0000"/>
                </a:solidFill>
                <a:effectLst/>
                <a:uLnTx/>
                <a:uFillTx/>
                <a:latin typeface="Candara"/>
                <a:ea typeface="+mn-ea"/>
                <a:cs typeface="Arial"/>
              </a:rPr>
              <a:t>الإدمان الالكتروني </a:t>
            </a:r>
            <a:r>
              <a:rPr kumimoji="0" lang="ar-IQ" sz="2800" b="0" i="0" u="none" strike="noStrike" kern="0" cap="none" spc="0" normalizeH="0" baseline="0" noProof="0" dirty="0">
                <a:ln>
                  <a:noFill/>
                </a:ln>
                <a:solidFill>
                  <a:srgbClr val="FF0000"/>
                </a:solidFill>
                <a:effectLst/>
                <a:uLnTx/>
                <a:uFillTx/>
                <a:latin typeface="Candara"/>
                <a:ea typeface="+mn-ea"/>
                <a:cs typeface="Arial"/>
              </a:rPr>
              <a:t>نوعاً جديداً من أنواع الإدمان، يستخدم فيه الشّخص المدمن </a:t>
            </a:r>
            <a:r>
              <a:rPr kumimoji="0" lang="ar-IQ" sz="2800" b="0" i="0" u="none" strike="noStrike" kern="0" cap="none" spc="0" normalizeH="0" baseline="0" noProof="0" dirty="0" smtClean="0">
                <a:ln>
                  <a:noFill/>
                </a:ln>
                <a:solidFill>
                  <a:srgbClr val="FF0000"/>
                </a:solidFill>
                <a:effectLst/>
                <a:uLnTx/>
                <a:uFillTx/>
                <a:latin typeface="Candara"/>
                <a:ea typeface="+mn-ea"/>
                <a:cs typeface="Arial"/>
              </a:rPr>
              <a:t>الإنترنت ومواقع التواصل الاجتماعي </a:t>
            </a:r>
            <a:r>
              <a:rPr kumimoji="0" lang="ar-IQ" sz="2800" b="0" i="0" u="none" strike="noStrike" kern="0" cap="none" spc="0" normalizeH="0" baseline="0" noProof="0" dirty="0">
                <a:ln>
                  <a:noFill/>
                </a:ln>
                <a:solidFill>
                  <a:srgbClr val="FF0000"/>
                </a:solidFill>
                <a:effectLst/>
                <a:uLnTx/>
                <a:uFillTx/>
                <a:latin typeface="Candara"/>
                <a:ea typeface="+mn-ea"/>
                <a:cs typeface="Arial"/>
              </a:rPr>
              <a:t>بشكلٍ يوميٍّ ومفرطٍ؛ حيث يتعارض مع حياته اليوميّة ومع الواجبات والوظائف التي عليه القيام بها، ويسيطر هذا الإدمان سيطرةً كاملةً على حياة المدمن، ويجعل الإنترنت وعالمه أهمّ عند المدمن من العائلة، والأصدقاء، والعمل، ممّا يؤثّر سلباً عليه ويخلق عنده نوعاً من التّوتّر والقلق</a:t>
            </a:r>
            <a:endParaRPr kumimoji="0" lang="en-US" sz="2800" b="0" i="0" u="none" strike="noStrike" kern="0" cap="none" spc="0" normalizeH="0" baseline="0" noProof="0" dirty="0">
              <a:ln>
                <a:noFill/>
              </a:ln>
              <a:solidFill>
                <a:srgbClr val="FF0000"/>
              </a:solidFill>
              <a:effectLst/>
              <a:uLnTx/>
              <a:uFillTx/>
              <a:latin typeface="Candara"/>
              <a:ea typeface="+mn-ea"/>
              <a:cs typeface="+mn-cs"/>
            </a:endParaRPr>
          </a:p>
        </p:txBody>
      </p:sp>
    </p:spTree>
    <p:extLst>
      <p:ext uri="{BB962C8B-B14F-4D97-AF65-F5344CB8AC3E}">
        <p14:creationId xmlns:p14="http://schemas.microsoft.com/office/powerpoint/2010/main" val="188520271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930" y="1028700"/>
            <a:ext cx="9941370" cy="50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05303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p:txBody>
          <a:bodyPr/>
          <a:lstStyle/>
          <a:p>
            <a:endParaRPr lang="ar-IQ"/>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914400"/>
            <a:ext cx="10337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52175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3706813"/>
            <a:ext cx="583406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A0EDFBC5-9E83-48A9-A20F-CEAD086DBFA3}" type="slidenum">
              <a:rPr lang="en-US" smtClean="0"/>
              <a:pPr/>
              <a:t>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156200" y="939800"/>
            <a:ext cx="6858000" cy="4711701"/>
          </a:xfrm>
        </p:spPr>
        <p:style>
          <a:lnRef idx="1">
            <a:schemeClr val="accent5"/>
          </a:lnRef>
          <a:fillRef idx="2">
            <a:schemeClr val="accent5"/>
          </a:fillRef>
          <a:effectRef idx="1">
            <a:schemeClr val="accent5"/>
          </a:effectRef>
          <a:fontRef idx="minor">
            <a:schemeClr val="dk1"/>
          </a:fontRef>
        </p:style>
        <p:txBody>
          <a:bodyPr/>
          <a:lstStyle/>
          <a:p>
            <a:pPr marL="0" lvl="0" algn="r">
              <a:lnSpc>
                <a:spcPct val="100000"/>
              </a:lnSpc>
              <a:spcBef>
                <a:spcPct val="20000"/>
              </a:spcBef>
              <a:buClr>
                <a:srgbClr val="31B6FD"/>
              </a:buClr>
              <a:buSzPct val="100000"/>
            </a:pPr>
            <a:r>
              <a:rPr lang="ar-IQ" sz="2400" b="1" dirty="0" smtClean="0">
                <a:solidFill>
                  <a:schemeClr val="tx2"/>
                </a:solidFill>
                <a:latin typeface="Candara"/>
              </a:rPr>
              <a:t>يظهر </a:t>
            </a:r>
            <a:r>
              <a:rPr lang="ar-IQ" sz="2400" b="1" dirty="0">
                <a:solidFill>
                  <a:schemeClr val="tx2"/>
                </a:solidFill>
                <a:latin typeface="Candara"/>
              </a:rPr>
              <a:t>على المدمن الإلكتروني عدة أعراض تدل على أنّه مصاب بحالة إدمان، وتقسم هذه </a:t>
            </a:r>
          </a:p>
          <a:p>
            <a:pPr marL="0" lvl="0" algn="r">
              <a:lnSpc>
                <a:spcPct val="100000"/>
              </a:lnSpc>
              <a:spcBef>
                <a:spcPct val="20000"/>
              </a:spcBef>
              <a:buClr>
                <a:srgbClr val="31B6FD"/>
              </a:buClr>
              <a:buSzPct val="100000"/>
            </a:pPr>
            <a:endParaRPr lang="en-US" sz="2400" b="1" dirty="0">
              <a:solidFill>
                <a:schemeClr val="tx2"/>
              </a:solidFill>
              <a:latin typeface="Candara"/>
            </a:endParaRPr>
          </a:p>
          <a:p>
            <a:pPr marL="0" lvl="0" algn="r">
              <a:lnSpc>
                <a:spcPct val="100000"/>
              </a:lnSpc>
              <a:spcBef>
                <a:spcPct val="20000"/>
              </a:spcBef>
              <a:buClr>
                <a:srgbClr val="31B6FD"/>
              </a:buClr>
              <a:buSzPct val="100000"/>
            </a:pPr>
            <a:r>
              <a:rPr lang="ar-IQ" sz="2400" b="1" dirty="0">
                <a:solidFill>
                  <a:schemeClr val="tx2"/>
                </a:solidFill>
                <a:latin typeface="Candara"/>
              </a:rPr>
              <a:t>الأعراض كالتالي :</a:t>
            </a:r>
          </a:p>
          <a:p>
            <a:pPr marL="0" lvl="0" algn="r">
              <a:lnSpc>
                <a:spcPct val="100000"/>
              </a:lnSpc>
              <a:spcBef>
                <a:spcPct val="20000"/>
              </a:spcBef>
              <a:buClr>
                <a:srgbClr val="31B6FD"/>
              </a:buClr>
              <a:buSzPct val="100000"/>
            </a:pPr>
            <a:r>
              <a:rPr lang="ar-IQ" sz="2400" b="1" dirty="0">
                <a:solidFill>
                  <a:schemeClr val="tx2"/>
                </a:solidFill>
                <a:latin typeface="Candara"/>
              </a:rPr>
              <a:t>أعراض نفسية : مثل الكآبة، والقلق والتوتر، والعزلة، والشعور بالنشوة عند استخدام الكمبيوتر والانترنت، والتقلب المزاجي. </a:t>
            </a:r>
          </a:p>
          <a:p>
            <a:pPr marL="0" lvl="0" algn="r">
              <a:lnSpc>
                <a:spcPct val="100000"/>
              </a:lnSpc>
              <a:spcBef>
                <a:spcPct val="20000"/>
              </a:spcBef>
              <a:buClr>
                <a:srgbClr val="31B6FD"/>
              </a:buClr>
              <a:buSzPct val="100000"/>
            </a:pPr>
            <a:endParaRPr lang="ar-IQ" sz="2400" b="1" dirty="0">
              <a:solidFill>
                <a:schemeClr val="tx2"/>
              </a:solidFill>
              <a:latin typeface="Candara"/>
            </a:endParaRPr>
          </a:p>
          <a:p>
            <a:pPr marL="0" lvl="0" algn="r">
              <a:lnSpc>
                <a:spcPct val="100000"/>
              </a:lnSpc>
              <a:spcBef>
                <a:spcPct val="20000"/>
              </a:spcBef>
              <a:buClr>
                <a:srgbClr val="31B6FD"/>
              </a:buClr>
              <a:buSzPct val="100000"/>
            </a:pPr>
            <a:r>
              <a:rPr lang="ar-IQ" sz="2400" b="1" dirty="0">
                <a:solidFill>
                  <a:schemeClr val="tx2"/>
                </a:solidFill>
                <a:latin typeface="Candara"/>
              </a:rPr>
              <a:t>أعراض جسدية : آلام الظهر، ومتلازمة النفق الرسغي، وسوء التغذية سواء بالإفراط بتناول الطعام أو عدم تناوله، وآلام في الرقبة، وجفاف العيون ومشاكل في الرؤية .</a:t>
            </a:r>
            <a:endParaRPr lang="en-US" sz="2400" b="1" dirty="0">
              <a:solidFill>
                <a:schemeClr val="tx2"/>
              </a:solidFill>
              <a:latin typeface="Candara"/>
            </a:endParaRPr>
          </a:p>
          <a:p>
            <a:endParaRPr lang="ar-IQ" b="1" dirty="0">
              <a:solidFill>
                <a:schemeClr val="tx2"/>
              </a:solidFill>
            </a:endParaRPr>
          </a:p>
        </p:txBody>
      </p:sp>
      <p:sp>
        <p:nvSpPr>
          <p:cNvPr id="5" name="عنوان 4"/>
          <p:cNvSpPr>
            <a:spLocks noGrp="1"/>
          </p:cNvSpPr>
          <p:nvPr>
            <p:ph type="title"/>
          </p:nvPr>
        </p:nvSpPr>
        <p:spPr/>
        <p:txBody>
          <a:bodyPr/>
          <a:lstStyle/>
          <a:p>
            <a:pPr lvl="0">
              <a:lnSpc>
                <a:spcPct val="100000"/>
              </a:lnSpc>
              <a:spcBef>
                <a:spcPct val="20000"/>
              </a:spcBef>
            </a:pPr>
            <a:r>
              <a:rPr lang="ar-IQ" sz="2400" dirty="0">
                <a:solidFill>
                  <a:srgbClr val="FF0000"/>
                </a:solidFill>
                <a:latin typeface="Candara"/>
                <a:ea typeface="+mn-ea"/>
              </a:rPr>
              <a:t>أعراض الإدمان الإلكتروني</a:t>
            </a:r>
            <a:br>
              <a:rPr lang="ar-IQ" sz="2400" dirty="0">
                <a:solidFill>
                  <a:srgbClr val="FF0000"/>
                </a:solidFill>
                <a:latin typeface="Candara"/>
                <a:ea typeface="+mn-ea"/>
              </a:rPr>
            </a:br>
            <a:endParaRPr lang="ar-IQ" dirty="0"/>
          </a:p>
        </p:txBody>
      </p:sp>
    </p:spTree>
    <p:extLst>
      <p:ext uri="{BB962C8B-B14F-4D97-AF65-F5344CB8AC3E}">
        <p14:creationId xmlns:p14="http://schemas.microsoft.com/office/powerpoint/2010/main" val="350878850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solidFill>
            <a:srgbClr val="92D050"/>
          </a:solidFill>
        </p:spPr>
        <p:style>
          <a:lnRef idx="1">
            <a:schemeClr val="accent5"/>
          </a:lnRef>
          <a:fillRef idx="2">
            <a:schemeClr val="accent5"/>
          </a:fillRef>
          <a:effectRef idx="1">
            <a:schemeClr val="accent5"/>
          </a:effectRef>
          <a:fontRef idx="minor">
            <a:schemeClr val="dk1"/>
          </a:fontRef>
        </p:style>
        <p:txBody>
          <a:bodyPr/>
          <a:lstStyle/>
          <a:p>
            <a:pPr marL="0" lvl="0" algn="r">
              <a:lnSpc>
                <a:spcPct val="150000"/>
              </a:lnSpc>
              <a:spcBef>
                <a:spcPct val="20000"/>
              </a:spcBef>
              <a:buClr>
                <a:srgbClr val="31B6FD"/>
              </a:buClr>
              <a:buSzPct val="100000"/>
            </a:pPr>
            <a:r>
              <a:rPr lang="ar-SA" sz="2600" dirty="0">
                <a:solidFill>
                  <a:prstClr val="black"/>
                </a:solidFill>
                <a:latin typeface="Candara"/>
              </a:rPr>
              <a:t>إنّ التخلّص التام من الإدمان الإلكتروني بحاجة لجهد كبير كغيره من أنواع الإدمان، ويمكن اتباع هذه الطرق للتخلص من الإدمان الإلكتروني والرجوع للحياة الطبيعية</a:t>
            </a:r>
            <a:r>
              <a:rPr lang="ar-IQ" sz="2600" dirty="0">
                <a:solidFill>
                  <a:prstClr val="black"/>
                </a:solidFill>
                <a:latin typeface="Candara"/>
              </a:rPr>
              <a:t>:</a:t>
            </a:r>
          </a:p>
          <a:p>
            <a:pPr marL="0" lvl="0" algn="r">
              <a:lnSpc>
                <a:spcPct val="150000"/>
              </a:lnSpc>
              <a:spcBef>
                <a:spcPct val="20000"/>
              </a:spcBef>
              <a:buClr>
                <a:srgbClr val="31B6FD"/>
              </a:buClr>
              <a:buSzPct val="100000"/>
            </a:pPr>
            <a:r>
              <a:rPr lang="ar-SA" sz="2600" dirty="0">
                <a:solidFill>
                  <a:prstClr val="black"/>
                </a:solidFill>
                <a:latin typeface="Candara"/>
              </a:rPr>
              <a:t>العلاج السلوكي، وهو علاج فعّال في تحديد الأسباب الخفية للإدمان أو تعلّم طرق مواجهته للحد منه وإيقاف </a:t>
            </a:r>
            <a:r>
              <a:rPr lang="ar-SA" sz="2600" dirty="0" smtClean="0">
                <a:solidFill>
                  <a:prstClr val="black"/>
                </a:solidFill>
                <a:latin typeface="Candara"/>
              </a:rPr>
              <a:t>السلوكيات </a:t>
            </a:r>
            <a:r>
              <a:rPr lang="ar-SA" sz="2600" dirty="0">
                <a:solidFill>
                  <a:prstClr val="black"/>
                </a:solidFill>
                <a:latin typeface="Candara"/>
              </a:rPr>
              <a:t>المدمّرة للصحة الجسدية والنفسية، ويركّز العلاج السلوكي على تزويد المدمن وتعليمه الطرق الأكثر صحة للتعامل مع العوامل المحفّزة لإدمان التكنولوجيا من اكتئاب وشعور بالوحدة</a:t>
            </a:r>
            <a:endParaRPr lang="ar-IQ" dirty="0"/>
          </a:p>
        </p:txBody>
      </p:sp>
    </p:spTree>
    <p:extLst>
      <p:ext uri="{BB962C8B-B14F-4D97-AF65-F5344CB8AC3E}">
        <p14:creationId xmlns:p14="http://schemas.microsoft.com/office/powerpoint/2010/main" val="104839532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6" name="عنصر نائب للنص 5"/>
          <p:cNvSpPr>
            <a:spLocks noGrp="1"/>
          </p:cNvSpPr>
          <p:nvPr>
            <p:ph type="body" idx="1"/>
          </p:nvPr>
        </p:nvSpPr>
        <p:spPr>
          <a:xfrm>
            <a:off x="503805" y="904111"/>
            <a:ext cx="11549475" cy="2339072"/>
          </a:xfrm>
          <a:prstGeom prst="rect">
            <a:avLst/>
          </a:prstGeom>
          <a:solidFill>
            <a:srgbClr val="05E0DB"/>
          </a:solidFill>
          <a:ln w="15875" cap="flat" cmpd="sng" algn="ctr">
            <a:solidFill>
              <a:srgbClr val="05E0DB">
                <a:shade val="50000"/>
                <a:shade val="75000"/>
                <a:lumMod val="80000"/>
              </a:srgbClr>
            </a:solidFill>
            <a:prstDash val="solid"/>
          </a:ln>
          <a:effec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prstClr val="black"/>
                </a:solidFill>
                <a:effectLst/>
                <a:uLnTx/>
                <a:uFillTx/>
                <a:latin typeface="Candara"/>
                <a:ea typeface="+mn-ea"/>
                <a:cs typeface="Arial"/>
              </a:rPr>
              <a:t>استخدام برامج التحكم في محتوى الانترنت وبرامج أخرى لتحديد أوقات الاستخدام، وهي برامج مهمة تساعد المدمنين على التحكم بأوقاتهم، وقد أثبتت هذه البرامج فعاليتها في مساعدة المدمنين جنباً إلى جنب من العلاج السلوكي. الانضمام لمجموعات الدعم الخاصة بعلاج أنواع الإدمان المختلفة، وكما يمكن متابعتها عبر الإنترنت، لكنه يتم التحذير من متابعة أي شكل من أشكال العلاج للإدمان الإلكتروني عبر الإنترنت لأنها قد تؤدي لتفاقم المشكل</a:t>
            </a:r>
            <a:r>
              <a:rPr kumimoji="0" lang="en-US" sz="2800" b="0" i="0" u="none" strike="noStrike" kern="0" cap="none" spc="0" normalizeH="0" baseline="0" noProof="0" dirty="0">
                <a:ln>
                  <a:noFill/>
                </a:ln>
                <a:solidFill>
                  <a:prstClr val="black"/>
                </a:solidFill>
                <a:effectLst/>
                <a:uLnTx/>
                <a:uFillTx/>
                <a:latin typeface="Candara"/>
                <a:ea typeface="+mn-ea"/>
                <a:cs typeface="+mn-cs"/>
              </a:rPr>
              <a:t> .</a:t>
            </a:r>
            <a:endParaRPr kumimoji="0" lang="ar-IQ" sz="1800" b="0" i="0" u="none" strike="noStrike" kern="0" cap="none" spc="0" normalizeH="0" baseline="0" noProof="0" dirty="0">
              <a:ln>
                <a:noFill/>
              </a:ln>
              <a:solidFill>
                <a:sysClr val="window" lastClr="FFFFFF"/>
              </a:solidFill>
              <a:effectLst/>
              <a:uLnTx/>
              <a:uFillTx/>
              <a:latin typeface="Candara"/>
              <a:ea typeface="+mn-ea"/>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3363119"/>
            <a:ext cx="5975350" cy="273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54456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206500"/>
            <a:ext cx="8791575"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9253"/>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962</Words>
  <Application>Microsoft Office PowerPoint</Application>
  <PresentationFormat>ملء الشاشة</PresentationFormat>
  <Paragraphs>93</Paragraphs>
  <Slides>21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21</vt:i4>
      </vt:variant>
    </vt:vector>
  </HeadingPairs>
  <TitlesOfParts>
    <vt:vector size="29" baseType="lpstr">
      <vt:lpstr>Arial</vt:lpstr>
      <vt:lpstr>Calibri</vt:lpstr>
      <vt:lpstr>Candara</vt:lpstr>
      <vt:lpstr>garamond-premier-pro-display</vt:lpstr>
      <vt:lpstr>Noto Naskh Arabic</vt:lpstr>
      <vt:lpstr>Segoe UI Black</vt:lpstr>
      <vt:lpstr>Times New Roman</vt:lpstr>
      <vt:lpstr>Office Theme</vt:lpstr>
      <vt:lpstr>عرض تقديمي في PowerPoint</vt:lpstr>
      <vt:lpstr>عرض تقديمي في PowerPoint</vt:lpstr>
      <vt:lpstr>الإدمان  الإلكتروني كتعريف </vt:lpstr>
      <vt:lpstr>عرض تقديمي في PowerPoint</vt:lpstr>
      <vt:lpstr>عرض تقديمي في PowerPoint</vt:lpstr>
      <vt:lpstr>أعراض الإدمان الإلكتروني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 هي اعراض ادمان الانترنت</vt:lpstr>
      <vt:lpstr>كيفية الوقاية من ادمان الانترنت </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Maher</cp:lastModifiedBy>
  <cp:revision>53</cp:revision>
  <dcterms:created xsi:type="dcterms:W3CDTF">2020-11-01T11:03:41Z</dcterms:created>
  <dcterms:modified xsi:type="dcterms:W3CDTF">2021-05-24T08:50:00Z</dcterms:modified>
</cp:coreProperties>
</file>