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3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411" autoAdjust="0"/>
  </p:normalViewPr>
  <p:slideViewPr>
    <p:cSldViewPr snapToGrid="0">
      <p:cViewPr varScale="1">
        <p:scale>
          <a:sx n="72" d="100"/>
          <a:sy n="72" d="100"/>
        </p:scale>
        <p:origin x="540"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38493E-A416-4559-81A9-A6AB6E209C4B}" type="datetimeFigureOut">
              <a:rPr lang="en-US" smtClean="0"/>
              <a:t>6/8/2021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818F3-DC47-42C9-8282-D3CFF72BE676}" type="slidenum">
              <a:rPr lang="en-US" smtClean="0"/>
              <a:t>‹#›</a:t>
            </a:fld>
            <a:endParaRPr lang="en-US"/>
          </a:p>
        </p:txBody>
      </p:sp>
    </p:spTree>
    <p:extLst>
      <p:ext uri="{BB962C8B-B14F-4D97-AF65-F5344CB8AC3E}">
        <p14:creationId xmlns:p14="http://schemas.microsoft.com/office/powerpoint/2010/main" val="253094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ar-IQ" dirty="0" smtClean="0"/>
              <a:t>                </a:t>
            </a:r>
            <a:endParaRPr lang="en-US" dirty="0"/>
          </a:p>
        </p:txBody>
      </p:sp>
      <p:sp>
        <p:nvSpPr>
          <p:cNvPr id="4" name="عنصر نائب لرقم الشريحة 3"/>
          <p:cNvSpPr>
            <a:spLocks noGrp="1"/>
          </p:cNvSpPr>
          <p:nvPr>
            <p:ph type="sldNum" sz="quarter" idx="10"/>
          </p:nvPr>
        </p:nvSpPr>
        <p:spPr/>
        <p:txBody>
          <a:bodyPr/>
          <a:lstStyle/>
          <a:p>
            <a:fld id="{996818F3-DC47-42C9-8282-D3CFF72BE676}" type="slidenum">
              <a:rPr lang="en-US" smtClean="0"/>
              <a:t>1</a:t>
            </a:fld>
            <a:endParaRPr lang="en-US"/>
          </a:p>
        </p:txBody>
      </p:sp>
    </p:spTree>
    <p:extLst>
      <p:ext uri="{BB962C8B-B14F-4D97-AF65-F5344CB8AC3E}">
        <p14:creationId xmlns:p14="http://schemas.microsoft.com/office/powerpoint/2010/main" val="41063255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9BD37006-8F66-46A5-B35B-07BFFEC4D01C}"/>
              </a:ext>
            </a:extLst>
          </p:cNvPr>
          <p:cNvSpPr/>
          <p:nvPr userDrawn="1"/>
        </p:nvSpPr>
        <p:spPr>
          <a:xfrm>
            <a:off x="0" y="101491"/>
            <a:ext cx="12192000" cy="657665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2F9E5346-3695-4602-97A3-0B8A9C80BF09}"/>
              </a:ext>
            </a:extLst>
          </p:cNvPr>
          <p:cNvSpPr/>
          <p:nvPr userDrawn="1"/>
        </p:nvSpPr>
        <p:spPr>
          <a:xfrm>
            <a:off x="7050" y="862555"/>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xmlns="" id="{5DC1B17A-42E5-4827-B5BE-2670B557C295}"/>
              </a:ext>
            </a:extLst>
          </p:cNvPr>
          <p:cNvSpPr/>
          <p:nvPr userDrawn="1"/>
        </p:nvSpPr>
        <p:spPr>
          <a:xfrm flipH="1">
            <a:off x="10801882" y="6210228"/>
            <a:ext cx="1390115" cy="467921"/>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xmlns="" id="{8244B392-AC48-4B2D-BF49-8459840DE26F}"/>
              </a:ext>
            </a:extLst>
          </p:cNvPr>
          <p:cNvSpPr/>
          <p:nvPr userDrawn="1"/>
        </p:nvSpPr>
        <p:spPr>
          <a:xfrm rot="10800000" flipH="1">
            <a:off x="0" y="6210228"/>
            <a:ext cx="1095375" cy="467920"/>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xmlns="" id="{D801F2CC-04D6-48E5-9020-23F53EF72809}"/>
              </a:ext>
            </a:extLst>
          </p:cNvPr>
          <p:cNvSpPr>
            <a:spLocks noGrp="1"/>
          </p:cNvSpPr>
          <p:nvPr>
            <p:ph type="dt" sz="half" idx="10"/>
          </p:nvPr>
        </p:nvSpPr>
        <p:spPr>
          <a:xfrm>
            <a:off x="10991399" y="6272195"/>
            <a:ext cx="1200599" cy="365125"/>
          </a:xfrm>
          <a:prstGeom prst="rect">
            <a:avLst/>
          </a:prstGeom>
          <a:ln>
            <a:noFill/>
          </a:ln>
        </p:spPr>
        <p:txBody>
          <a:bodyPr/>
          <a:lstStyle>
            <a:lvl1pPr>
              <a:defRPr>
                <a:solidFill>
                  <a:srgbClr val="3F5378"/>
                </a:solidFill>
              </a:defRPr>
            </a:lvl1pPr>
          </a:lstStyle>
          <a:p>
            <a:r>
              <a:rPr lang="en-US" dirty="0"/>
              <a:t>2020-2021</a:t>
            </a:r>
          </a:p>
        </p:txBody>
      </p:sp>
      <p:sp>
        <p:nvSpPr>
          <p:cNvPr id="3" name="Text Placeholder 2">
            <a:extLst>
              <a:ext uri="{FF2B5EF4-FFF2-40B4-BE49-F238E27FC236}">
                <a16:creationId xmlns:a16="http://schemas.microsoft.com/office/drawing/2014/main" xmlns="" id="{FECF235D-501E-4D8C-B0C7-A7FBEFFEF1D7}"/>
              </a:ext>
            </a:extLst>
          </p:cNvPr>
          <p:cNvSpPr>
            <a:spLocks noGrp="1"/>
          </p:cNvSpPr>
          <p:nvPr>
            <p:ph type="body" sz="quarter" idx="13" hasCustomPrompt="1"/>
          </p:nvPr>
        </p:nvSpPr>
        <p:spPr>
          <a:xfrm>
            <a:off x="509838" y="1873615"/>
            <a:ext cx="7739385" cy="1194854"/>
          </a:xfrm>
          <a:prstGeom prst="rect">
            <a:avLst/>
          </a:prstGeom>
        </p:spPr>
        <p:txBody>
          <a:bodyPr anchor="ctr"/>
          <a:lstStyle>
            <a:lvl1pPr marL="0" indent="0" algn="ctr">
              <a:buNone/>
              <a:defRPr sz="7200">
                <a:solidFill>
                  <a:schemeClr val="accent6">
                    <a:lumMod val="50000"/>
                  </a:schemeClr>
                </a:solidFill>
              </a:defRPr>
            </a:lvl1pPr>
          </a:lstStyle>
          <a:p>
            <a:pPr lvl="0"/>
            <a:r>
              <a:rPr lang="ar-IQ" dirty="0"/>
              <a:t>العنوان الرئيسي</a:t>
            </a:r>
            <a:endParaRPr lang="en-US" dirty="0"/>
          </a:p>
        </p:txBody>
      </p:sp>
      <p:sp>
        <p:nvSpPr>
          <p:cNvPr id="16" name="Text Placeholder 2">
            <a:extLst>
              <a:ext uri="{FF2B5EF4-FFF2-40B4-BE49-F238E27FC236}">
                <a16:creationId xmlns:a16="http://schemas.microsoft.com/office/drawing/2014/main" xmlns="" id="{3431DDF7-EDFA-4A9B-A10A-40DC5103B763}"/>
              </a:ext>
            </a:extLst>
          </p:cNvPr>
          <p:cNvSpPr>
            <a:spLocks noGrp="1"/>
          </p:cNvSpPr>
          <p:nvPr>
            <p:ph type="body" sz="quarter" idx="14" hasCustomPrompt="1"/>
          </p:nvPr>
        </p:nvSpPr>
        <p:spPr>
          <a:xfrm>
            <a:off x="509838" y="3233563"/>
            <a:ext cx="7739385" cy="1844291"/>
          </a:xfrm>
          <a:prstGeom prst="rect">
            <a:avLst/>
          </a:prstGeom>
        </p:spPr>
        <p:txBody>
          <a:bodyPr anchor="ctr"/>
          <a:lstStyle>
            <a:lvl1pPr marL="0" indent="0" algn="ctr" rtl="0">
              <a:buNone/>
              <a:defRPr sz="4800">
                <a:solidFill>
                  <a:schemeClr val="accent6">
                    <a:lumMod val="50000"/>
                  </a:schemeClr>
                </a:solidFill>
              </a:defRPr>
            </a:lvl1pPr>
          </a:lstStyle>
          <a:p>
            <a:pPr lvl="0"/>
            <a:r>
              <a:rPr lang="ar-IQ" dirty="0"/>
              <a:t>العنوان الفرعي</a:t>
            </a:r>
            <a:endParaRPr lang="en-US" dirty="0"/>
          </a:p>
        </p:txBody>
      </p:sp>
      <p:sp>
        <p:nvSpPr>
          <p:cNvPr id="36" name="Rectangle 35">
            <a:extLst>
              <a:ext uri="{FF2B5EF4-FFF2-40B4-BE49-F238E27FC236}">
                <a16:creationId xmlns:a16="http://schemas.microsoft.com/office/drawing/2014/main" xmlns="" id="{0CBB9745-F03D-416B-AFDB-7292F58346FF}"/>
              </a:ext>
            </a:extLst>
          </p:cNvPr>
          <p:cNvSpPr/>
          <p:nvPr userDrawn="1"/>
        </p:nvSpPr>
        <p:spPr>
          <a:xfrm rot="5400000">
            <a:off x="6233673" y="2299509"/>
            <a:ext cx="6583760" cy="21877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lide Number Placeholder 5">
            <a:extLst>
              <a:ext uri="{FF2B5EF4-FFF2-40B4-BE49-F238E27FC236}">
                <a16:creationId xmlns:a16="http://schemas.microsoft.com/office/drawing/2014/main" xmlns="" id="{41CCE111-59C4-4620-A682-7B71FC50DAC9}"/>
              </a:ext>
            </a:extLst>
          </p:cNvPr>
          <p:cNvSpPr>
            <a:spLocks noGrp="1"/>
          </p:cNvSpPr>
          <p:nvPr>
            <p:ph type="sldNum" sz="quarter" idx="12"/>
          </p:nvPr>
        </p:nvSpPr>
        <p:spPr>
          <a:xfrm>
            <a:off x="209550" y="6272195"/>
            <a:ext cx="50482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37" name="صورة 1">
            <a:extLst>
              <a:ext uri="{FF2B5EF4-FFF2-40B4-BE49-F238E27FC236}">
                <a16:creationId xmlns:a16="http://schemas.microsoft.com/office/drawing/2014/main" xmlns="" id="{B6D230B2-C001-416D-90D0-15E8322FCF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7726" y="2050130"/>
            <a:ext cx="2075653" cy="2139702"/>
          </a:xfrm>
          <a:prstGeom prst="rect">
            <a:avLst/>
          </a:prstGeom>
        </p:spPr>
      </p:pic>
    </p:spTree>
    <p:extLst>
      <p:ext uri="{BB962C8B-B14F-4D97-AF65-F5344CB8AC3E}">
        <p14:creationId xmlns:p14="http://schemas.microsoft.com/office/powerpoint/2010/main" val="114510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9BD37006-8F66-46A5-B35B-07BFFEC4D01C}"/>
              </a:ext>
            </a:extLst>
          </p:cNvPr>
          <p:cNvSpPr/>
          <p:nvPr userDrawn="1"/>
        </p:nvSpPr>
        <p:spPr>
          <a:xfrm>
            <a:off x="0" y="94391"/>
            <a:ext cx="12192000" cy="658376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2F9E5346-3695-4602-97A3-0B8A9C80BF09}"/>
              </a:ext>
            </a:extLst>
          </p:cNvPr>
          <p:cNvSpPr/>
          <p:nvPr userDrawn="1"/>
        </p:nvSpPr>
        <p:spPr>
          <a:xfrm>
            <a:off x="0" y="873483"/>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xmlns="" id="{5DC1B17A-42E5-4827-B5BE-2670B557C295}"/>
              </a:ext>
            </a:extLst>
          </p:cNvPr>
          <p:cNvSpPr/>
          <p:nvPr userDrawn="1"/>
        </p:nvSpPr>
        <p:spPr>
          <a:xfrm flipH="1">
            <a:off x="10545806" y="6221161"/>
            <a:ext cx="1646192"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xmlns="" id="{8244B392-AC48-4B2D-BF49-8459840DE26F}"/>
              </a:ext>
            </a:extLst>
          </p:cNvPr>
          <p:cNvSpPr/>
          <p:nvPr userDrawn="1"/>
        </p:nvSpPr>
        <p:spPr>
          <a:xfrm rot="10800000" flipH="1">
            <a:off x="-5019" y="6221603"/>
            <a:ext cx="1052769"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oogle Shape;79;p5">
            <a:extLst>
              <a:ext uri="{FF2B5EF4-FFF2-40B4-BE49-F238E27FC236}">
                <a16:creationId xmlns:a16="http://schemas.microsoft.com/office/drawing/2014/main" xmlns="" id="{5668860F-19A7-4440-A20F-147FDD68D328}"/>
              </a:ext>
            </a:extLst>
          </p:cNvPr>
          <p:cNvSpPr txBox="1">
            <a:spLocks noGrp="1"/>
          </p:cNvSpPr>
          <p:nvPr>
            <p:ph type="body" idx="1" hasCustomPrompt="1"/>
          </p:nvPr>
        </p:nvSpPr>
        <p:spPr>
          <a:xfrm>
            <a:off x="186305" y="1006453"/>
            <a:ext cx="11487217" cy="5080789"/>
          </a:xfrm>
          <a:prstGeom prst="rect">
            <a:avLst/>
          </a:prstGeom>
        </p:spPr>
        <p:txBody>
          <a:bodyPr spcFirstLastPara="1" wrap="square" lIns="91425" tIns="91425" rIns="91425" bIns="91425" anchor="ctr" anchorCtr="0"/>
          <a:lstStyle>
            <a:lvl1pPr marL="76200" lvl="0" indent="0" algn="r" rtl="1">
              <a:spcBef>
                <a:spcPts val="600"/>
              </a:spcBef>
              <a:spcAft>
                <a:spcPts val="0"/>
              </a:spcAft>
              <a:buSzPts val="2400"/>
              <a:buNone/>
              <a:defRPr>
                <a:solidFill>
                  <a:srgbClr val="3F5378"/>
                </a:solidFill>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r>
              <a:rPr lang="ar-IQ" b="1" dirty="0"/>
              <a:t>التفاصيل</a:t>
            </a:r>
            <a:endParaRPr lang="ar-SA" b="1" dirty="0"/>
          </a:p>
        </p:txBody>
      </p:sp>
      <p:grpSp>
        <p:nvGrpSpPr>
          <p:cNvPr id="15" name="Group 14">
            <a:extLst>
              <a:ext uri="{FF2B5EF4-FFF2-40B4-BE49-F238E27FC236}">
                <a16:creationId xmlns:a16="http://schemas.microsoft.com/office/drawing/2014/main" xmlns="" id="{66B8A655-DD86-4892-BF52-16BCF5CF8635}"/>
              </a:ext>
            </a:extLst>
          </p:cNvPr>
          <p:cNvGrpSpPr/>
          <p:nvPr userDrawn="1"/>
        </p:nvGrpSpPr>
        <p:grpSpPr>
          <a:xfrm>
            <a:off x="5706933" y="6265210"/>
            <a:ext cx="2174908" cy="380661"/>
            <a:chOff x="3169389" y="4680483"/>
            <a:chExt cx="2174908" cy="383285"/>
          </a:xfrm>
        </p:grpSpPr>
        <p:pic>
          <p:nvPicPr>
            <p:cNvPr id="16" name="Picture 15">
              <a:extLst>
                <a:ext uri="{FF2B5EF4-FFF2-40B4-BE49-F238E27FC236}">
                  <a16:creationId xmlns:a16="http://schemas.microsoft.com/office/drawing/2014/main" xmlns="" id="{487DF495-839D-4469-A05A-62B06DF5E663}"/>
                </a:ext>
              </a:extLst>
            </p:cNvPr>
            <p:cNvPicPr>
              <a:picLocks noChangeAspect="1"/>
            </p:cNvPicPr>
            <p:nvPr userDrawn="1"/>
          </p:nvPicPr>
          <p:blipFill>
            <a:blip r:embed="rId2">
              <a:duotone>
                <a:schemeClr val="accent5">
                  <a:shade val="45000"/>
                  <a:satMod val="135000"/>
                </a:schemeClr>
                <a:prstClr val="white"/>
              </a:duotone>
            </a:blip>
            <a:stretch>
              <a:fillRect/>
            </a:stretch>
          </p:blipFill>
          <p:spPr>
            <a:xfrm>
              <a:off x="4943870" y="4680483"/>
              <a:ext cx="383285" cy="383285"/>
            </a:xfrm>
            <a:prstGeom prst="rect">
              <a:avLst/>
            </a:prstGeom>
          </p:spPr>
        </p:pic>
        <p:grpSp>
          <p:nvGrpSpPr>
            <p:cNvPr id="18" name="Group 17">
              <a:extLst>
                <a:ext uri="{FF2B5EF4-FFF2-40B4-BE49-F238E27FC236}">
                  <a16:creationId xmlns:a16="http://schemas.microsoft.com/office/drawing/2014/main" xmlns="" id="{FFAC5E4D-8A74-4B7A-BC54-8C3B3FDC97E6}"/>
                </a:ext>
              </a:extLst>
            </p:cNvPr>
            <p:cNvGrpSpPr/>
            <p:nvPr userDrawn="1"/>
          </p:nvGrpSpPr>
          <p:grpSpPr>
            <a:xfrm>
              <a:off x="3169389" y="4741323"/>
              <a:ext cx="2174908" cy="263413"/>
              <a:chOff x="6463381" y="4741323"/>
              <a:chExt cx="2174908" cy="263413"/>
            </a:xfrm>
          </p:grpSpPr>
          <p:sp>
            <p:nvSpPr>
              <p:cNvPr id="19" name="TextBox 18">
                <a:extLst>
                  <a:ext uri="{FF2B5EF4-FFF2-40B4-BE49-F238E27FC236}">
                    <a16:creationId xmlns:a16="http://schemas.microsoft.com/office/drawing/2014/main" xmlns="" id="{8400AE3C-6492-4126-84CA-9B14F862593C}"/>
                  </a:ext>
                </a:extLst>
              </p:cNvPr>
              <p:cNvSpPr txBox="1"/>
              <p:nvPr userDrawn="1"/>
            </p:nvSpPr>
            <p:spPr>
              <a:xfrm>
                <a:off x="6463381" y="4741323"/>
                <a:ext cx="2174908"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Email :</a:t>
                </a:r>
                <a:r>
                  <a:rPr lang="en-US" sz="1100" dirty="0">
                    <a:solidFill>
                      <a:schemeClr val="bg1"/>
                    </a:solidFill>
                  </a:rPr>
                  <a:t>info@alkafeel.edu.iq</a:t>
                </a:r>
              </a:p>
            </p:txBody>
          </p:sp>
          <p:sp>
            <p:nvSpPr>
              <p:cNvPr id="20" name="TextBox 19">
                <a:extLst>
                  <a:ext uri="{FF2B5EF4-FFF2-40B4-BE49-F238E27FC236}">
                    <a16:creationId xmlns:a16="http://schemas.microsoft.com/office/drawing/2014/main" xmlns="" id="{2B158153-F695-4B33-8642-1A0EAFE058EB}"/>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grpSp>
        <p:nvGrpSpPr>
          <p:cNvPr id="21" name="Group 20">
            <a:extLst>
              <a:ext uri="{FF2B5EF4-FFF2-40B4-BE49-F238E27FC236}">
                <a16:creationId xmlns:a16="http://schemas.microsoft.com/office/drawing/2014/main" xmlns="" id="{09B456AB-22B2-4FA9-809A-639D9B5FCF70}"/>
              </a:ext>
            </a:extLst>
          </p:cNvPr>
          <p:cNvGrpSpPr/>
          <p:nvPr userDrawn="1"/>
        </p:nvGrpSpPr>
        <p:grpSpPr>
          <a:xfrm>
            <a:off x="7952325" y="6183529"/>
            <a:ext cx="2593481" cy="527788"/>
            <a:chOff x="2845992" y="3408302"/>
            <a:chExt cx="2593481" cy="527788"/>
          </a:xfrm>
        </p:grpSpPr>
        <p:pic>
          <p:nvPicPr>
            <p:cNvPr id="22" name="Picture 21">
              <a:extLst>
                <a:ext uri="{FF2B5EF4-FFF2-40B4-BE49-F238E27FC236}">
                  <a16:creationId xmlns:a16="http://schemas.microsoft.com/office/drawing/2014/main" xmlns="" id="{80EAE3E0-44D0-46B2-937B-EAEE4C7E467C}"/>
                </a:ext>
              </a:extLst>
            </p:cNvPr>
            <p:cNvPicPr>
              <a:picLocks noChangeAspect="1"/>
            </p:cNvPicPr>
            <p:nvPr userDrawn="1"/>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p:blipFill>
          <p:spPr>
            <a:xfrm>
              <a:off x="4703514" y="3408302"/>
              <a:ext cx="735959" cy="527788"/>
            </a:xfrm>
            <a:prstGeom prst="rect">
              <a:avLst/>
            </a:prstGeom>
          </p:spPr>
        </p:pic>
        <p:grpSp>
          <p:nvGrpSpPr>
            <p:cNvPr id="23" name="Group 22">
              <a:extLst>
                <a:ext uri="{FF2B5EF4-FFF2-40B4-BE49-F238E27FC236}">
                  <a16:creationId xmlns:a16="http://schemas.microsoft.com/office/drawing/2014/main" xmlns="" id="{354112FD-5A25-4014-B4FD-C7F661F6110A}"/>
                </a:ext>
              </a:extLst>
            </p:cNvPr>
            <p:cNvGrpSpPr/>
            <p:nvPr userDrawn="1"/>
          </p:nvGrpSpPr>
          <p:grpSpPr>
            <a:xfrm>
              <a:off x="2845992" y="3568276"/>
              <a:ext cx="2234843" cy="261610"/>
              <a:chOff x="6538000" y="4741322"/>
              <a:chExt cx="2234843" cy="263413"/>
            </a:xfrm>
          </p:grpSpPr>
          <p:sp>
            <p:nvSpPr>
              <p:cNvPr id="24" name="TextBox 23">
                <a:extLst>
                  <a:ext uri="{FF2B5EF4-FFF2-40B4-BE49-F238E27FC236}">
                    <a16:creationId xmlns:a16="http://schemas.microsoft.com/office/drawing/2014/main" xmlns="" id="{38EB65AC-D5FB-4AB4-8C39-80DBEDDEF7A8}"/>
                  </a:ext>
                </a:extLst>
              </p:cNvPr>
              <p:cNvSpPr txBox="1"/>
              <p:nvPr userDrawn="1"/>
            </p:nvSpPr>
            <p:spPr>
              <a:xfrm>
                <a:off x="6538000" y="4741322"/>
                <a:ext cx="2234843"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Website :</a:t>
                </a:r>
                <a:r>
                  <a:rPr lang="en-US" sz="1100" dirty="0">
                    <a:solidFill>
                      <a:schemeClr val="bg1"/>
                    </a:solidFill>
                  </a:rPr>
                  <a:t>http://Alkafeel.edu.iq</a:t>
                </a:r>
              </a:p>
            </p:txBody>
          </p:sp>
          <p:sp>
            <p:nvSpPr>
              <p:cNvPr id="25" name="TextBox 24">
                <a:extLst>
                  <a:ext uri="{FF2B5EF4-FFF2-40B4-BE49-F238E27FC236}">
                    <a16:creationId xmlns:a16="http://schemas.microsoft.com/office/drawing/2014/main" xmlns="" id="{3677BC36-AB45-4868-BDB7-56C8683913A3}"/>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sp>
        <p:nvSpPr>
          <p:cNvPr id="27" name="Arrow: Pentagon 26">
            <a:extLst>
              <a:ext uri="{FF2B5EF4-FFF2-40B4-BE49-F238E27FC236}">
                <a16:creationId xmlns:a16="http://schemas.microsoft.com/office/drawing/2014/main" xmlns="" id="{DB1419E4-4C95-4933-9088-533031767AEC}"/>
              </a:ext>
            </a:extLst>
          </p:cNvPr>
          <p:cNvSpPr/>
          <p:nvPr userDrawn="1"/>
        </p:nvSpPr>
        <p:spPr>
          <a:xfrm flipH="1">
            <a:off x="11020425" y="94392"/>
            <a:ext cx="1171574" cy="77909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Google Shape;78;p5">
            <a:extLst>
              <a:ext uri="{FF2B5EF4-FFF2-40B4-BE49-F238E27FC236}">
                <a16:creationId xmlns:a16="http://schemas.microsoft.com/office/drawing/2014/main" xmlns="" id="{D42B2945-53BD-4C9A-802F-AC330CBF3A7D}"/>
              </a:ext>
            </a:extLst>
          </p:cNvPr>
          <p:cNvSpPr txBox="1">
            <a:spLocks noGrp="1"/>
          </p:cNvSpPr>
          <p:nvPr>
            <p:ph type="title" hasCustomPrompt="1"/>
          </p:nvPr>
        </p:nvSpPr>
        <p:spPr>
          <a:xfrm>
            <a:off x="1315947" y="305901"/>
            <a:ext cx="9479505" cy="406736"/>
          </a:xfrm>
          <a:prstGeom prst="rect">
            <a:avLst/>
          </a:prstGeom>
        </p:spPr>
        <p:txBody>
          <a:bodyPr spcFirstLastPara="1" wrap="square" lIns="91425" tIns="91425" rIns="91425" bIns="91425" anchor="ctr" anchorCtr="0"/>
          <a:lstStyle>
            <a:lvl1pPr lvl="0" algn="r" rtl="1">
              <a:spcBef>
                <a:spcPts val="0"/>
              </a:spcBef>
              <a:spcAft>
                <a:spcPts val="0"/>
              </a:spcAft>
              <a:buSzPts val="2000"/>
              <a:buNone/>
              <a:defRPr sz="1800" b="0" i="0" u="none" strike="noStrike" cap="none" dirty="0">
                <a:solidFill>
                  <a:schemeClr val="bg1"/>
                </a:solidFill>
                <a:latin typeface="+mn-lt"/>
                <a:ea typeface="Segoe UI Black" panose="020B0A02040204020203" pitchFamily="34" charset="0"/>
                <a:cs typeface="+mn-cs"/>
                <a:sym typeface="Arial"/>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ar-IQ" dirty="0"/>
              <a:t>العنوان</a:t>
            </a:r>
            <a:endParaRPr dirty="0"/>
          </a:p>
        </p:txBody>
      </p:sp>
      <p:sp>
        <p:nvSpPr>
          <p:cNvPr id="31" name="Arrow: Pentagon 30">
            <a:extLst>
              <a:ext uri="{FF2B5EF4-FFF2-40B4-BE49-F238E27FC236}">
                <a16:creationId xmlns:a16="http://schemas.microsoft.com/office/drawing/2014/main" xmlns="" id="{CF8ACE1E-B011-4A84-8C6B-EC5A84BCC96C}"/>
              </a:ext>
            </a:extLst>
          </p:cNvPr>
          <p:cNvSpPr/>
          <p:nvPr userDrawn="1"/>
        </p:nvSpPr>
        <p:spPr>
          <a:xfrm rot="10800000" flipH="1">
            <a:off x="-896" y="108551"/>
            <a:ext cx="1258196" cy="76493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xmlns="" id="{B48B2958-B7A7-489A-B909-03A008329EB1}"/>
              </a:ext>
            </a:extLst>
          </p:cNvPr>
          <p:cNvSpPr/>
          <p:nvPr userDrawn="1"/>
        </p:nvSpPr>
        <p:spPr>
          <a:xfrm rot="5400000">
            <a:off x="8644259" y="3305240"/>
            <a:ext cx="6928704" cy="17681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xmlns="" id="{D6C16464-CFF8-4E34-B354-25BDA408DB5C}"/>
              </a:ext>
            </a:extLst>
          </p:cNvPr>
          <p:cNvSpPr/>
          <p:nvPr userDrawn="1"/>
        </p:nvSpPr>
        <p:spPr>
          <a:xfrm rot="5400000">
            <a:off x="8517082" y="3308147"/>
            <a:ext cx="6928704" cy="17100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xmlns="" id="{D801F2CC-04D6-48E5-9020-23F53EF72809}"/>
              </a:ext>
            </a:extLst>
          </p:cNvPr>
          <p:cNvSpPr>
            <a:spLocks noGrp="1"/>
          </p:cNvSpPr>
          <p:nvPr>
            <p:ph type="dt" sz="half" idx="10"/>
          </p:nvPr>
        </p:nvSpPr>
        <p:spPr>
          <a:xfrm>
            <a:off x="10669737" y="6267091"/>
            <a:ext cx="1200599" cy="365125"/>
          </a:xfrm>
          <a:prstGeom prst="rect">
            <a:avLst/>
          </a:prstGeom>
          <a:ln>
            <a:noFill/>
          </a:ln>
        </p:spPr>
        <p:txBody>
          <a:bodyPr/>
          <a:lstStyle>
            <a:lvl1pPr>
              <a:defRPr>
                <a:solidFill>
                  <a:srgbClr val="3F5378"/>
                </a:solidFill>
              </a:defRPr>
            </a:lvl1pPr>
          </a:lstStyle>
          <a:p>
            <a:r>
              <a:rPr lang="en-US" dirty="0"/>
              <a:t>2020-2021</a:t>
            </a:r>
          </a:p>
        </p:txBody>
      </p:sp>
      <p:sp>
        <p:nvSpPr>
          <p:cNvPr id="41" name="Slide Number Placeholder 5">
            <a:extLst>
              <a:ext uri="{FF2B5EF4-FFF2-40B4-BE49-F238E27FC236}">
                <a16:creationId xmlns:a16="http://schemas.microsoft.com/office/drawing/2014/main" xmlns="" id="{41CCE111-59C4-4620-A682-7B71FC50DAC9}"/>
              </a:ext>
            </a:extLst>
          </p:cNvPr>
          <p:cNvSpPr>
            <a:spLocks noGrp="1"/>
          </p:cNvSpPr>
          <p:nvPr>
            <p:ph type="sldNum" sz="quarter" idx="12"/>
          </p:nvPr>
        </p:nvSpPr>
        <p:spPr>
          <a:xfrm>
            <a:off x="186305" y="6267091"/>
            <a:ext cx="57569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29" name="صورة 1">
            <a:extLst>
              <a:ext uri="{FF2B5EF4-FFF2-40B4-BE49-F238E27FC236}">
                <a16:creationId xmlns:a16="http://schemas.microsoft.com/office/drawing/2014/main" xmlns="" id="{BF5E8E17-3DFA-41DB-B46D-F4A5C3C3DB5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3222" y="98779"/>
            <a:ext cx="719257" cy="741451"/>
          </a:xfrm>
          <a:prstGeom prst="rect">
            <a:avLst/>
          </a:prstGeom>
        </p:spPr>
      </p:pic>
      <p:grpSp>
        <p:nvGrpSpPr>
          <p:cNvPr id="32" name="Google Shape;239;p16">
            <a:extLst>
              <a:ext uri="{FF2B5EF4-FFF2-40B4-BE49-F238E27FC236}">
                <a16:creationId xmlns:a16="http://schemas.microsoft.com/office/drawing/2014/main" xmlns="" id="{51093C29-0B93-4657-AED3-FDF929FB8F78}"/>
              </a:ext>
            </a:extLst>
          </p:cNvPr>
          <p:cNvGrpSpPr/>
          <p:nvPr userDrawn="1"/>
        </p:nvGrpSpPr>
        <p:grpSpPr>
          <a:xfrm>
            <a:off x="11356372" y="330672"/>
            <a:ext cx="374752" cy="288032"/>
            <a:chOff x="2594050" y="1631825"/>
            <a:chExt cx="439625" cy="439625"/>
          </a:xfrm>
          <a:solidFill>
            <a:schemeClr val="accent5">
              <a:lumMod val="20000"/>
              <a:lumOff val="80000"/>
            </a:schemeClr>
          </a:solidFill>
        </p:grpSpPr>
        <p:sp>
          <p:nvSpPr>
            <p:cNvPr id="33" name="Google Shape;240;p16">
              <a:extLst>
                <a:ext uri="{FF2B5EF4-FFF2-40B4-BE49-F238E27FC236}">
                  <a16:creationId xmlns:a16="http://schemas.microsoft.com/office/drawing/2014/main" xmlns="" id="{D741DFC4-3093-494D-888D-CB021DB886F6}"/>
                </a:ext>
              </a:extLst>
            </p:cNvPr>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34" name="Google Shape;241;p16">
              <a:extLst>
                <a:ext uri="{FF2B5EF4-FFF2-40B4-BE49-F238E27FC236}">
                  <a16:creationId xmlns:a16="http://schemas.microsoft.com/office/drawing/2014/main" xmlns="" id="{67B83C70-8ECE-4716-943D-2F22333E5466}"/>
                </a:ext>
              </a:extLst>
            </p:cNvPr>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2" name="Google Shape;242;p16">
              <a:extLst>
                <a:ext uri="{FF2B5EF4-FFF2-40B4-BE49-F238E27FC236}">
                  <a16:creationId xmlns:a16="http://schemas.microsoft.com/office/drawing/2014/main" xmlns="" id="{78DD374C-E66A-42D5-A2FE-A69BE7181EC7}"/>
                </a:ext>
              </a:extLst>
            </p:cNvPr>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3" name="Google Shape;243;p16">
              <a:extLst>
                <a:ext uri="{FF2B5EF4-FFF2-40B4-BE49-F238E27FC236}">
                  <a16:creationId xmlns:a16="http://schemas.microsoft.com/office/drawing/2014/main" xmlns="" id="{C9117AA7-AA5F-4621-A3D9-FA22B13E47E5}"/>
                </a:ext>
              </a:extLst>
            </p:cNvPr>
            <p:cNvSpPr/>
            <p:nvPr/>
          </p:nvSpPr>
          <p:spPr>
            <a:xfrm>
              <a:off x="2801675" y="1740825"/>
              <a:ext cx="49950" cy="49950"/>
            </a:xfrm>
            <a:custGeom>
              <a:avLst/>
              <a:gdLst/>
              <a:ahLst/>
              <a:cxnLst/>
              <a:rect l="l" t="t" r="r" b="b"/>
              <a:pathLst>
                <a:path w="1998" h="1998" fill="none" extrusionOk="0">
                  <a:moveTo>
                    <a:pt x="1" y="1997"/>
                  </a:moveTo>
                  <a:lnTo>
                    <a:pt x="1998" y="0"/>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grpSp>
    </p:spTree>
    <p:extLst>
      <p:ext uri="{BB962C8B-B14F-4D97-AF65-F5344CB8AC3E}">
        <p14:creationId xmlns:p14="http://schemas.microsoft.com/office/powerpoint/2010/main" val="38299871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7803257"/>
      </p:ext>
    </p:extLst>
  </p:cSld>
  <p:clrMap bg1="lt1" tx1="dk1" bg2="lt2" tx2="dk2" accent1="accent1" accent2="accent2" accent3="accent3" accent4="accent4" accent5="accent5" accent6="accent6" hlink="hlink" folHlink="folHlink"/>
  <p:sldLayoutIdLst>
    <p:sldLayoutId id="2147483649" r:id="rId1"/>
    <p:sldLayoutId id="2147483651" r:id="rId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B12D4DD-26D1-4343-BA14-3802C0A15240}"/>
              </a:ext>
            </a:extLst>
          </p:cNvPr>
          <p:cNvSpPr>
            <a:spLocks noGrp="1"/>
          </p:cNvSpPr>
          <p:nvPr>
            <p:ph type="dt" sz="half" idx="10"/>
          </p:nvPr>
        </p:nvSpPr>
        <p:spPr/>
        <p:txBody>
          <a:bodyPr/>
          <a:lstStyle/>
          <a:p>
            <a:r>
              <a:rPr lang="en-US"/>
              <a:t>2020-2021</a:t>
            </a:r>
            <a:endParaRPr lang="en-US" dirty="0"/>
          </a:p>
        </p:txBody>
      </p:sp>
      <p:sp>
        <p:nvSpPr>
          <p:cNvPr id="3" name="Text Placeholder 2">
            <a:extLst>
              <a:ext uri="{FF2B5EF4-FFF2-40B4-BE49-F238E27FC236}">
                <a16:creationId xmlns:a16="http://schemas.microsoft.com/office/drawing/2014/main" xmlns="" id="{35EAECC2-482F-4411-B5C6-261217649AB7}"/>
              </a:ext>
            </a:extLst>
          </p:cNvPr>
          <p:cNvSpPr>
            <a:spLocks noGrp="1"/>
          </p:cNvSpPr>
          <p:nvPr>
            <p:ph type="body" sz="quarter" idx="13"/>
          </p:nvPr>
        </p:nvSpPr>
        <p:spPr>
          <a:xfrm>
            <a:off x="509838" y="1542311"/>
            <a:ext cx="7739385" cy="1194854"/>
          </a:xfrm>
        </p:spPr>
        <p:txBody>
          <a:bodyPr/>
          <a:lstStyle/>
          <a:p>
            <a:endParaRPr lang="ar-IQ" sz="4800" dirty="0">
              <a:solidFill>
                <a:srgbClr val="FF0000"/>
              </a:solidFill>
              <a:cs typeface="PT Bold Heading" panose="02010400000000000000" pitchFamily="2" charset="-78"/>
            </a:endParaRPr>
          </a:p>
          <a:p>
            <a:pPr rtl="1"/>
            <a:r>
              <a:rPr lang="ar-IQ" sz="3200" b="1" dirty="0">
                <a:solidFill>
                  <a:srgbClr val="C00000"/>
                </a:solidFill>
              </a:rPr>
              <a:t>تقــــيم </a:t>
            </a:r>
          </a:p>
          <a:p>
            <a:pPr rtl="1"/>
            <a:r>
              <a:rPr lang="ar-IQ" sz="3200" b="1" dirty="0">
                <a:solidFill>
                  <a:srgbClr val="00B050"/>
                </a:solidFill>
              </a:rPr>
              <a:t>كلية القانون / جامعة الكفيل</a:t>
            </a:r>
          </a:p>
          <a:p>
            <a:pPr rtl="1"/>
            <a:r>
              <a:rPr lang="ar-IQ" sz="3200" b="1" dirty="0" smtClean="0"/>
              <a:t>محاضرة </a:t>
            </a:r>
            <a:r>
              <a:rPr lang="ar-IQ" sz="3200" b="1" dirty="0"/>
              <a:t>بعنوان</a:t>
            </a:r>
          </a:p>
          <a:p>
            <a:pPr rtl="1"/>
            <a:r>
              <a:rPr lang="ar-IQ" sz="4800" dirty="0" smtClean="0">
                <a:solidFill>
                  <a:srgbClr val="FF0000"/>
                </a:solidFill>
                <a:cs typeface="PT Bold Heading" panose="02010400000000000000" pitchFamily="2" charset="-78"/>
              </a:rPr>
              <a:t>التنمية المستدامة في نهج البلاغة </a:t>
            </a:r>
          </a:p>
          <a:p>
            <a:pPr rtl="1"/>
            <a:r>
              <a:rPr lang="ar-IQ" sz="4800" dirty="0">
                <a:solidFill>
                  <a:srgbClr val="FF0000"/>
                </a:solidFill>
                <a:cs typeface="PT Bold Heading" panose="02010400000000000000" pitchFamily="2" charset="-78"/>
              </a:rPr>
              <a:t>وأبعادها </a:t>
            </a:r>
            <a:r>
              <a:rPr lang="ar-IQ" sz="4800" dirty="0" smtClean="0">
                <a:solidFill>
                  <a:srgbClr val="FF0000"/>
                </a:solidFill>
                <a:cs typeface="PT Bold Heading" panose="02010400000000000000" pitchFamily="2" charset="-78"/>
              </a:rPr>
              <a:t>الاقتصادية والاجتماعية</a:t>
            </a:r>
            <a:endParaRPr lang="en-US" sz="4800" dirty="0">
              <a:solidFill>
                <a:srgbClr val="FF0000"/>
              </a:solidFill>
              <a:cs typeface="PT Bold Heading" panose="02010400000000000000" pitchFamily="2" charset="-78"/>
            </a:endParaRPr>
          </a:p>
        </p:txBody>
      </p:sp>
      <p:sp>
        <p:nvSpPr>
          <p:cNvPr id="4" name="Text Placeholder 3">
            <a:extLst>
              <a:ext uri="{FF2B5EF4-FFF2-40B4-BE49-F238E27FC236}">
                <a16:creationId xmlns:a16="http://schemas.microsoft.com/office/drawing/2014/main" xmlns="" id="{D2DD65D1-82BE-4F0E-AF8A-B96ED9B60C37}"/>
              </a:ext>
            </a:extLst>
          </p:cNvPr>
          <p:cNvSpPr>
            <a:spLocks noGrp="1"/>
          </p:cNvSpPr>
          <p:nvPr>
            <p:ph type="body" sz="quarter" idx="14"/>
          </p:nvPr>
        </p:nvSpPr>
        <p:spPr>
          <a:xfrm>
            <a:off x="509838" y="4320243"/>
            <a:ext cx="7739385" cy="1844291"/>
          </a:xfrm>
        </p:spPr>
        <p:txBody>
          <a:bodyPr/>
          <a:lstStyle/>
          <a:p>
            <a:pPr rtl="1"/>
            <a:endParaRPr lang="ar-IQ" dirty="0" smtClean="0">
              <a:solidFill>
                <a:srgbClr val="FF0000"/>
              </a:solidFill>
              <a:cs typeface="PT Bold Heading" panose="02010400000000000000" pitchFamily="2" charset="-78"/>
            </a:endParaRPr>
          </a:p>
          <a:p>
            <a:pPr rtl="1"/>
            <a:endParaRPr lang="en-US" dirty="0">
              <a:solidFill>
                <a:srgbClr val="FF0000"/>
              </a:solidFill>
              <a:cs typeface="PT Bold Heading" panose="02010400000000000000" pitchFamily="2" charset="-78"/>
            </a:endParaRPr>
          </a:p>
        </p:txBody>
      </p:sp>
      <p:sp>
        <p:nvSpPr>
          <p:cNvPr id="5" name="Slide Number Placeholder 4">
            <a:extLst>
              <a:ext uri="{FF2B5EF4-FFF2-40B4-BE49-F238E27FC236}">
                <a16:creationId xmlns:a16="http://schemas.microsoft.com/office/drawing/2014/main" xmlns="" id="{4C68182F-74E9-42E9-A732-944323B2EF4E}"/>
              </a:ext>
            </a:extLst>
          </p:cNvPr>
          <p:cNvSpPr>
            <a:spLocks noGrp="1"/>
          </p:cNvSpPr>
          <p:nvPr>
            <p:ph type="sldNum" sz="quarter" idx="12"/>
          </p:nvPr>
        </p:nvSpPr>
        <p:spPr/>
        <p:txBody>
          <a:bodyPr/>
          <a:lstStyle/>
          <a:p>
            <a:fld id="{A0EDFBC5-9E83-48A9-A20F-CEAD086DBFA3}" type="slidenum">
              <a:rPr lang="en-US" smtClean="0"/>
              <a:pPr/>
              <a:t>1</a:t>
            </a:fld>
            <a:endParaRPr lang="en-US" dirty="0"/>
          </a:p>
        </p:txBody>
      </p:sp>
      <p:sp>
        <p:nvSpPr>
          <p:cNvPr id="6" name="مستطيل 5"/>
          <p:cNvSpPr/>
          <p:nvPr/>
        </p:nvSpPr>
        <p:spPr>
          <a:xfrm>
            <a:off x="278295" y="4078383"/>
            <a:ext cx="7970928" cy="2677656"/>
          </a:xfrm>
          <a:prstGeom prst="rect">
            <a:avLst/>
          </a:prstGeom>
        </p:spPr>
        <p:txBody>
          <a:bodyPr wrap="square">
            <a:spAutoFit/>
          </a:bodyPr>
          <a:lstStyle/>
          <a:p>
            <a:pPr algn="ctr" rtl="1"/>
            <a:r>
              <a:rPr lang="ar-IQ" sz="3600" b="1" dirty="0" smtClean="0">
                <a:solidFill>
                  <a:srgbClr val="002060"/>
                </a:solidFill>
              </a:rPr>
              <a:t>يلقيها</a:t>
            </a:r>
          </a:p>
          <a:p>
            <a:pPr algn="ctr" rtl="1"/>
            <a:r>
              <a:rPr lang="ar-IQ" sz="3600" b="1" dirty="0" smtClean="0">
                <a:solidFill>
                  <a:srgbClr val="00B050"/>
                </a:solidFill>
              </a:rPr>
              <a:t>ا</a:t>
            </a:r>
            <a:r>
              <a:rPr lang="ar-IQ" sz="3600" b="1" dirty="0">
                <a:solidFill>
                  <a:srgbClr val="00B050"/>
                </a:solidFill>
              </a:rPr>
              <a:t>. م. د. </a:t>
            </a:r>
            <a:r>
              <a:rPr lang="ar-IQ" sz="3600" b="1" dirty="0" smtClean="0">
                <a:solidFill>
                  <a:srgbClr val="00B050"/>
                </a:solidFill>
              </a:rPr>
              <a:t>محسن كامل غضبان الخزاعي</a:t>
            </a:r>
            <a:endParaRPr lang="ar-IQ" sz="3600" b="1" dirty="0">
              <a:solidFill>
                <a:srgbClr val="00B050"/>
              </a:solidFill>
            </a:endParaRPr>
          </a:p>
          <a:p>
            <a:pPr algn="ctr" rtl="1"/>
            <a:r>
              <a:rPr lang="ar-IQ" sz="3200" b="1" dirty="0" smtClean="0">
                <a:solidFill>
                  <a:srgbClr val="C00000"/>
                </a:solidFill>
              </a:rPr>
              <a:t>الاثنين 2021/6/7                         </a:t>
            </a:r>
            <a:r>
              <a:rPr lang="ar-IQ" sz="3200" b="1" dirty="0">
                <a:solidFill>
                  <a:srgbClr val="C00000"/>
                </a:solidFill>
              </a:rPr>
              <a:t>الساعة 10 صباحاً</a:t>
            </a:r>
          </a:p>
          <a:p>
            <a:pPr algn="ctr" rtl="1"/>
            <a:r>
              <a:rPr lang="ar-IQ" sz="3200" b="1" dirty="0">
                <a:solidFill>
                  <a:srgbClr val="002060"/>
                </a:solidFill>
              </a:rPr>
              <a:t>على قاعة كلية القانون</a:t>
            </a:r>
          </a:p>
        </p:txBody>
      </p:sp>
    </p:spTree>
    <p:extLst>
      <p:ext uri="{BB962C8B-B14F-4D97-AF65-F5344CB8AC3E}">
        <p14:creationId xmlns:p14="http://schemas.microsoft.com/office/powerpoint/2010/main" val="473456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IQ" sz="4000" dirty="0" smtClean="0">
                <a:solidFill>
                  <a:srgbClr val="002060"/>
                </a:solidFill>
                <a:cs typeface="PT Bold Heading" panose="02010400000000000000" pitchFamily="2" charset="-78"/>
              </a:rPr>
              <a:t>اولاً: تعريف التنمية </a:t>
            </a:r>
            <a:r>
              <a:rPr lang="ar-IQ" sz="4000" dirty="0">
                <a:solidFill>
                  <a:srgbClr val="002060"/>
                </a:solidFill>
                <a:cs typeface="PT Bold Heading" panose="02010400000000000000" pitchFamily="2" charset="-78"/>
              </a:rPr>
              <a:t>المستدامة: </a:t>
            </a:r>
          </a:p>
          <a:p>
            <a:pPr algn="just"/>
            <a:r>
              <a:rPr lang="ar-IQ" sz="3600" dirty="0" smtClean="0">
                <a:solidFill>
                  <a:srgbClr val="FF0000"/>
                </a:solidFill>
              </a:rPr>
              <a:t>	تعني: ال</a:t>
            </a:r>
            <a:r>
              <a:rPr lang="ar-SA" sz="3600" dirty="0" smtClean="0">
                <a:solidFill>
                  <a:srgbClr val="FF0000"/>
                </a:solidFill>
              </a:rPr>
              <a:t>ترك</a:t>
            </a:r>
            <a:r>
              <a:rPr lang="ar-IQ" sz="3600" dirty="0" smtClean="0">
                <a:solidFill>
                  <a:srgbClr val="FF0000"/>
                </a:solidFill>
              </a:rPr>
              <a:t>ي</a:t>
            </a:r>
            <a:r>
              <a:rPr lang="ar-SA" sz="3600" dirty="0" smtClean="0">
                <a:solidFill>
                  <a:srgbClr val="FF0000"/>
                </a:solidFill>
              </a:rPr>
              <a:t>ز </a:t>
            </a:r>
            <a:r>
              <a:rPr lang="ar-SA" sz="3600" dirty="0">
                <a:solidFill>
                  <a:srgbClr val="FF0000"/>
                </a:solidFill>
              </a:rPr>
              <a:t>على الإدارة الناجحة للموارد الطبيعية بصورة تضمن الحد الأقصى من المنافع التنموية مع المحافظة على رصيد الأجيال المقبلة من التدهور </a:t>
            </a:r>
            <a:r>
              <a:rPr lang="ar-SA" sz="3600" dirty="0" smtClean="0">
                <a:solidFill>
                  <a:srgbClr val="FF0000"/>
                </a:solidFill>
              </a:rPr>
              <a:t>والتناقص</a:t>
            </a:r>
            <a:r>
              <a:rPr lang="ar-IQ" sz="3600" dirty="0" smtClean="0">
                <a:solidFill>
                  <a:srgbClr val="FF0000"/>
                </a:solidFill>
              </a:rPr>
              <a:t>.</a:t>
            </a:r>
          </a:p>
          <a:p>
            <a:pPr algn="just"/>
            <a:r>
              <a:rPr lang="ar-SA" sz="3600" dirty="0" smtClean="0">
                <a:solidFill>
                  <a:srgbClr val="FF0000"/>
                </a:solidFill>
              </a:rPr>
              <a:t> </a:t>
            </a:r>
            <a:r>
              <a:rPr lang="ar-SA" sz="3600" dirty="0">
                <a:solidFill>
                  <a:srgbClr val="FF0000"/>
                </a:solidFill>
              </a:rPr>
              <a:t>وهو من المصطلحات الحديثة التي ظهرت في سبعينيات القرن العشرين على قول، أو ثمانينيات القرن العشرين على يد مجموعة غير حكومية من الناشطين سنة </a:t>
            </a:r>
            <a:r>
              <a:rPr lang="ar-SA" sz="3600" dirty="0" smtClean="0">
                <a:solidFill>
                  <a:srgbClr val="FF0000"/>
                </a:solidFill>
              </a:rPr>
              <a:t>1980م</a:t>
            </a:r>
            <a:r>
              <a:rPr lang="ar-IQ" sz="3600" dirty="0">
                <a:solidFill>
                  <a:srgbClr val="FF0000"/>
                </a:solidFill>
              </a:rPr>
              <a:t>.</a:t>
            </a:r>
            <a:endParaRPr lang="en-US" sz="3600" dirty="0">
              <a:solidFill>
                <a:srgbClr val="FF0000"/>
              </a:solidFill>
            </a:endParaRPr>
          </a:p>
        </p:txBody>
      </p:sp>
      <p:sp>
        <p:nvSpPr>
          <p:cNvPr id="3" name="عنوان 2"/>
          <p:cNvSpPr>
            <a:spLocks noGrp="1"/>
          </p:cNvSpPr>
          <p:nvPr>
            <p:ph type="title"/>
          </p:nvPr>
        </p:nvSpPr>
        <p:spPr/>
        <p:txBody>
          <a:bodyPr/>
          <a:lstStyle/>
          <a:p>
            <a:r>
              <a:rPr lang="ar-SA" b="1" dirty="0"/>
              <a:t>التنمية المستدامة في نهج البلاغة وأبعادها الاقتصادية والاجتماعية</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a:t>
            </a:fld>
            <a:endParaRPr lang="en-US" dirty="0"/>
          </a:p>
        </p:txBody>
      </p:sp>
    </p:spTree>
    <p:extLst>
      <p:ext uri="{BB962C8B-B14F-4D97-AF65-F5344CB8AC3E}">
        <p14:creationId xmlns:p14="http://schemas.microsoft.com/office/powerpoint/2010/main" val="15553848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r>
              <a:rPr lang="ar-IQ" sz="4000" dirty="0" smtClean="0">
                <a:solidFill>
                  <a:srgbClr val="FF0000"/>
                </a:solidFill>
                <a:cs typeface="PT Bold Heading" panose="02010400000000000000" pitchFamily="2" charset="-78"/>
              </a:rPr>
              <a:t>ثانياً: </a:t>
            </a:r>
            <a:r>
              <a:rPr lang="ar-SA" sz="4000" dirty="0" smtClean="0">
                <a:solidFill>
                  <a:srgbClr val="FF0000"/>
                </a:solidFill>
                <a:cs typeface="PT Bold Heading" panose="02010400000000000000" pitchFamily="2" charset="-78"/>
              </a:rPr>
              <a:t>الابعاد </a:t>
            </a:r>
            <a:r>
              <a:rPr lang="ar-SA" sz="4000" dirty="0">
                <a:solidFill>
                  <a:srgbClr val="FF0000"/>
                </a:solidFill>
                <a:cs typeface="PT Bold Heading" panose="02010400000000000000" pitchFamily="2" charset="-78"/>
              </a:rPr>
              <a:t>الأساسية للتنمية المستدامة:</a:t>
            </a:r>
            <a:endParaRPr lang="en-US" sz="4000" dirty="0">
              <a:solidFill>
                <a:srgbClr val="FF0000"/>
              </a:solidFill>
              <a:cs typeface="PT Bold Heading" panose="02010400000000000000" pitchFamily="2" charset="-78"/>
            </a:endParaRPr>
          </a:p>
          <a:p>
            <a:r>
              <a:rPr lang="ar-SA" sz="4000" dirty="0" smtClean="0">
                <a:solidFill>
                  <a:srgbClr val="FF0000"/>
                </a:solidFill>
                <a:cs typeface="PT Bold Heading" panose="02010400000000000000" pitchFamily="2" charset="-78"/>
              </a:rPr>
              <a:t>البعد </a:t>
            </a:r>
            <a:r>
              <a:rPr lang="ar-SA" sz="4000" dirty="0">
                <a:solidFill>
                  <a:srgbClr val="FF0000"/>
                </a:solidFill>
                <a:cs typeface="PT Bold Heading" panose="02010400000000000000" pitchFamily="2" charset="-78"/>
              </a:rPr>
              <a:t>الاقتصادي:</a:t>
            </a:r>
            <a:endParaRPr lang="en-US" sz="4000" dirty="0">
              <a:solidFill>
                <a:srgbClr val="FF0000"/>
              </a:solidFill>
              <a:cs typeface="PT Bold Heading" panose="02010400000000000000" pitchFamily="2" charset="-78"/>
            </a:endParaRPr>
          </a:p>
          <a:p>
            <a:pPr algn="just"/>
            <a:r>
              <a:rPr lang="ar-IQ" sz="5400" dirty="0" smtClean="0"/>
              <a:t>	</a:t>
            </a:r>
            <a:r>
              <a:rPr lang="ar-SA" sz="5400" dirty="0" smtClean="0"/>
              <a:t>يتوخى </a:t>
            </a:r>
            <a:r>
              <a:rPr lang="ar-SA" sz="5400" dirty="0"/>
              <a:t>هذا البعد الحدّ من استنزاف الموارد الاقتصادية للدولة سواءً أكانت من الموارد الظاهرية أو الباطنية، كما أنَّه يتوخى العقلانية في استخدام الإمكانيات الاقتصادية في استخدام الموارد الطبيعية</a:t>
            </a:r>
            <a:endParaRPr lang="en-US" sz="5400" dirty="0">
              <a:solidFill>
                <a:srgbClr val="FF0000"/>
              </a:solidFill>
              <a:cs typeface="PT Bold Heading" panose="02010400000000000000" pitchFamily="2" charset="-78"/>
            </a:endParaRPr>
          </a:p>
        </p:txBody>
      </p:sp>
      <p:sp>
        <p:nvSpPr>
          <p:cNvPr id="3" name="عنوان 2"/>
          <p:cNvSpPr>
            <a:spLocks noGrp="1"/>
          </p:cNvSpPr>
          <p:nvPr>
            <p:ph type="title"/>
          </p:nvPr>
        </p:nvSpPr>
        <p:spPr/>
        <p:txBody>
          <a:bodyPr/>
          <a:lstStyle/>
          <a:p>
            <a:r>
              <a:rPr lang="ar-SA" b="1" dirty="0"/>
              <a:t>التنمية المستدامة في نهج البلاغة وأبعادها الاقتصادية والاجتماعية</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3</a:t>
            </a:fld>
            <a:endParaRPr lang="en-US" dirty="0"/>
          </a:p>
        </p:txBody>
      </p:sp>
    </p:spTree>
    <p:extLst>
      <p:ext uri="{BB962C8B-B14F-4D97-AF65-F5344CB8AC3E}">
        <p14:creationId xmlns:p14="http://schemas.microsoft.com/office/powerpoint/2010/main" val="593724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xfrm>
            <a:off x="383119" y="868430"/>
            <a:ext cx="11487217" cy="5080789"/>
          </a:xfrm>
        </p:spPr>
        <p:txBody>
          <a:bodyPr/>
          <a:lstStyle/>
          <a:p>
            <a:r>
              <a:rPr lang="ar-SA" sz="4000" dirty="0">
                <a:solidFill>
                  <a:srgbClr val="FF0000"/>
                </a:solidFill>
                <a:cs typeface="PT Bold Heading" panose="02010400000000000000" pitchFamily="2" charset="-78"/>
              </a:rPr>
              <a:t>البعد الاجتماعي:</a:t>
            </a:r>
            <a:endParaRPr lang="en-US" sz="4000" dirty="0">
              <a:solidFill>
                <a:srgbClr val="FF0000"/>
              </a:solidFill>
              <a:cs typeface="PT Bold Heading" panose="02010400000000000000" pitchFamily="2" charset="-78"/>
            </a:endParaRPr>
          </a:p>
          <a:p>
            <a:pPr algn="just"/>
            <a:r>
              <a:rPr lang="ar-IQ" sz="4400" dirty="0" smtClean="0"/>
              <a:t>	</a:t>
            </a:r>
            <a:r>
              <a:rPr lang="ar-SA" sz="4400" dirty="0" smtClean="0"/>
              <a:t>يؤشر </a:t>
            </a:r>
            <a:r>
              <a:rPr lang="ar-SA" sz="4400" dirty="0"/>
              <a:t>هذا البعد إلى العلاقة بين الطبيعة والناس، وإلى سُبل الحصول على الخدمات الأساسية كالصحة والتعليم وغيرها، وإلى مكافحة الفقر والبطالة، وتوزيع الثروات، فضلاً عن مشاركة الأفراد في اتخاذ القرارات بالمستوى الذي يعزز شعور الأفراد بأهمية دورهم بوصفهم المحور الذي تدور حوله عجلة التنمية </a:t>
            </a:r>
            <a:r>
              <a:rPr lang="ar-SA" sz="4400" dirty="0" smtClean="0"/>
              <a:t>المستدامة</a:t>
            </a:r>
            <a:r>
              <a:rPr lang="ar-IQ" sz="4400" dirty="0" smtClean="0"/>
              <a:t>.</a:t>
            </a:r>
            <a:endParaRPr lang="en-US" sz="4400" dirty="0"/>
          </a:p>
        </p:txBody>
      </p:sp>
      <p:sp>
        <p:nvSpPr>
          <p:cNvPr id="3" name="عنوان 2"/>
          <p:cNvSpPr>
            <a:spLocks noGrp="1"/>
          </p:cNvSpPr>
          <p:nvPr>
            <p:ph type="title"/>
          </p:nvPr>
        </p:nvSpPr>
        <p:spPr/>
        <p:txBody>
          <a:bodyPr/>
          <a:lstStyle/>
          <a:p>
            <a:r>
              <a:rPr lang="ar-SA" b="1" dirty="0"/>
              <a:t>التنمية المستدامة في نهج البلاغة وأبعادها الاقتصادية والاجتماعية</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4</a:t>
            </a:fld>
            <a:endParaRPr lang="en-US" dirty="0"/>
          </a:p>
        </p:txBody>
      </p:sp>
    </p:spTree>
    <p:extLst>
      <p:ext uri="{BB962C8B-B14F-4D97-AF65-F5344CB8AC3E}">
        <p14:creationId xmlns:p14="http://schemas.microsoft.com/office/powerpoint/2010/main" val="37551329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r>
              <a:rPr lang="ar-SA" sz="4000" dirty="0">
                <a:solidFill>
                  <a:srgbClr val="00B050"/>
                </a:solidFill>
                <a:cs typeface="PT Bold Heading" panose="02010400000000000000" pitchFamily="2" charset="-78"/>
              </a:rPr>
              <a:t>البعد البيئي: </a:t>
            </a:r>
            <a:endParaRPr lang="en-US" sz="4000" dirty="0">
              <a:solidFill>
                <a:srgbClr val="00B050"/>
              </a:solidFill>
              <a:cs typeface="PT Bold Heading" panose="02010400000000000000" pitchFamily="2" charset="-78"/>
            </a:endParaRPr>
          </a:p>
          <a:p>
            <a:pPr algn="just"/>
            <a:r>
              <a:rPr lang="ar-IQ" sz="4000" dirty="0" smtClean="0">
                <a:solidFill>
                  <a:srgbClr val="FF0000"/>
                </a:solidFill>
              </a:rPr>
              <a:t>	</a:t>
            </a:r>
            <a:r>
              <a:rPr lang="ar-SA" sz="4000" dirty="0" smtClean="0">
                <a:solidFill>
                  <a:srgbClr val="FF0000"/>
                </a:solidFill>
              </a:rPr>
              <a:t>تعني </a:t>
            </a:r>
            <a:r>
              <a:rPr lang="ar-SA" sz="4000" dirty="0">
                <a:solidFill>
                  <a:srgbClr val="FF0000"/>
                </a:solidFill>
              </a:rPr>
              <a:t>الاستدامة من منظور بيئي أنَّ للمستهلك حدوداً ينبغي أن يقف عندها، وأن لا يتعداها، فمشاريع الاسكان مثلاً يجب أن يكون لها حدود معيَّنة تقف عندها، ومعدلات النمو السكاني يجب أن تكون لها آلياتها </a:t>
            </a:r>
            <a:r>
              <a:rPr lang="ar-SA" sz="4000" dirty="0" err="1">
                <a:solidFill>
                  <a:srgbClr val="FF0000"/>
                </a:solidFill>
              </a:rPr>
              <a:t>وبرامجياتها</a:t>
            </a:r>
            <a:r>
              <a:rPr lang="ar-SA" sz="4000" dirty="0">
                <a:solidFill>
                  <a:srgbClr val="FF0000"/>
                </a:solidFill>
              </a:rPr>
              <a:t> التي تعمل على خلق بيئات متوازنة سكانياً، وأساليب الانتاج، واستعمال الماء، وانجراف التربة والغابات، ومصائد الأسماك، وما إلى ذلك من حالات الاستهلاك التي يجب أن تكون لها حدود معينة يجري استغلالها على وفق مستويات </a:t>
            </a:r>
            <a:r>
              <a:rPr lang="ar-SA" sz="4000" dirty="0" smtClean="0">
                <a:solidFill>
                  <a:srgbClr val="FF0000"/>
                </a:solidFill>
              </a:rPr>
              <a:t>مستدامة</a:t>
            </a:r>
            <a:r>
              <a:rPr lang="ar-IQ" sz="4000" dirty="0" smtClean="0">
                <a:solidFill>
                  <a:srgbClr val="FF0000"/>
                </a:solidFill>
              </a:rPr>
              <a:t>.</a:t>
            </a:r>
            <a:endParaRPr lang="en-US" sz="4000" dirty="0">
              <a:solidFill>
                <a:srgbClr val="FF0000"/>
              </a:solidFill>
            </a:endParaRPr>
          </a:p>
        </p:txBody>
      </p:sp>
      <p:sp>
        <p:nvSpPr>
          <p:cNvPr id="3" name="عنوان 2"/>
          <p:cNvSpPr>
            <a:spLocks noGrp="1"/>
          </p:cNvSpPr>
          <p:nvPr>
            <p:ph type="title"/>
          </p:nvPr>
        </p:nvSpPr>
        <p:spPr/>
        <p:txBody>
          <a:bodyPr/>
          <a:lstStyle/>
          <a:p>
            <a:r>
              <a:rPr lang="ar-SA" b="1" dirty="0"/>
              <a:t>التنمية المستدامة في نهج البلاغة وأبعادها الاقتصادية والاجتماعية</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5</a:t>
            </a:fld>
            <a:endParaRPr lang="en-US" dirty="0"/>
          </a:p>
        </p:txBody>
      </p:sp>
    </p:spTree>
    <p:extLst>
      <p:ext uri="{BB962C8B-B14F-4D97-AF65-F5344CB8AC3E}">
        <p14:creationId xmlns:p14="http://schemas.microsoft.com/office/powerpoint/2010/main" val="2970081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IQ" dirty="0" smtClean="0">
                <a:solidFill>
                  <a:srgbClr val="00B050"/>
                </a:solidFill>
                <a:cs typeface="PT Bold Heading" panose="02010400000000000000" pitchFamily="2" charset="-78"/>
              </a:rPr>
              <a:t>ثانياً: </a:t>
            </a:r>
            <a:r>
              <a:rPr lang="ar-SA" dirty="0" smtClean="0">
                <a:solidFill>
                  <a:srgbClr val="00B050"/>
                </a:solidFill>
                <a:cs typeface="PT Bold Heading" panose="02010400000000000000" pitchFamily="2" charset="-78"/>
              </a:rPr>
              <a:t>مظاهر </a:t>
            </a:r>
            <a:r>
              <a:rPr lang="ar-SA" dirty="0">
                <a:solidFill>
                  <a:srgbClr val="00B050"/>
                </a:solidFill>
                <a:cs typeface="PT Bold Heading" panose="02010400000000000000" pitchFamily="2" charset="-78"/>
              </a:rPr>
              <a:t>السياسة المالية للإمام علي وعلاقتها بالتنمية </a:t>
            </a:r>
            <a:r>
              <a:rPr lang="ar-IQ" dirty="0" smtClean="0">
                <a:solidFill>
                  <a:srgbClr val="00B050"/>
                </a:solidFill>
                <a:cs typeface="PT Bold Heading" panose="02010400000000000000" pitchFamily="2" charset="-78"/>
              </a:rPr>
              <a:t>ا</a:t>
            </a:r>
            <a:r>
              <a:rPr lang="ar-SA" dirty="0" smtClean="0">
                <a:solidFill>
                  <a:srgbClr val="00B050"/>
                </a:solidFill>
                <a:cs typeface="PT Bold Heading" panose="02010400000000000000" pitchFamily="2" charset="-78"/>
              </a:rPr>
              <a:t>لمستدامة</a:t>
            </a:r>
            <a:r>
              <a:rPr lang="ar-IQ" dirty="0" smtClean="0">
                <a:solidFill>
                  <a:srgbClr val="00B050"/>
                </a:solidFill>
                <a:cs typeface="PT Bold Heading" panose="02010400000000000000" pitchFamily="2" charset="-78"/>
              </a:rPr>
              <a:t>:</a:t>
            </a:r>
            <a:r>
              <a:rPr lang="ar-SA" dirty="0" smtClean="0">
                <a:solidFill>
                  <a:srgbClr val="00B050"/>
                </a:solidFill>
                <a:cs typeface="PT Bold Heading" panose="02010400000000000000" pitchFamily="2" charset="-78"/>
              </a:rPr>
              <a:t> </a:t>
            </a:r>
            <a:endParaRPr lang="en-US" dirty="0">
              <a:solidFill>
                <a:srgbClr val="00B050"/>
              </a:solidFill>
              <a:cs typeface="PT Bold Heading" panose="02010400000000000000" pitchFamily="2" charset="-78"/>
            </a:endParaRPr>
          </a:p>
          <a:p>
            <a:pPr marL="590550" indent="-514350" algn="just">
              <a:buAutoNum type="arabicPeriod"/>
            </a:pPr>
            <a:r>
              <a:rPr lang="ar-SA" sz="3600" b="1" dirty="0" smtClean="0">
                <a:solidFill>
                  <a:srgbClr val="FF0000"/>
                </a:solidFill>
              </a:rPr>
              <a:t>محاربة </a:t>
            </a:r>
            <a:r>
              <a:rPr lang="ar-SA" sz="3600" b="1" dirty="0">
                <a:solidFill>
                  <a:srgbClr val="FF0000"/>
                </a:solidFill>
              </a:rPr>
              <a:t>الفساد المالي واسترجاع الأموال العامة</a:t>
            </a:r>
            <a:r>
              <a:rPr lang="ar-SA" sz="3600" b="1" dirty="0" smtClean="0">
                <a:solidFill>
                  <a:srgbClr val="FF0000"/>
                </a:solidFill>
              </a:rPr>
              <a:t>:</a:t>
            </a:r>
            <a:r>
              <a:rPr lang="ar-IQ" sz="3600" b="1" dirty="0" smtClean="0">
                <a:solidFill>
                  <a:srgbClr val="FF0000"/>
                </a:solidFill>
              </a:rPr>
              <a:t> </a:t>
            </a:r>
            <a:r>
              <a:rPr lang="ar-IQ" sz="3600" dirty="0" smtClean="0">
                <a:solidFill>
                  <a:srgbClr val="FF0000"/>
                </a:solidFill>
              </a:rPr>
              <a:t>قال (ع</a:t>
            </a:r>
            <a:r>
              <a:rPr lang="ar-IQ" sz="3600" dirty="0">
                <a:solidFill>
                  <a:srgbClr val="FF0000"/>
                </a:solidFill>
              </a:rPr>
              <a:t>): </a:t>
            </a:r>
            <a:r>
              <a:rPr lang="ar-IQ" sz="3600" dirty="0" smtClean="0">
                <a:solidFill>
                  <a:srgbClr val="FF0000"/>
                </a:solidFill>
              </a:rPr>
              <a:t>«</a:t>
            </a:r>
            <a:r>
              <a:rPr lang="ar-SA" sz="3600" dirty="0" smtClean="0">
                <a:solidFill>
                  <a:srgbClr val="FF0000"/>
                </a:solidFill>
              </a:rPr>
              <a:t>وَاَللَّهِ </a:t>
            </a:r>
            <a:r>
              <a:rPr lang="ar-SA" sz="3600" dirty="0">
                <a:solidFill>
                  <a:srgbClr val="FF0000"/>
                </a:solidFill>
              </a:rPr>
              <a:t>لَوْ وَجَدْتُهُ قَدْ تُزُوِّجَ بِهِ اَلنِّسَاءُ وَمُلِكَ بِهِ اَلْإِمَاءُ لَرَدَدْتُهُ فَإِنَّ فِي اَلْعَدْلِ سَعَةً َوَمَنْ ضَاقَ عَلَيْهِ اَلْعَدْلُ فَالْجَوْرُ عَلَيْهِ </a:t>
            </a:r>
            <a:r>
              <a:rPr lang="ar-SA" sz="3600" dirty="0" smtClean="0">
                <a:solidFill>
                  <a:srgbClr val="FF0000"/>
                </a:solidFill>
              </a:rPr>
              <a:t>أَضْيَقُ</a:t>
            </a:r>
            <a:r>
              <a:rPr lang="ar-IQ" sz="3600" dirty="0" smtClean="0">
                <a:solidFill>
                  <a:srgbClr val="FF0000"/>
                </a:solidFill>
              </a:rPr>
              <a:t>».</a:t>
            </a:r>
          </a:p>
          <a:p>
            <a:pPr marL="590550" indent="-514350" algn="just">
              <a:buAutoNum type="arabicPeriod"/>
            </a:pPr>
            <a:r>
              <a:rPr lang="ar-SA" sz="3600" b="1" dirty="0"/>
              <a:t>اعتماد مبدأ العدالة والمساواة في العطاء</a:t>
            </a:r>
            <a:r>
              <a:rPr lang="ar-SA" sz="3600" b="1" dirty="0" smtClean="0"/>
              <a:t>:</a:t>
            </a:r>
            <a:r>
              <a:rPr lang="ar-IQ" sz="3600" b="1" dirty="0" smtClean="0"/>
              <a:t> قال (ع): </a:t>
            </a:r>
            <a:r>
              <a:rPr lang="ar-SA" sz="3600" dirty="0"/>
              <a:t>"لو كان المال لي لَسوّيتُ بينهم فكيف وإنما المال مال الله، ألا وإن إعطاء المال في غير حقه تبذير وإسراف، وهو يرفع صاحبه في الدنيا، ويضعه في الآخرة، ويُكرّمه في الناس، ويهينه عند </a:t>
            </a:r>
            <a:r>
              <a:rPr lang="ar-SA" sz="3600" dirty="0" smtClean="0"/>
              <a:t>الله</a:t>
            </a:r>
            <a:r>
              <a:rPr lang="ar-IQ" sz="3600" dirty="0" smtClean="0"/>
              <a:t>».</a:t>
            </a:r>
            <a:endParaRPr lang="en-US" sz="3600" b="1" dirty="0">
              <a:solidFill>
                <a:srgbClr val="FF0000"/>
              </a:solidFill>
            </a:endParaRPr>
          </a:p>
        </p:txBody>
      </p:sp>
      <p:sp>
        <p:nvSpPr>
          <p:cNvPr id="3" name="عنوان 2"/>
          <p:cNvSpPr>
            <a:spLocks noGrp="1"/>
          </p:cNvSpPr>
          <p:nvPr>
            <p:ph type="title"/>
          </p:nvPr>
        </p:nvSpPr>
        <p:spPr/>
        <p:txBody>
          <a:bodyPr/>
          <a:lstStyle/>
          <a:p>
            <a:r>
              <a:rPr lang="ar-SA" b="1" dirty="0"/>
              <a:t>التنمية المستدامة في نهج البلاغة وأبعادها الاقتصادية والاجتماعية</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6</a:t>
            </a:fld>
            <a:endParaRPr lang="en-US" dirty="0"/>
          </a:p>
        </p:txBody>
      </p:sp>
    </p:spTree>
    <p:extLst>
      <p:ext uri="{BB962C8B-B14F-4D97-AF65-F5344CB8AC3E}">
        <p14:creationId xmlns:p14="http://schemas.microsoft.com/office/powerpoint/2010/main" val="8885428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IQ" sz="5400" b="1" dirty="0" smtClean="0">
                <a:solidFill>
                  <a:srgbClr val="FF0000"/>
                </a:solidFill>
              </a:rPr>
              <a:t>3. </a:t>
            </a:r>
            <a:r>
              <a:rPr lang="ar-SA" sz="5400" b="1" dirty="0" smtClean="0">
                <a:solidFill>
                  <a:srgbClr val="FF0000"/>
                </a:solidFill>
              </a:rPr>
              <a:t>اعتماد </a:t>
            </a:r>
            <a:r>
              <a:rPr lang="ar-SA" sz="5400" b="1" dirty="0">
                <a:solidFill>
                  <a:srgbClr val="FF0000"/>
                </a:solidFill>
              </a:rPr>
              <a:t>مبدأ العطاء على اساس المواطنة: </a:t>
            </a:r>
            <a:r>
              <a:rPr lang="ar-SA" sz="5400" dirty="0"/>
              <a:t>قال في وصيته لمالك الاشتر: </a:t>
            </a:r>
            <a:r>
              <a:rPr lang="ar-IQ" sz="5400" dirty="0" smtClean="0"/>
              <a:t>«</a:t>
            </a:r>
            <a:r>
              <a:rPr lang="ar-SA" sz="5400" dirty="0" smtClean="0"/>
              <a:t>وأعلم </a:t>
            </a:r>
            <a:r>
              <a:rPr lang="ar-SA" sz="5400" dirty="0"/>
              <a:t>أن الرعيَّة طبقات لا يصلح بعضها إلّا ببعض، </a:t>
            </a:r>
            <a:r>
              <a:rPr lang="ar-SA" sz="5400" dirty="0" smtClean="0"/>
              <a:t>فمنها </a:t>
            </a:r>
            <a:r>
              <a:rPr lang="ar-SA" sz="5400" dirty="0"/>
              <a:t>جنود الله، ...  ومنها أهل الجزية والخراج من أهل الذمَّة ومُسلِمة النَّاس، ومنها الطبقة السفلى من ذوي الحاجة والمسكنة</a:t>
            </a:r>
            <a:r>
              <a:rPr lang="ar-SA" sz="5400" dirty="0" smtClean="0"/>
              <a:t>...</a:t>
            </a:r>
            <a:r>
              <a:rPr lang="ar-IQ" sz="5400" dirty="0" smtClean="0"/>
              <a:t>».</a:t>
            </a:r>
            <a:endParaRPr lang="en-US" sz="5400" dirty="0"/>
          </a:p>
          <a:p>
            <a:pPr algn="just"/>
            <a:endParaRPr lang="en-US" sz="5400" b="1" dirty="0">
              <a:solidFill>
                <a:srgbClr val="FF0000"/>
              </a:solidFill>
            </a:endParaRPr>
          </a:p>
        </p:txBody>
      </p:sp>
      <p:sp>
        <p:nvSpPr>
          <p:cNvPr id="3" name="عنوان 2"/>
          <p:cNvSpPr>
            <a:spLocks noGrp="1"/>
          </p:cNvSpPr>
          <p:nvPr>
            <p:ph type="title"/>
          </p:nvPr>
        </p:nvSpPr>
        <p:spPr/>
        <p:txBody>
          <a:bodyPr/>
          <a:lstStyle/>
          <a:p>
            <a:r>
              <a:rPr lang="ar-SA" b="1" dirty="0"/>
              <a:t>التنمية المستدامة في نهج البلاغة وأبعادها الاقتصادية والاجتماعية</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7</a:t>
            </a:fld>
            <a:endParaRPr lang="en-US" dirty="0"/>
          </a:p>
        </p:txBody>
      </p:sp>
    </p:spTree>
    <p:extLst>
      <p:ext uri="{BB962C8B-B14F-4D97-AF65-F5344CB8AC3E}">
        <p14:creationId xmlns:p14="http://schemas.microsoft.com/office/powerpoint/2010/main" val="3449057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861</TotalTime>
  <Words>271</Words>
  <Application>Microsoft Office PowerPoint</Application>
  <PresentationFormat>ملء الشاشة</PresentationFormat>
  <Paragraphs>46</Paragraphs>
  <Slides>7</Slides>
  <Notes>1</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7</vt:i4>
      </vt:variant>
    </vt:vector>
  </HeadingPairs>
  <TitlesOfParts>
    <vt:vector size="12" baseType="lpstr">
      <vt:lpstr>Arial</vt:lpstr>
      <vt:lpstr>Calibri</vt:lpstr>
      <vt:lpstr>PT Bold Heading</vt:lpstr>
      <vt:lpstr>Segoe UI Black</vt:lpstr>
      <vt:lpstr>Office Theme</vt:lpstr>
      <vt:lpstr>عرض تقديمي في PowerPoint</vt:lpstr>
      <vt:lpstr>التنمية المستدامة في نهج البلاغة وأبعادها الاقتصادية والاجتماعية</vt:lpstr>
      <vt:lpstr>التنمية المستدامة في نهج البلاغة وأبعادها الاقتصادية والاجتماعية</vt:lpstr>
      <vt:lpstr>التنمية المستدامة في نهج البلاغة وأبعادها الاقتصادية والاجتماعية</vt:lpstr>
      <vt:lpstr>التنمية المستدامة في نهج البلاغة وأبعادها الاقتصادية والاجتماعية</vt:lpstr>
      <vt:lpstr>التنمية المستدامة في نهج البلاغة وأبعادها الاقتصادية والاجتماعية</vt:lpstr>
      <vt:lpstr>التنمية المستدامة في نهج البلاغة وأبعادها الاقتصادية والاجتماعية</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zahraa alkhawaja</dc:creator>
  <cp:lastModifiedBy>AL-AWWAL</cp:lastModifiedBy>
  <cp:revision>64</cp:revision>
  <dcterms:created xsi:type="dcterms:W3CDTF">2020-11-01T11:03:41Z</dcterms:created>
  <dcterms:modified xsi:type="dcterms:W3CDTF">2021-06-07T21:58:02Z</dcterms:modified>
</cp:coreProperties>
</file>