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78" r:id="rId3"/>
    <p:sldId id="257" r:id="rId4"/>
    <p:sldId id="259" r:id="rId5"/>
    <p:sldId id="260" r:id="rId6"/>
    <p:sldId id="261" r:id="rId7"/>
    <p:sldId id="265" r:id="rId8"/>
    <p:sldId id="266" r:id="rId9"/>
    <p:sldId id="262" r:id="rId10"/>
    <p:sldId id="264" r:id="rId11"/>
    <p:sldId id="263" r:id="rId12"/>
    <p:sldId id="267" r:id="rId13"/>
    <p:sldId id="270" r:id="rId14"/>
    <p:sldId id="271" r:id="rId15"/>
    <p:sldId id="273" r:id="rId16"/>
    <p:sldId id="274" r:id="rId17"/>
    <p:sldId id="275" r:id="rId18"/>
    <p:sldId id="276" r:id="rId19"/>
    <p:sldId id="277" r:id="rId20"/>
    <p:sldId id="25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53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47" autoAdjust="0"/>
    <p:restoredTop sz="72487" autoAdjust="0"/>
  </p:normalViewPr>
  <p:slideViewPr>
    <p:cSldViewPr snapToGrid="0">
      <p:cViewPr varScale="1">
        <p:scale>
          <a:sx n="61" d="100"/>
          <a:sy n="61" d="100"/>
        </p:scale>
        <p:origin x="-1286" y="-67"/>
      </p:cViewPr>
      <p:guideLst>
        <p:guide orient="horz" pos="2160"/>
        <p:guide pos="3840"/>
      </p:guideLst>
    </p:cSldViewPr>
  </p:slideViewPr>
  <p:notesTextViewPr>
    <p:cViewPr>
      <p:scale>
        <a:sx n="1" d="1"/>
        <a:sy n="1" d="1"/>
      </p:scale>
      <p:origin x="0" y="0"/>
    </p:cViewPr>
  </p:notesTextViewPr>
  <p:sorterViewPr>
    <p:cViewPr>
      <p:scale>
        <a:sx n="100" d="100"/>
        <a:sy n="100" d="100"/>
      </p:scale>
      <p:origin x="0" y="-9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854110-7750-47CB-90D8-BCEA7560B33C}" type="doc">
      <dgm:prSet loTypeId="urn:microsoft.com/office/officeart/2005/8/layout/list1" loCatId="list" qsTypeId="urn:microsoft.com/office/officeart/2005/8/quickstyle/3d1" qsCatId="3D" csTypeId="urn:microsoft.com/office/officeart/2005/8/colors/accent5_3" csCatId="accent5"/>
      <dgm:spPr/>
      <dgm:t>
        <a:bodyPr/>
        <a:lstStyle/>
        <a:p>
          <a:pPr rtl="1"/>
          <a:endParaRPr lang="ar-IQ"/>
        </a:p>
      </dgm:t>
    </dgm:pt>
    <dgm:pt modelId="{020DFC75-7ED7-4EA9-99D4-475BA0FC7FA1}">
      <dgm:prSet custT="1"/>
      <dgm:spPr/>
      <dgm:t>
        <a:bodyPr/>
        <a:lstStyle/>
        <a:p>
          <a:pPr rtl="0"/>
          <a:r>
            <a:rPr lang="en-US" sz="2800" b="1" i="1" smtClean="0"/>
            <a:t>Abstract</a:t>
          </a:r>
          <a:endParaRPr lang="ar-IQ" sz="2800" i="1"/>
        </a:p>
      </dgm:t>
    </dgm:pt>
    <dgm:pt modelId="{AD3D3DB8-BB2B-4E6D-A11D-12BB1F6E7868}" type="parTrans" cxnId="{EBA8A026-EDA7-48A5-8795-6700A656E0AC}">
      <dgm:prSet/>
      <dgm:spPr/>
      <dgm:t>
        <a:bodyPr/>
        <a:lstStyle/>
        <a:p>
          <a:pPr rtl="1"/>
          <a:endParaRPr lang="ar-IQ"/>
        </a:p>
      </dgm:t>
    </dgm:pt>
    <dgm:pt modelId="{3826A088-5732-4A6F-88DC-68F62182C930}" type="sibTrans" cxnId="{EBA8A026-EDA7-48A5-8795-6700A656E0AC}">
      <dgm:prSet/>
      <dgm:spPr/>
      <dgm:t>
        <a:bodyPr/>
        <a:lstStyle/>
        <a:p>
          <a:pPr rtl="1"/>
          <a:endParaRPr lang="ar-IQ"/>
        </a:p>
      </dgm:t>
    </dgm:pt>
    <dgm:pt modelId="{EAB1F35D-7A55-42C5-92B9-A68F0C4F21F3}">
      <dgm:prSet custT="1"/>
      <dgm:spPr/>
      <dgm:t>
        <a:bodyPr/>
        <a:lstStyle/>
        <a:p>
          <a:pPr rtl="0"/>
          <a:r>
            <a:rPr lang="en-US" sz="2800" b="1" i="1" smtClean="0"/>
            <a:t>Introduction</a:t>
          </a:r>
          <a:endParaRPr lang="ar-IQ" sz="2800" i="1"/>
        </a:p>
      </dgm:t>
    </dgm:pt>
    <dgm:pt modelId="{FD1EAE2F-17EC-4CFD-9E75-B8B655901EAF}" type="parTrans" cxnId="{15317698-7C90-4141-9BB8-B53846E56AAE}">
      <dgm:prSet/>
      <dgm:spPr/>
      <dgm:t>
        <a:bodyPr/>
        <a:lstStyle/>
        <a:p>
          <a:pPr rtl="1"/>
          <a:endParaRPr lang="ar-IQ"/>
        </a:p>
      </dgm:t>
    </dgm:pt>
    <dgm:pt modelId="{476DC533-A515-4980-A8D6-A75B36088DA8}" type="sibTrans" cxnId="{15317698-7C90-4141-9BB8-B53846E56AAE}">
      <dgm:prSet/>
      <dgm:spPr/>
      <dgm:t>
        <a:bodyPr/>
        <a:lstStyle/>
        <a:p>
          <a:pPr rtl="1"/>
          <a:endParaRPr lang="ar-IQ"/>
        </a:p>
      </dgm:t>
    </dgm:pt>
    <dgm:pt modelId="{3CEFA297-E7BB-4F1F-98CC-ED97F5C1BD93}">
      <dgm:prSet custT="1"/>
      <dgm:spPr/>
      <dgm:t>
        <a:bodyPr/>
        <a:lstStyle/>
        <a:p>
          <a:pPr rtl="0"/>
          <a:r>
            <a:rPr lang="en-US" sz="2800" b="1" i="1" smtClean="0"/>
            <a:t>Deep Learning</a:t>
          </a:r>
          <a:endParaRPr lang="ar-IQ" sz="2800" i="1"/>
        </a:p>
      </dgm:t>
    </dgm:pt>
    <dgm:pt modelId="{4EDBC35B-58C4-41B6-8000-5596BB9B0AFF}" type="parTrans" cxnId="{9E5368F4-A752-40FD-987E-09ED5D80B8C9}">
      <dgm:prSet/>
      <dgm:spPr/>
      <dgm:t>
        <a:bodyPr/>
        <a:lstStyle/>
        <a:p>
          <a:pPr rtl="1"/>
          <a:endParaRPr lang="ar-IQ"/>
        </a:p>
      </dgm:t>
    </dgm:pt>
    <dgm:pt modelId="{B7794B0C-64DC-4E38-8647-F44A12DF3252}" type="sibTrans" cxnId="{9E5368F4-A752-40FD-987E-09ED5D80B8C9}">
      <dgm:prSet/>
      <dgm:spPr/>
      <dgm:t>
        <a:bodyPr/>
        <a:lstStyle/>
        <a:p>
          <a:pPr rtl="1"/>
          <a:endParaRPr lang="ar-IQ"/>
        </a:p>
      </dgm:t>
    </dgm:pt>
    <dgm:pt modelId="{D2C31C2E-8CF2-467F-A0E5-2A22AA512276}">
      <dgm:prSet custT="1"/>
      <dgm:spPr/>
      <dgm:t>
        <a:bodyPr/>
        <a:lstStyle/>
        <a:p>
          <a:pPr rtl="0"/>
          <a:r>
            <a:rPr lang="en-US" sz="2800" b="1" i="1" smtClean="0"/>
            <a:t>Transfer Learning</a:t>
          </a:r>
          <a:endParaRPr lang="ar-IQ" sz="2800" i="1"/>
        </a:p>
      </dgm:t>
    </dgm:pt>
    <dgm:pt modelId="{DE8457D4-8435-49E3-8A2A-ABFF671FA9D0}" type="parTrans" cxnId="{6DC20C0D-EF7A-42E0-B250-0FF3E3A2CF3F}">
      <dgm:prSet/>
      <dgm:spPr/>
      <dgm:t>
        <a:bodyPr/>
        <a:lstStyle/>
        <a:p>
          <a:pPr rtl="1"/>
          <a:endParaRPr lang="ar-IQ"/>
        </a:p>
      </dgm:t>
    </dgm:pt>
    <dgm:pt modelId="{876B88BF-C19C-4AD9-89AF-C06D1A922055}" type="sibTrans" cxnId="{6DC20C0D-EF7A-42E0-B250-0FF3E3A2CF3F}">
      <dgm:prSet/>
      <dgm:spPr/>
      <dgm:t>
        <a:bodyPr/>
        <a:lstStyle/>
        <a:p>
          <a:pPr rtl="1"/>
          <a:endParaRPr lang="ar-IQ"/>
        </a:p>
      </dgm:t>
    </dgm:pt>
    <dgm:pt modelId="{1F7F9DBC-E6DC-4088-AC55-C78DF8EFBE09}">
      <dgm:prSet custT="1"/>
      <dgm:spPr/>
      <dgm:t>
        <a:bodyPr/>
        <a:lstStyle/>
        <a:p>
          <a:pPr rtl="0"/>
          <a:r>
            <a:rPr lang="en-US" sz="2800" b="1" i="1" smtClean="0"/>
            <a:t>CCBlock</a:t>
          </a:r>
          <a:endParaRPr lang="ar-IQ" sz="2800" i="1"/>
        </a:p>
      </dgm:t>
    </dgm:pt>
    <dgm:pt modelId="{AEDD8305-714D-4BF8-A31C-C53DD215EF6E}" type="parTrans" cxnId="{1CF559D6-D823-4D5E-9FAD-309B7F1B66BE}">
      <dgm:prSet/>
      <dgm:spPr/>
      <dgm:t>
        <a:bodyPr/>
        <a:lstStyle/>
        <a:p>
          <a:pPr rtl="1"/>
          <a:endParaRPr lang="ar-IQ"/>
        </a:p>
      </dgm:t>
    </dgm:pt>
    <dgm:pt modelId="{D6FB452F-C19A-41B4-979E-B72B6E3924BE}" type="sibTrans" cxnId="{1CF559D6-D823-4D5E-9FAD-309B7F1B66BE}">
      <dgm:prSet/>
      <dgm:spPr/>
      <dgm:t>
        <a:bodyPr/>
        <a:lstStyle/>
        <a:p>
          <a:pPr rtl="1"/>
          <a:endParaRPr lang="ar-IQ"/>
        </a:p>
      </dgm:t>
    </dgm:pt>
    <dgm:pt modelId="{73CAB604-C551-4A24-9AF0-80A78CA05EF3}">
      <dgm:prSet custT="1"/>
      <dgm:spPr/>
      <dgm:t>
        <a:bodyPr/>
        <a:lstStyle/>
        <a:p>
          <a:pPr rtl="0"/>
          <a:r>
            <a:rPr lang="en-US" sz="2800" b="1" i="1" smtClean="0"/>
            <a:t>Result</a:t>
          </a:r>
          <a:endParaRPr lang="ar-IQ" sz="2800" i="1"/>
        </a:p>
      </dgm:t>
    </dgm:pt>
    <dgm:pt modelId="{20D4AFA1-E796-4F62-875C-CFC0B782975F}" type="parTrans" cxnId="{7A244698-A48B-4D60-B965-D0199CE526B3}">
      <dgm:prSet/>
      <dgm:spPr/>
      <dgm:t>
        <a:bodyPr/>
        <a:lstStyle/>
        <a:p>
          <a:pPr rtl="1"/>
          <a:endParaRPr lang="ar-IQ"/>
        </a:p>
      </dgm:t>
    </dgm:pt>
    <dgm:pt modelId="{5FEFAD16-2E79-4195-82A0-8E5BEFC18A37}" type="sibTrans" cxnId="{7A244698-A48B-4D60-B965-D0199CE526B3}">
      <dgm:prSet/>
      <dgm:spPr/>
      <dgm:t>
        <a:bodyPr/>
        <a:lstStyle/>
        <a:p>
          <a:pPr rtl="1"/>
          <a:endParaRPr lang="ar-IQ"/>
        </a:p>
      </dgm:t>
    </dgm:pt>
    <dgm:pt modelId="{9D51551E-8921-4D36-B09A-BADBC36FB189}" type="pres">
      <dgm:prSet presAssocID="{25854110-7750-47CB-90D8-BCEA7560B33C}" presName="linear" presStyleCnt="0">
        <dgm:presLayoutVars>
          <dgm:dir/>
          <dgm:animLvl val="lvl"/>
          <dgm:resizeHandles val="exact"/>
        </dgm:presLayoutVars>
      </dgm:prSet>
      <dgm:spPr/>
    </dgm:pt>
    <dgm:pt modelId="{CA4E04FB-385F-4DA9-A366-A2C9C96A26BF}" type="pres">
      <dgm:prSet presAssocID="{020DFC75-7ED7-4EA9-99D4-475BA0FC7FA1}" presName="parentLin" presStyleCnt="0"/>
      <dgm:spPr/>
    </dgm:pt>
    <dgm:pt modelId="{EB1D3499-2514-40B2-AE0C-FF9835B5E0C2}" type="pres">
      <dgm:prSet presAssocID="{020DFC75-7ED7-4EA9-99D4-475BA0FC7FA1}" presName="parentLeftMargin" presStyleLbl="node1" presStyleIdx="0" presStyleCnt="6"/>
      <dgm:spPr/>
    </dgm:pt>
    <dgm:pt modelId="{E2AFC986-7635-4386-B8F6-ECCB605E7689}" type="pres">
      <dgm:prSet presAssocID="{020DFC75-7ED7-4EA9-99D4-475BA0FC7FA1}" presName="parentText" presStyleLbl="node1" presStyleIdx="0" presStyleCnt="6">
        <dgm:presLayoutVars>
          <dgm:chMax val="0"/>
          <dgm:bulletEnabled val="1"/>
        </dgm:presLayoutVars>
      </dgm:prSet>
      <dgm:spPr/>
    </dgm:pt>
    <dgm:pt modelId="{D7ACD04B-F939-4018-B9C1-F75B8068ABD2}" type="pres">
      <dgm:prSet presAssocID="{020DFC75-7ED7-4EA9-99D4-475BA0FC7FA1}" presName="negativeSpace" presStyleCnt="0"/>
      <dgm:spPr/>
    </dgm:pt>
    <dgm:pt modelId="{083FB0BF-55C9-4748-B083-EFD5E88F3C43}" type="pres">
      <dgm:prSet presAssocID="{020DFC75-7ED7-4EA9-99D4-475BA0FC7FA1}" presName="childText" presStyleLbl="conFgAcc1" presStyleIdx="0" presStyleCnt="6">
        <dgm:presLayoutVars>
          <dgm:bulletEnabled val="1"/>
        </dgm:presLayoutVars>
      </dgm:prSet>
      <dgm:spPr/>
    </dgm:pt>
    <dgm:pt modelId="{DA04FD8F-91AA-4FE2-8FDF-654B7F828756}" type="pres">
      <dgm:prSet presAssocID="{3826A088-5732-4A6F-88DC-68F62182C930}" presName="spaceBetweenRectangles" presStyleCnt="0"/>
      <dgm:spPr/>
    </dgm:pt>
    <dgm:pt modelId="{0F7AE953-842C-4561-A5CA-6FCEE67D2109}" type="pres">
      <dgm:prSet presAssocID="{EAB1F35D-7A55-42C5-92B9-A68F0C4F21F3}" presName="parentLin" presStyleCnt="0"/>
      <dgm:spPr/>
    </dgm:pt>
    <dgm:pt modelId="{DCE2D929-A588-4EBD-BB00-A33F397BED3A}" type="pres">
      <dgm:prSet presAssocID="{EAB1F35D-7A55-42C5-92B9-A68F0C4F21F3}" presName="parentLeftMargin" presStyleLbl="node1" presStyleIdx="0" presStyleCnt="6"/>
      <dgm:spPr/>
    </dgm:pt>
    <dgm:pt modelId="{2AFBA7A7-9AE6-4073-82C3-84A503B22360}" type="pres">
      <dgm:prSet presAssocID="{EAB1F35D-7A55-42C5-92B9-A68F0C4F21F3}" presName="parentText" presStyleLbl="node1" presStyleIdx="1" presStyleCnt="6">
        <dgm:presLayoutVars>
          <dgm:chMax val="0"/>
          <dgm:bulletEnabled val="1"/>
        </dgm:presLayoutVars>
      </dgm:prSet>
      <dgm:spPr/>
    </dgm:pt>
    <dgm:pt modelId="{AFF0B32E-46DD-45D3-83B9-8B58330DBF7F}" type="pres">
      <dgm:prSet presAssocID="{EAB1F35D-7A55-42C5-92B9-A68F0C4F21F3}" presName="negativeSpace" presStyleCnt="0"/>
      <dgm:spPr/>
    </dgm:pt>
    <dgm:pt modelId="{BAD9B2A6-6F59-4AEC-8D23-1B9DD9A8F212}" type="pres">
      <dgm:prSet presAssocID="{EAB1F35D-7A55-42C5-92B9-A68F0C4F21F3}" presName="childText" presStyleLbl="conFgAcc1" presStyleIdx="1" presStyleCnt="6">
        <dgm:presLayoutVars>
          <dgm:bulletEnabled val="1"/>
        </dgm:presLayoutVars>
      </dgm:prSet>
      <dgm:spPr/>
    </dgm:pt>
    <dgm:pt modelId="{C81E1FE4-82E6-4D9F-B7D7-CF18C8524C87}" type="pres">
      <dgm:prSet presAssocID="{476DC533-A515-4980-A8D6-A75B36088DA8}" presName="spaceBetweenRectangles" presStyleCnt="0"/>
      <dgm:spPr/>
    </dgm:pt>
    <dgm:pt modelId="{5DE626E3-A393-42EC-B108-BB48DED608EC}" type="pres">
      <dgm:prSet presAssocID="{3CEFA297-E7BB-4F1F-98CC-ED97F5C1BD93}" presName="parentLin" presStyleCnt="0"/>
      <dgm:spPr/>
    </dgm:pt>
    <dgm:pt modelId="{8CB34B2F-6508-4CCA-845D-A500E9628505}" type="pres">
      <dgm:prSet presAssocID="{3CEFA297-E7BB-4F1F-98CC-ED97F5C1BD93}" presName="parentLeftMargin" presStyleLbl="node1" presStyleIdx="1" presStyleCnt="6"/>
      <dgm:spPr/>
    </dgm:pt>
    <dgm:pt modelId="{E3BA3E6D-14F5-4FF5-9AB5-F02BE4E3C24A}" type="pres">
      <dgm:prSet presAssocID="{3CEFA297-E7BB-4F1F-98CC-ED97F5C1BD93}" presName="parentText" presStyleLbl="node1" presStyleIdx="2" presStyleCnt="6">
        <dgm:presLayoutVars>
          <dgm:chMax val="0"/>
          <dgm:bulletEnabled val="1"/>
        </dgm:presLayoutVars>
      </dgm:prSet>
      <dgm:spPr/>
    </dgm:pt>
    <dgm:pt modelId="{FF3186AB-3D61-4DEE-970B-D03717723F29}" type="pres">
      <dgm:prSet presAssocID="{3CEFA297-E7BB-4F1F-98CC-ED97F5C1BD93}" presName="negativeSpace" presStyleCnt="0"/>
      <dgm:spPr/>
    </dgm:pt>
    <dgm:pt modelId="{5DAB0968-CA5A-4A12-B478-5289678D856E}" type="pres">
      <dgm:prSet presAssocID="{3CEFA297-E7BB-4F1F-98CC-ED97F5C1BD93}" presName="childText" presStyleLbl="conFgAcc1" presStyleIdx="2" presStyleCnt="6">
        <dgm:presLayoutVars>
          <dgm:bulletEnabled val="1"/>
        </dgm:presLayoutVars>
      </dgm:prSet>
      <dgm:spPr/>
    </dgm:pt>
    <dgm:pt modelId="{BBBC3691-79B8-4079-AA82-CA8FFDFF93EA}" type="pres">
      <dgm:prSet presAssocID="{B7794B0C-64DC-4E38-8647-F44A12DF3252}" presName="spaceBetweenRectangles" presStyleCnt="0"/>
      <dgm:spPr/>
    </dgm:pt>
    <dgm:pt modelId="{27065C82-883C-4FC0-ACC5-D1B0B0D65EA0}" type="pres">
      <dgm:prSet presAssocID="{D2C31C2E-8CF2-467F-A0E5-2A22AA512276}" presName="parentLin" presStyleCnt="0"/>
      <dgm:spPr/>
    </dgm:pt>
    <dgm:pt modelId="{75397EB8-25A3-4834-8DD8-98A3E6067CC3}" type="pres">
      <dgm:prSet presAssocID="{D2C31C2E-8CF2-467F-A0E5-2A22AA512276}" presName="parentLeftMargin" presStyleLbl="node1" presStyleIdx="2" presStyleCnt="6"/>
      <dgm:spPr/>
    </dgm:pt>
    <dgm:pt modelId="{068551C2-D7F8-4E9F-A047-8CCC7E20C149}" type="pres">
      <dgm:prSet presAssocID="{D2C31C2E-8CF2-467F-A0E5-2A22AA512276}" presName="parentText" presStyleLbl="node1" presStyleIdx="3" presStyleCnt="6">
        <dgm:presLayoutVars>
          <dgm:chMax val="0"/>
          <dgm:bulletEnabled val="1"/>
        </dgm:presLayoutVars>
      </dgm:prSet>
      <dgm:spPr/>
    </dgm:pt>
    <dgm:pt modelId="{A14C7EF7-9BC4-44A8-9DDA-7BA865A0C0C8}" type="pres">
      <dgm:prSet presAssocID="{D2C31C2E-8CF2-467F-A0E5-2A22AA512276}" presName="negativeSpace" presStyleCnt="0"/>
      <dgm:spPr/>
    </dgm:pt>
    <dgm:pt modelId="{CCF9162E-7B0B-4443-BAC6-86685CAADF4C}" type="pres">
      <dgm:prSet presAssocID="{D2C31C2E-8CF2-467F-A0E5-2A22AA512276}" presName="childText" presStyleLbl="conFgAcc1" presStyleIdx="3" presStyleCnt="6">
        <dgm:presLayoutVars>
          <dgm:bulletEnabled val="1"/>
        </dgm:presLayoutVars>
      </dgm:prSet>
      <dgm:spPr/>
    </dgm:pt>
    <dgm:pt modelId="{ABD4B701-040E-4551-AF67-B82F1435468E}" type="pres">
      <dgm:prSet presAssocID="{876B88BF-C19C-4AD9-89AF-C06D1A922055}" presName="spaceBetweenRectangles" presStyleCnt="0"/>
      <dgm:spPr/>
    </dgm:pt>
    <dgm:pt modelId="{3F4E169E-78F8-4059-9CCB-531023C58F19}" type="pres">
      <dgm:prSet presAssocID="{1F7F9DBC-E6DC-4088-AC55-C78DF8EFBE09}" presName="parentLin" presStyleCnt="0"/>
      <dgm:spPr/>
    </dgm:pt>
    <dgm:pt modelId="{474F6069-9D4F-4BAD-9F2F-18495E7DC658}" type="pres">
      <dgm:prSet presAssocID="{1F7F9DBC-E6DC-4088-AC55-C78DF8EFBE09}" presName="parentLeftMargin" presStyleLbl="node1" presStyleIdx="3" presStyleCnt="6"/>
      <dgm:spPr/>
    </dgm:pt>
    <dgm:pt modelId="{F8D12799-BB66-4F22-AF5E-4779828DC712}" type="pres">
      <dgm:prSet presAssocID="{1F7F9DBC-E6DC-4088-AC55-C78DF8EFBE09}" presName="parentText" presStyleLbl="node1" presStyleIdx="4" presStyleCnt="6">
        <dgm:presLayoutVars>
          <dgm:chMax val="0"/>
          <dgm:bulletEnabled val="1"/>
        </dgm:presLayoutVars>
      </dgm:prSet>
      <dgm:spPr/>
    </dgm:pt>
    <dgm:pt modelId="{0229F8C3-EBA6-4D38-9894-126563C920F0}" type="pres">
      <dgm:prSet presAssocID="{1F7F9DBC-E6DC-4088-AC55-C78DF8EFBE09}" presName="negativeSpace" presStyleCnt="0"/>
      <dgm:spPr/>
    </dgm:pt>
    <dgm:pt modelId="{E2BAA79C-78D5-4A4C-9913-B70C70B38B7F}" type="pres">
      <dgm:prSet presAssocID="{1F7F9DBC-E6DC-4088-AC55-C78DF8EFBE09}" presName="childText" presStyleLbl="conFgAcc1" presStyleIdx="4" presStyleCnt="6">
        <dgm:presLayoutVars>
          <dgm:bulletEnabled val="1"/>
        </dgm:presLayoutVars>
      </dgm:prSet>
      <dgm:spPr/>
    </dgm:pt>
    <dgm:pt modelId="{9765926C-665F-4557-B1FD-89FE0DA4C1F4}" type="pres">
      <dgm:prSet presAssocID="{D6FB452F-C19A-41B4-979E-B72B6E3924BE}" presName="spaceBetweenRectangles" presStyleCnt="0"/>
      <dgm:spPr/>
    </dgm:pt>
    <dgm:pt modelId="{447AFA5F-99B6-47A3-84BA-8989D6E660F5}" type="pres">
      <dgm:prSet presAssocID="{73CAB604-C551-4A24-9AF0-80A78CA05EF3}" presName="parentLin" presStyleCnt="0"/>
      <dgm:spPr/>
    </dgm:pt>
    <dgm:pt modelId="{E9B6E517-F102-4059-8A04-F60FFE0E8D6A}" type="pres">
      <dgm:prSet presAssocID="{73CAB604-C551-4A24-9AF0-80A78CA05EF3}" presName="parentLeftMargin" presStyleLbl="node1" presStyleIdx="4" presStyleCnt="6"/>
      <dgm:spPr/>
    </dgm:pt>
    <dgm:pt modelId="{03D74D16-5FB1-42BC-80D4-99E51B50903A}" type="pres">
      <dgm:prSet presAssocID="{73CAB604-C551-4A24-9AF0-80A78CA05EF3}" presName="parentText" presStyleLbl="node1" presStyleIdx="5" presStyleCnt="6">
        <dgm:presLayoutVars>
          <dgm:chMax val="0"/>
          <dgm:bulletEnabled val="1"/>
        </dgm:presLayoutVars>
      </dgm:prSet>
      <dgm:spPr/>
    </dgm:pt>
    <dgm:pt modelId="{176783BC-F0D4-4169-8BA6-55016E0646B0}" type="pres">
      <dgm:prSet presAssocID="{73CAB604-C551-4A24-9AF0-80A78CA05EF3}" presName="negativeSpace" presStyleCnt="0"/>
      <dgm:spPr/>
    </dgm:pt>
    <dgm:pt modelId="{F8E6EC15-8114-418E-BB7F-29B2E422BB7E}" type="pres">
      <dgm:prSet presAssocID="{73CAB604-C551-4A24-9AF0-80A78CA05EF3}" presName="childText" presStyleLbl="conFgAcc1" presStyleIdx="5" presStyleCnt="6">
        <dgm:presLayoutVars>
          <dgm:bulletEnabled val="1"/>
        </dgm:presLayoutVars>
      </dgm:prSet>
      <dgm:spPr/>
    </dgm:pt>
  </dgm:ptLst>
  <dgm:cxnLst>
    <dgm:cxn modelId="{2380A17D-B430-496E-B029-5404E46EFA2A}" type="presOf" srcId="{1F7F9DBC-E6DC-4088-AC55-C78DF8EFBE09}" destId="{474F6069-9D4F-4BAD-9F2F-18495E7DC658}" srcOrd="0" destOrd="0" presId="urn:microsoft.com/office/officeart/2005/8/layout/list1"/>
    <dgm:cxn modelId="{EBA8A026-EDA7-48A5-8795-6700A656E0AC}" srcId="{25854110-7750-47CB-90D8-BCEA7560B33C}" destId="{020DFC75-7ED7-4EA9-99D4-475BA0FC7FA1}" srcOrd="0" destOrd="0" parTransId="{AD3D3DB8-BB2B-4E6D-A11D-12BB1F6E7868}" sibTransId="{3826A088-5732-4A6F-88DC-68F62182C930}"/>
    <dgm:cxn modelId="{882319AB-7496-4D8B-8D26-DE4E4FDF0EC3}" type="presOf" srcId="{EAB1F35D-7A55-42C5-92B9-A68F0C4F21F3}" destId="{DCE2D929-A588-4EBD-BB00-A33F397BED3A}" srcOrd="0" destOrd="0" presId="urn:microsoft.com/office/officeart/2005/8/layout/list1"/>
    <dgm:cxn modelId="{BE0B6962-2281-4EAE-AEC3-82598BFCD1E1}" type="presOf" srcId="{73CAB604-C551-4A24-9AF0-80A78CA05EF3}" destId="{03D74D16-5FB1-42BC-80D4-99E51B50903A}" srcOrd="1" destOrd="0" presId="urn:microsoft.com/office/officeart/2005/8/layout/list1"/>
    <dgm:cxn modelId="{0AAEB1FD-C8A3-404F-A973-A64F1333E938}" type="presOf" srcId="{D2C31C2E-8CF2-467F-A0E5-2A22AA512276}" destId="{068551C2-D7F8-4E9F-A047-8CCC7E20C149}" srcOrd="1" destOrd="0" presId="urn:microsoft.com/office/officeart/2005/8/layout/list1"/>
    <dgm:cxn modelId="{712F52D1-4B2E-4C55-AC84-EF4C35B0FA8E}" type="presOf" srcId="{25854110-7750-47CB-90D8-BCEA7560B33C}" destId="{9D51551E-8921-4D36-B09A-BADBC36FB189}" srcOrd="0" destOrd="0" presId="urn:microsoft.com/office/officeart/2005/8/layout/list1"/>
    <dgm:cxn modelId="{6552A70E-A480-4955-A203-D3676EBE4D8E}" type="presOf" srcId="{020DFC75-7ED7-4EA9-99D4-475BA0FC7FA1}" destId="{E2AFC986-7635-4386-B8F6-ECCB605E7689}" srcOrd="1" destOrd="0" presId="urn:microsoft.com/office/officeart/2005/8/layout/list1"/>
    <dgm:cxn modelId="{EDFAC8D4-0CAD-480B-B8B3-97EF6E128C47}" type="presOf" srcId="{EAB1F35D-7A55-42C5-92B9-A68F0C4F21F3}" destId="{2AFBA7A7-9AE6-4073-82C3-84A503B22360}" srcOrd="1" destOrd="0" presId="urn:microsoft.com/office/officeart/2005/8/layout/list1"/>
    <dgm:cxn modelId="{6DC20C0D-EF7A-42E0-B250-0FF3E3A2CF3F}" srcId="{25854110-7750-47CB-90D8-BCEA7560B33C}" destId="{D2C31C2E-8CF2-467F-A0E5-2A22AA512276}" srcOrd="3" destOrd="0" parTransId="{DE8457D4-8435-49E3-8A2A-ABFF671FA9D0}" sibTransId="{876B88BF-C19C-4AD9-89AF-C06D1A922055}"/>
    <dgm:cxn modelId="{2CF2B497-D71D-49A9-8E3D-E23F4EDF9BF7}" type="presOf" srcId="{1F7F9DBC-E6DC-4088-AC55-C78DF8EFBE09}" destId="{F8D12799-BB66-4F22-AF5E-4779828DC712}" srcOrd="1" destOrd="0" presId="urn:microsoft.com/office/officeart/2005/8/layout/list1"/>
    <dgm:cxn modelId="{966AD111-700B-4829-A623-4BAEF7D0DB85}" type="presOf" srcId="{020DFC75-7ED7-4EA9-99D4-475BA0FC7FA1}" destId="{EB1D3499-2514-40B2-AE0C-FF9835B5E0C2}" srcOrd="0" destOrd="0" presId="urn:microsoft.com/office/officeart/2005/8/layout/list1"/>
    <dgm:cxn modelId="{9E5368F4-A752-40FD-987E-09ED5D80B8C9}" srcId="{25854110-7750-47CB-90D8-BCEA7560B33C}" destId="{3CEFA297-E7BB-4F1F-98CC-ED97F5C1BD93}" srcOrd="2" destOrd="0" parTransId="{4EDBC35B-58C4-41B6-8000-5596BB9B0AFF}" sibTransId="{B7794B0C-64DC-4E38-8647-F44A12DF3252}"/>
    <dgm:cxn modelId="{15317698-7C90-4141-9BB8-B53846E56AAE}" srcId="{25854110-7750-47CB-90D8-BCEA7560B33C}" destId="{EAB1F35D-7A55-42C5-92B9-A68F0C4F21F3}" srcOrd="1" destOrd="0" parTransId="{FD1EAE2F-17EC-4CFD-9E75-B8B655901EAF}" sibTransId="{476DC533-A515-4980-A8D6-A75B36088DA8}"/>
    <dgm:cxn modelId="{7A244698-A48B-4D60-B965-D0199CE526B3}" srcId="{25854110-7750-47CB-90D8-BCEA7560B33C}" destId="{73CAB604-C551-4A24-9AF0-80A78CA05EF3}" srcOrd="5" destOrd="0" parTransId="{20D4AFA1-E796-4F62-875C-CFC0B782975F}" sibTransId="{5FEFAD16-2E79-4195-82A0-8E5BEFC18A37}"/>
    <dgm:cxn modelId="{1CF559D6-D823-4D5E-9FAD-309B7F1B66BE}" srcId="{25854110-7750-47CB-90D8-BCEA7560B33C}" destId="{1F7F9DBC-E6DC-4088-AC55-C78DF8EFBE09}" srcOrd="4" destOrd="0" parTransId="{AEDD8305-714D-4BF8-A31C-C53DD215EF6E}" sibTransId="{D6FB452F-C19A-41B4-979E-B72B6E3924BE}"/>
    <dgm:cxn modelId="{E3EBC626-C556-4FA6-8EDC-6BEB206E286F}" type="presOf" srcId="{73CAB604-C551-4A24-9AF0-80A78CA05EF3}" destId="{E9B6E517-F102-4059-8A04-F60FFE0E8D6A}" srcOrd="0" destOrd="0" presId="urn:microsoft.com/office/officeart/2005/8/layout/list1"/>
    <dgm:cxn modelId="{7DBB8AFB-4608-4EB4-BA75-21FCDD14E611}" type="presOf" srcId="{D2C31C2E-8CF2-467F-A0E5-2A22AA512276}" destId="{75397EB8-25A3-4834-8DD8-98A3E6067CC3}" srcOrd="0" destOrd="0" presId="urn:microsoft.com/office/officeart/2005/8/layout/list1"/>
    <dgm:cxn modelId="{6AF8816A-2940-4D00-80FB-436F3A80AF4C}" type="presOf" srcId="{3CEFA297-E7BB-4F1F-98CC-ED97F5C1BD93}" destId="{E3BA3E6D-14F5-4FF5-9AB5-F02BE4E3C24A}" srcOrd="1" destOrd="0" presId="urn:microsoft.com/office/officeart/2005/8/layout/list1"/>
    <dgm:cxn modelId="{79CB5919-3B30-40D0-962E-CFE473FB4445}" type="presOf" srcId="{3CEFA297-E7BB-4F1F-98CC-ED97F5C1BD93}" destId="{8CB34B2F-6508-4CCA-845D-A500E9628505}" srcOrd="0" destOrd="0" presId="urn:microsoft.com/office/officeart/2005/8/layout/list1"/>
    <dgm:cxn modelId="{B6CE8A6A-DFFA-45BA-AC45-B419B0C355AA}" type="presParOf" srcId="{9D51551E-8921-4D36-B09A-BADBC36FB189}" destId="{CA4E04FB-385F-4DA9-A366-A2C9C96A26BF}" srcOrd="0" destOrd="0" presId="urn:microsoft.com/office/officeart/2005/8/layout/list1"/>
    <dgm:cxn modelId="{460C330B-2D7F-4266-B0EF-5F31EF0927E5}" type="presParOf" srcId="{CA4E04FB-385F-4DA9-A366-A2C9C96A26BF}" destId="{EB1D3499-2514-40B2-AE0C-FF9835B5E0C2}" srcOrd="0" destOrd="0" presId="urn:microsoft.com/office/officeart/2005/8/layout/list1"/>
    <dgm:cxn modelId="{8479ECC9-6DC9-44A2-A974-6B5A23D2343E}" type="presParOf" srcId="{CA4E04FB-385F-4DA9-A366-A2C9C96A26BF}" destId="{E2AFC986-7635-4386-B8F6-ECCB605E7689}" srcOrd="1" destOrd="0" presId="urn:microsoft.com/office/officeart/2005/8/layout/list1"/>
    <dgm:cxn modelId="{2375D5F2-9F2C-4702-882B-60067E9C4973}" type="presParOf" srcId="{9D51551E-8921-4D36-B09A-BADBC36FB189}" destId="{D7ACD04B-F939-4018-B9C1-F75B8068ABD2}" srcOrd="1" destOrd="0" presId="urn:microsoft.com/office/officeart/2005/8/layout/list1"/>
    <dgm:cxn modelId="{6FEDF513-1E88-4EE0-B380-251E38C091B2}" type="presParOf" srcId="{9D51551E-8921-4D36-B09A-BADBC36FB189}" destId="{083FB0BF-55C9-4748-B083-EFD5E88F3C43}" srcOrd="2" destOrd="0" presId="urn:microsoft.com/office/officeart/2005/8/layout/list1"/>
    <dgm:cxn modelId="{E02DFB7C-4655-44A9-BE90-D9889E66557C}" type="presParOf" srcId="{9D51551E-8921-4D36-B09A-BADBC36FB189}" destId="{DA04FD8F-91AA-4FE2-8FDF-654B7F828756}" srcOrd="3" destOrd="0" presId="urn:microsoft.com/office/officeart/2005/8/layout/list1"/>
    <dgm:cxn modelId="{066CDD4E-084B-4712-919D-388B19891933}" type="presParOf" srcId="{9D51551E-8921-4D36-B09A-BADBC36FB189}" destId="{0F7AE953-842C-4561-A5CA-6FCEE67D2109}" srcOrd="4" destOrd="0" presId="urn:microsoft.com/office/officeart/2005/8/layout/list1"/>
    <dgm:cxn modelId="{2A1B39F3-41F4-43F5-9394-A6B42C3F60DD}" type="presParOf" srcId="{0F7AE953-842C-4561-A5CA-6FCEE67D2109}" destId="{DCE2D929-A588-4EBD-BB00-A33F397BED3A}" srcOrd="0" destOrd="0" presId="urn:microsoft.com/office/officeart/2005/8/layout/list1"/>
    <dgm:cxn modelId="{6E12F096-A6ED-45BF-BDE8-F4C3C885E1DC}" type="presParOf" srcId="{0F7AE953-842C-4561-A5CA-6FCEE67D2109}" destId="{2AFBA7A7-9AE6-4073-82C3-84A503B22360}" srcOrd="1" destOrd="0" presId="urn:microsoft.com/office/officeart/2005/8/layout/list1"/>
    <dgm:cxn modelId="{8CB47A1D-46C6-480A-BC97-AB886ADC24B6}" type="presParOf" srcId="{9D51551E-8921-4D36-B09A-BADBC36FB189}" destId="{AFF0B32E-46DD-45D3-83B9-8B58330DBF7F}" srcOrd="5" destOrd="0" presId="urn:microsoft.com/office/officeart/2005/8/layout/list1"/>
    <dgm:cxn modelId="{7F1EDC9E-05A0-404E-A395-002F4C81AA0F}" type="presParOf" srcId="{9D51551E-8921-4D36-B09A-BADBC36FB189}" destId="{BAD9B2A6-6F59-4AEC-8D23-1B9DD9A8F212}" srcOrd="6" destOrd="0" presId="urn:microsoft.com/office/officeart/2005/8/layout/list1"/>
    <dgm:cxn modelId="{CB70354C-EF21-4148-8E0B-E814456DF444}" type="presParOf" srcId="{9D51551E-8921-4D36-B09A-BADBC36FB189}" destId="{C81E1FE4-82E6-4D9F-B7D7-CF18C8524C87}" srcOrd="7" destOrd="0" presId="urn:microsoft.com/office/officeart/2005/8/layout/list1"/>
    <dgm:cxn modelId="{DCE0D3CE-E640-40A9-97AB-3C1EC2243231}" type="presParOf" srcId="{9D51551E-8921-4D36-B09A-BADBC36FB189}" destId="{5DE626E3-A393-42EC-B108-BB48DED608EC}" srcOrd="8" destOrd="0" presId="urn:microsoft.com/office/officeart/2005/8/layout/list1"/>
    <dgm:cxn modelId="{5790E7CB-91A4-42BF-AFA0-2326C211C53E}" type="presParOf" srcId="{5DE626E3-A393-42EC-B108-BB48DED608EC}" destId="{8CB34B2F-6508-4CCA-845D-A500E9628505}" srcOrd="0" destOrd="0" presId="urn:microsoft.com/office/officeart/2005/8/layout/list1"/>
    <dgm:cxn modelId="{881AC73C-151B-4EFF-AA15-6A28329E18E1}" type="presParOf" srcId="{5DE626E3-A393-42EC-B108-BB48DED608EC}" destId="{E3BA3E6D-14F5-4FF5-9AB5-F02BE4E3C24A}" srcOrd="1" destOrd="0" presId="urn:microsoft.com/office/officeart/2005/8/layout/list1"/>
    <dgm:cxn modelId="{4520E188-C10F-4B04-9697-0D70680C12A1}" type="presParOf" srcId="{9D51551E-8921-4D36-B09A-BADBC36FB189}" destId="{FF3186AB-3D61-4DEE-970B-D03717723F29}" srcOrd="9" destOrd="0" presId="urn:microsoft.com/office/officeart/2005/8/layout/list1"/>
    <dgm:cxn modelId="{157FEADC-B05D-4E72-BDF0-5317A77172C8}" type="presParOf" srcId="{9D51551E-8921-4D36-B09A-BADBC36FB189}" destId="{5DAB0968-CA5A-4A12-B478-5289678D856E}" srcOrd="10" destOrd="0" presId="urn:microsoft.com/office/officeart/2005/8/layout/list1"/>
    <dgm:cxn modelId="{61114B2C-4E08-4844-A653-F89CCB2D96F6}" type="presParOf" srcId="{9D51551E-8921-4D36-B09A-BADBC36FB189}" destId="{BBBC3691-79B8-4079-AA82-CA8FFDFF93EA}" srcOrd="11" destOrd="0" presId="urn:microsoft.com/office/officeart/2005/8/layout/list1"/>
    <dgm:cxn modelId="{73BC057D-595C-44C5-8E79-230BD9030B28}" type="presParOf" srcId="{9D51551E-8921-4D36-B09A-BADBC36FB189}" destId="{27065C82-883C-4FC0-ACC5-D1B0B0D65EA0}" srcOrd="12" destOrd="0" presId="urn:microsoft.com/office/officeart/2005/8/layout/list1"/>
    <dgm:cxn modelId="{63001CE8-F13C-406D-8236-79E6D2B67557}" type="presParOf" srcId="{27065C82-883C-4FC0-ACC5-D1B0B0D65EA0}" destId="{75397EB8-25A3-4834-8DD8-98A3E6067CC3}" srcOrd="0" destOrd="0" presId="urn:microsoft.com/office/officeart/2005/8/layout/list1"/>
    <dgm:cxn modelId="{F7D3BB99-FCBB-49E8-B9EB-825B86BF7818}" type="presParOf" srcId="{27065C82-883C-4FC0-ACC5-D1B0B0D65EA0}" destId="{068551C2-D7F8-4E9F-A047-8CCC7E20C149}" srcOrd="1" destOrd="0" presId="urn:microsoft.com/office/officeart/2005/8/layout/list1"/>
    <dgm:cxn modelId="{FBE1E44E-4FCC-479E-8207-E9709EEB1AD9}" type="presParOf" srcId="{9D51551E-8921-4D36-B09A-BADBC36FB189}" destId="{A14C7EF7-9BC4-44A8-9DDA-7BA865A0C0C8}" srcOrd="13" destOrd="0" presId="urn:microsoft.com/office/officeart/2005/8/layout/list1"/>
    <dgm:cxn modelId="{A6C3D9EA-1B9B-438F-A5D3-81066A13415A}" type="presParOf" srcId="{9D51551E-8921-4D36-B09A-BADBC36FB189}" destId="{CCF9162E-7B0B-4443-BAC6-86685CAADF4C}" srcOrd="14" destOrd="0" presId="urn:microsoft.com/office/officeart/2005/8/layout/list1"/>
    <dgm:cxn modelId="{FE54C6E5-4697-4895-AC55-5025481F408E}" type="presParOf" srcId="{9D51551E-8921-4D36-B09A-BADBC36FB189}" destId="{ABD4B701-040E-4551-AF67-B82F1435468E}" srcOrd="15" destOrd="0" presId="urn:microsoft.com/office/officeart/2005/8/layout/list1"/>
    <dgm:cxn modelId="{9BD4DE92-F648-4527-B0BB-151238D63735}" type="presParOf" srcId="{9D51551E-8921-4D36-B09A-BADBC36FB189}" destId="{3F4E169E-78F8-4059-9CCB-531023C58F19}" srcOrd="16" destOrd="0" presId="urn:microsoft.com/office/officeart/2005/8/layout/list1"/>
    <dgm:cxn modelId="{872E3782-36EE-4166-A950-B0676A6704B3}" type="presParOf" srcId="{3F4E169E-78F8-4059-9CCB-531023C58F19}" destId="{474F6069-9D4F-4BAD-9F2F-18495E7DC658}" srcOrd="0" destOrd="0" presId="urn:microsoft.com/office/officeart/2005/8/layout/list1"/>
    <dgm:cxn modelId="{29ECD639-7FCC-4AE7-9CBB-33F4FAC72C4A}" type="presParOf" srcId="{3F4E169E-78F8-4059-9CCB-531023C58F19}" destId="{F8D12799-BB66-4F22-AF5E-4779828DC712}" srcOrd="1" destOrd="0" presId="urn:microsoft.com/office/officeart/2005/8/layout/list1"/>
    <dgm:cxn modelId="{7B2A5357-61C4-4385-9C70-7B1C98598E88}" type="presParOf" srcId="{9D51551E-8921-4D36-B09A-BADBC36FB189}" destId="{0229F8C3-EBA6-4D38-9894-126563C920F0}" srcOrd="17" destOrd="0" presId="urn:microsoft.com/office/officeart/2005/8/layout/list1"/>
    <dgm:cxn modelId="{DD4CD52C-5016-48CE-9840-D12A4FE26B3F}" type="presParOf" srcId="{9D51551E-8921-4D36-B09A-BADBC36FB189}" destId="{E2BAA79C-78D5-4A4C-9913-B70C70B38B7F}" srcOrd="18" destOrd="0" presId="urn:microsoft.com/office/officeart/2005/8/layout/list1"/>
    <dgm:cxn modelId="{77D4FD1B-36E0-4513-A0B9-D3206389888D}" type="presParOf" srcId="{9D51551E-8921-4D36-B09A-BADBC36FB189}" destId="{9765926C-665F-4557-B1FD-89FE0DA4C1F4}" srcOrd="19" destOrd="0" presId="urn:microsoft.com/office/officeart/2005/8/layout/list1"/>
    <dgm:cxn modelId="{6D3C742A-D93F-4681-AA81-7FE3216C5580}" type="presParOf" srcId="{9D51551E-8921-4D36-B09A-BADBC36FB189}" destId="{447AFA5F-99B6-47A3-84BA-8989D6E660F5}" srcOrd="20" destOrd="0" presId="urn:microsoft.com/office/officeart/2005/8/layout/list1"/>
    <dgm:cxn modelId="{DC117D9D-DB98-453A-A67A-69547EF1CD10}" type="presParOf" srcId="{447AFA5F-99B6-47A3-84BA-8989D6E660F5}" destId="{E9B6E517-F102-4059-8A04-F60FFE0E8D6A}" srcOrd="0" destOrd="0" presId="urn:microsoft.com/office/officeart/2005/8/layout/list1"/>
    <dgm:cxn modelId="{B54058A4-498A-4FCF-8D0B-59B616B56CCD}" type="presParOf" srcId="{447AFA5F-99B6-47A3-84BA-8989D6E660F5}" destId="{03D74D16-5FB1-42BC-80D4-99E51B50903A}" srcOrd="1" destOrd="0" presId="urn:microsoft.com/office/officeart/2005/8/layout/list1"/>
    <dgm:cxn modelId="{005444C7-5DA2-44DE-845E-E8383F23F8A6}" type="presParOf" srcId="{9D51551E-8921-4D36-B09A-BADBC36FB189}" destId="{176783BC-F0D4-4169-8BA6-55016E0646B0}" srcOrd="21" destOrd="0" presId="urn:microsoft.com/office/officeart/2005/8/layout/list1"/>
    <dgm:cxn modelId="{8C52C18B-80FA-445A-AA86-48E2B62FF16B}" type="presParOf" srcId="{9D51551E-8921-4D36-B09A-BADBC36FB189}" destId="{F8E6EC15-8114-418E-BB7F-29B2E422BB7E}"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3FB0BF-55C9-4748-B083-EFD5E88F3C43}">
      <dsp:nvSpPr>
        <dsp:cNvPr id="0" name=""/>
        <dsp:cNvSpPr/>
      </dsp:nvSpPr>
      <dsp:spPr>
        <a:xfrm>
          <a:off x="0" y="286614"/>
          <a:ext cx="11487216" cy="478800"/>
        </a:xfrm>
        <a:prstGeom prst="rect">
          <a:avLst/>
        </a:prstGeom>
        <a:solidFill>
          <a:schemeClr val="lt1">
            <a:alpha val="90000"/>
            <a:hueOff val="0"/>
            <a:satOff val="0"/>
            <a:lumOff val="0"/>
            <a:alphaOff val="0"/>
          </a:schemeClr>
        </a:solidFill>
        <a:ln w="6350" cap="flat" cmpd="sng" algn="ctr">
          <a:solidFill>
            <a:schemeClr val="accent5">
              <a:shade val="8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2AFC986-7635-4386-B8F6-ECCB605E7689}">
      <dsp:nvSpPr>
        <dsp:cNvPr id="0" name=""/>
        <dsp:cNvSpPr/>
      </dsp:nvSpPr>
      <dsp:spPr>
        <a:xfrm>
          <a:off x="574360" y="6174"/>
          <a:ext cx="8041051" cy="560880"/>
        </a:xfrm>
        <a:prstGeom prst="roundRect">
          <a:avLst/>
        </a:prstGeom>
        <a:gradFill rotWithShape="0">
          <a:gsLst>
            <a:gs pos="0">
              <a:schemeClr val="accent5">
                <a:shade val="80000"/>
                <a:hueOff val="0"/>
                <a:satOff val="0"/>
                <a:lumOff val="0"/>
                <a:alphaOff val="0"/>
                <a:satMod val="103000"/>
                <a:lumMod val="102000"/>
                <a:tint val="94000"/>
              </a:schemeClr>
            </a:gs>
            <a:gs pos="50000">
              <a:schemeClr val="accent5">
                <a:shade val="80000"/>
                <a:hueOff val="0"/>
                <a:satOff val="0"/>
                <a:lumOff val="0"/>
                <a:alphaOff val="0"/>
                <a:satMod val="110000"/>
                <a:lumMod val="100000"/>
                <a:shade val="100000"/>
              </a:schemeClr>
            </a:gs>
            <a:gs pos="100000">
              <a:schemeClr val="accent5">
                <a:shade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3933" tIns="0" rIns="303933" bIns="0" numCol="1" spcCol="1270" anchor="ctr" anchorCtr="0">
          <a:noAutofit/>
        </a:bodyPr>
        <a:lstStyle/>
        <a:p>
          <a:pPr lvl="0" algn="l" defTabSz="1244600" rtl="0">
            <a:lnSpc>
              <a:spcPct val="90000"/>
            </a:lnSpc>
            <a:spcBef>
              <a:spcPct val="0"/>
            </a:spcBef>
            <a:spcAft>
              <a:spcPct val="35000"/>
            </a:spcAft>
          </a:pPr>
          <a:r>
            <a:rPr lang="en-US" sz="2800" b="1" i="1" kern="1200" smtClean="0"/>
            <a:t>Abstract</a:t>
          </a:r>
          <a:endParaRPr lang="ar-IQ" sz="2800" i="1" kern="1200"/>
        </a:p>
      </dsp:txBody>
      <dsp:txXfrm>
        <a:off x="601740" y="33554"/>
        <a:ext cx="7986291" cy="506120"/>
      </dsp:txXfrm>
    </dsp:sp>
    <dsp:sp modelId="{BAD9B2A6-6F59-4AEC-8D23-1B9DD9A8F212}">
      <dsp:nvSpPr>
        <dsp:cNvPr id="0" name=""/>
        <dsp:cNvSpPr/>
      </dsp:nvSpPr>
      <dsp:spPr>
        <a:xfrm>
          <a:off x="0" y="1148454"/>
          <a:ext cx="11487216" cy="478800"/>
        </a:xfrm>
        <a:prstGeom prst="rect">
          <a:avLst/>
        </a:prstGeom>
        <a:solidFill>
          <a:schemeClr val="lt1">
            <a:alpha val="90000"/>
            <a:hueOff val="0"/>
            <a:satOff val="0"/>
            <a:lumOff val="0"/>
            <a:alphaOff val="0"/>
          </a:schemeClr>
        </a:solidFill>
        <a:ln w="6350" cap="flat" cmpd="sng" algn="ctr">
          <a:solidFill>
            <a:schemeClr val="accent5">
              <a:shade val="80000"/>
              <a:hueOff val="72480"/>
              <a:satOff val="2361"/>
              <a:lumOff val="487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AFBA7A7-9AE6-4073-82C3-84A503B22360}">
      <dsp:nvSpPr>
        <dsp:cNvPr id="0" name=""/>
        <dsp:cNvSpPr/>
      </dsp:nvSpPr>
      <dsp:spPr>
        <a:xfrm>
          <a:off x="574360" y="868014"/>
          <a:ext cx="8041051" cy="560880"/>
        </a:xfrm>
        <a:prstGeom prst="roundRect">
          <a:avLst/>
        </a:prstGeom>
        <a:gradFill rotWithShape="0">
          <a:gsLst>
            <a:gs pos="0">
              <a:schemeClr val="accent5">
                <a:shade val="80000"/>
                <a:hueOff val="72480"/>
                <a:satOff val="2361"/>
                <a:lumOff val="4870"/>
                <a:alphaOff val="0"/>
                <a:satMod val="103000"/>
                <a:lumMod val="102000"/>
                <a:tint val="94000"/>
              </a:schemeClr>
            </a:gs>
            <a:gs pos="50000">
              <a:schemeClr val="accent5">
                <a:shade val="80000"/>
                <a:hueOff val="72480"/>
                <a:satOff val="2361"/>
                <a:lumOff val="4870"/>
                <a:alphaOff val="0"/>
                <a:satMod val="110000"/>
                <a:lumMod val="100000"/>
                <a:shade val="100000"/>
              </a:schemeClr>
            </a:gs>
            <a:gs pos="100000">
              <a:schemeClr val="accent5">
                <a:shade val="80000"/>
                <a:hueOff val="72480"/>
                <a:satOff val="2361"/>
                <a:lumOff val="487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3933" tIns="0" rIns="303933" bIns="0" numCol="1" spcCol="1270" anchor="ctr" anchorCtr="0">
          <a:noAutofit/>
        </a:bodyPr>
        <a:lstStyle/>
        <a:p>
          <a:pPr lvl="0" algn="l" defTabSz="1244600" rtl="0">
            <a:lnSpc>
              <a:spcPct val="90000"/>
            </a:lnSpc>
            <a:spcBef>
              <a:spcPct val="0"/>
            </a:spcBef>
            <a:spcAft>
              <a:spcPct val="35000"/>
            </a:spcAft>
          </a:pPr>
          <a:r>
            <a:rPr lang="en-US" sz="2800" b="1" i="1" kern="1200" smtClean="0"/>
            <a:t>Introduction</a:t>
          </a:r>
          <a:endParaRPr lang="ar-IQ" sz="2800" i="1" kern="1200"/>
        </a:p>
      </dsp:txBody>
      <dsp:txXfrm>
        <a:off x="601740" y="895394"/>
        <a:ext cx="7986291" cy="506120"/>
      </dsp:txXfrm>
    </dsp:sp>
    <dsp:sp modelId="{5DAB0968-CA5A-4A12-B478-5289678D856E}">
      <dsp:nvSpPr>
        <dsp:cNvPr id="0" name=""/>
        <dsp:cNvSpPr/>
      </dsp:nvSpPr>
      <dsp:spPr>
        <a:xfrm>
          <a:off x="0" y="2010294"/>
          <a:ext cx="11487216" cy="478800"/>
        </a:xfrm>
        <a:prstGeom prst="rect">
          <a:avLst/>
        </a:prstGeom>
        <a:solidFill>
          <a:schemeClr val="lt1">
            <a:alpha val="90000"/>
            <a:hueOff val="0"/>
            <a:satOff val="0"/>
            <a:lumOff val="0"/>
            <a:alphaOff val="0"/>
          </a:schemeClr>
        </a:solidFill>
        <a:ln w="6350" cap="flat" cmpd="sng" algn="ctr">
          <a:solidFill>
            <a:schemeClr val="accent5">
              <a:shade val="80000"/>
              <a:hueOff val="144960"/>
              <a:satOff val="4722"/>
              <a:lumOff val="974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3BA3E6D-14F5-4FF5-9AB5-F02BE4E3C24A}">
      <dsp:nvSpPr>
        <dsp:cNvPr id="0" name=""/>
        <dsp:cNvSpPr/>
      </dsp:nvSpPr>
      <dsp:spPr>
        <a:xfrm>
          <a:off x="574360" y="1729854"/>
          <a:ext cx="8041051" cy="560880"/>
        </a:xfrm>
        <a:prstGeom prst="roundRect">
          <a:avLst/>
        </a:prstGeom>
        <a:gradFill rotWithShape="0">
          <a:gsLst>
            <a:gs pos="0">
              <a:schemeClr val="accent5">
                <a:shade val="80000"/>
                <a:hueOff val="144960"/>
                <a:satOff val="4722"/>
                <a:lumOff val="9740"/>
                <a:alphaOff val="0"/>
                <a:satMod val="103000"/>
                <a:lumMod val="102000"/>
                <a:tint val="94000"/>
              </a:schemeClr>
            </a:gs>
            <a:gs pos="50000">
              <a:schemeClr val="accent5">
                <a:shade val="80000"/>
                <a:hueOff val="144960"/>
                <a:satOff val="4722"/>
                <a:lumOff val="9740"/>
                <a:alphaOff val="0"/>
                <a:satMod val="110000"/>
                <a:lumMod val="100000"/>
                <a:shade val="100000"/>
              </a:schemeClr>
            </a:gs>
            <a:gs pos="100000">
              <a:schemeClr val="accent5">
                <a:shade val="80000"/>
                <a:hueOff val="144960"/>
                <a:satOff val="4722"/>
                <a:lumOff val="974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3933" tIns="0" rIns="303933" bIns="0" numCol="1" spcCol="1270" anchor="ctr" anchorCtr="0">
          <a:noAutofit/>
        </a:bodyPr>
        <a:lstStyle/>
        <a:p>
          <a:pPr lvl="0" algn="l" defTabSz="1244600" rtl="0">
            <a:lnSpc>
              <a:spcPct val="90000"/>
            </a:lnSpc>
            <a:spcBef>
              <a:spcPct val="0"/>
            </a:spcBef>
            <a:spcAft>
              <a:spcPct val="35000"/>
            </a:spcAft>
          </a:pPr>
          <a:r>
            <a:rPr lang="en-US" sz="2800" b="1" i="1" kern="1200" smtClean="0"/>
            <a:t>Deep Learning</a:t>
          </a:r>
          <a:endParaRPr lang="ar-IQ" sz="2800" i="1" kern="1200"/>
        </a:p>
      </dsp:txBody>
      <dsp:txXfrm>
        <a:off x="601740" y="1757234"/>
        <a:ext cx="7986291" cy="506120"/>
      </dsp:txXfrm>
    </dsp:sp>
    <dsp:sp modelId="{CCF9162E-7B0B-4443-BAC6-86685CAADF4C}">
      <dsp:nvSpPr>
        <dsp:cNvPr id="0" name=""/>
        <dsp:cNvSpPr/>
      </dsp:nvSpPr>
      <dsp:spPr>
        <a:xfrm>
          <a:off x="0" y="2872134"/>
          <a:ext cx="11487216" cy="478800"/>
        </a:xfrm>
        <a:prstGeom prst="rect">
          <a:avLst/>
        </a:prstGeom>
        <a:solidFill>
          <a:schemeClr val="lt1">
            <a:alpha val="90000"/>
            <a:hueOff val="0"/>
            <a:satOff val="0"/>
            <a:lumOff val="0"/>
            <a:alphaOff val="0"/>
          </a:schemeClr>
        </a:solidFill>
        <a:ln w="6350" cap="flat" cmpd="sng" algn="ctr">
          <a:solidFill>
            <a:schemeClr val="accent5">
              <a:shade val="80000"/>
              <a:hueOff val="217440"/>
              <a:satOff val="7082"/>
              <a:lumOff val="14611"/>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68551C2-D7F8-4E9F-A047-8CCC7E20C149}">
      <dsp:nvSpPr>
        <dsp:cNvPr id="0" name=""/>
        <dsp:cNvSpPr/>
      </dsp:nvSpPr>
      <dsp:spPr>
        <a:xfrm>
          <a:off x="574360" y="2591694"/>
          <a:ext cx="8041051" cy="560880"/>
        </a:xfrm>
        <a:prstGeom prst="roundRect">
          <a:avLst/>
        </a:prstGeom>
        <a:gradFill rotWithShape="0">
          <a:gsLst>
            <a:gs pos="0">
              <a:schemeClr val="accent5">
                <a:shade val="80000"/>
                <a:hueOff val="217440"/>
                <a:satOff val="7082"/>
                <a:lumOff val="14611"/>
                <a:alphaOff val="0"/>
                <a:satMod val="103000"/>
                <a:lumMod val="102000"/>
                <a:tint val="94000"/>
              </a:schemeClr>
            </a:gs>
            <a:gs pos="50000">
              <a:schemeClr val="accent5">
                <a:shade val="80000"/>
                <a:hueOff val="217440"/>
                <a:satOff val="7082"/>
                <a:lumOff val="14611"/>
                <a:alphaOff val="0"/>
                <a:satMod val="110000"/>
                <a:lumMod val="100000"/>
                <a:shade val="100000"/>
              </a:schemeClr>
            </a:gs>
            <a:gs pos="100000">
              <a:schemeClr val="accent5">
                <a:shade val="80000"/>
                <a:hueOff val="217440"/>
                <a:satOff val="7082"/>
                <a:lumOff val="1461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3933" tIns="0" rIns="303933" bIns="0" numCol="1" spcCol="1270" anchor="ctr" anchorCtr="0">
          <a:noAutofit/>
        </a:bodyPr>
        <a:lstStyle/>
        <a:p>
          <a:pPr lvl="0" algn="l" defTabSz="1244600" rtl="0">
            <a:lnSpc>
              <a:spcPct val="90000"/>
            </a:lnSpc>
            <a:spcBef>
              <a:spcPct val="0"/>
            </a:spcBef>
            <a:spcAft>
              <a:spcPct val="35000"/>
            </a:spcAft>
          </a:pPr>
          <a:r>
            <a:rPr lang="en-US" sz="2800" b="1" i="1" kern="1200" smtClean="0"/>
            <a:t>Transfer Learning</a:t>
          </a:r>
          <a:endParaRPr lang="ar-IQ" sz="2800" i="1" kern="1200"/>
        </a:p>
      </dsp:txBody>
      <dsp:txXfrm>
        <a:off x="601740" y="2619074"/>
        <a:ext cx="7986291" cy="506120"/>
      </dsp:txXfrm>
    </dsp:sp>
    <dsp:sp modelId="{E2BAA79C-78D5-4A4C-9913-B70C70B38B7F}">
      <dsp:nvSpPr>
        <dsp:cNvPr id="0" name=""/>
        <dsp:cNvSpPr/>
      </dsp:nvSpPr>
      <dsp:spPr>
        <a:xfrm>
          <a:off x="0" y="3733974"/>
          <a:ext cx="11487216" cy="478800"/>
        </a:xfrm>
        <a:prstGeom prst="rect">
          <a:avLst/>
        </a:prstGeom>
        <a:solidFill>
          <a:schemeClr val="lt1">
            <a:alpha val="90000"/>
            <a:hueOff val="0"/>
            <a:satOff val="0"/>
            <a:lumOff val="0"/>
            <a:alphaOff val="0"/>
          </a:schemeClr>
        </a:solidFill>
        <a:ln w="6350" cap="flat" cmpd="sng" algn="ctr">
          <a:solidFill>
            <a:schemeClr val="accent5">
              <a:shade val="80000"/>
              <a:hueOff val="289920"/>
              <a:satOff val="9443"/>
              <a:lumOff val="19481"/>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8D12799-BB66-4F22-AF5E-4779828DC712}">
      <dsp:nvSpPr>
        <dsp:cNvPr id="0" name=""/>
        <dsp:cNvSpPr/>
      </dsp:nvSpPr>
      <dsp:spPr>
        <a:xfrm>
          <a:off x="574360" y="3453534"/>
          <a:ext cx="8041051" cy="560880"/>
        </a:xfrm>
        <a:prstGeom prst="roundRect">
          <a:avLst/>
        </a:prstGeom>
        <a:gradFill rotWithShape="0">
          <a:gsLst>
            <a:gs pos="0">
              <a:schemeClr val="accent5">
                <a:shade val="80000"/>
                <a:hueOff val="289920"/>
                <a:satOff val="9443"/>
                <a:lumOff val="19481"/>
                <a:alphaOff val="0"/>
                <a:satMod val="103000"/>
                <a:lumMod val="102000"/>
                <a:tint val="94000"/>
              </a:schemeClr>
            </a:gs>
            <a:gs pos="50000">
              <a:schemeClr val="accent5">
                <a:shade val="80000"/>
                <a:hueOff val="289920"/>
                <a:satOff val="9443"/>
                <a:lumOff val="19481"/>
                <a:alphaOff val="0"/>
                <a:satMod val="110000"/>
                <a:lumMod val="100000"/>
                <a:shade val="100000"/>
              </a:schemeClr>
            </a:gs>
            <a:gs pos="100000">
              <a:schemeClr val="accent5">
                <a:shade val="80000"/>
                <a:hueOff val="289920"/>
                <a:satOff val="9443"/>
                <a:lumOff val="1948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3933" tIns="0" rIns="303933" bIns="0" numCol="1" spcCol="1270" anchor="ctr" anchorCtr="0">
          <a:noAutofit/>
        </a:bodyPr>
        <a:lstStyle/>
        <a:p>
          <a:pPr lvl="0" algn="l" defTabSz="1244600" rtl="0">
            <a:lnSpc>
              <a:spcPct val="90000"/>
            </a:lnSpc>
            <a:spcBef>
              <a:spcPct val="0"/>
            </a:spcBef>
            <a:spcAft>
              <a:spcPct val="35000"/>
            </a:spcAft>
          </a:pPr>
          <a:r>
            <a:rPr lang="en-US" sz="2800" b="1" i="1" kern="1200" smtClean="0"/>
            <a:t>CCBlock</a:t>
          </a:r>
          <a:endParaRPr lang="ar-IQ" sz="2800" i="1" kern="1200"/>
        </a:p>
      </dsp:txBody>
      <dsp:txXfrm>
        <a:off x="601740" y="3480914"/>
        <a:ext cx="7986291" cy="506120"/>
      </dsp:txXfrm>
    </dsp:sp>
    <dsp:sp modelId="{F8E6EC15-8114-418E-BB7F-29B2E422BB7E}">
      <dsp:nvSpPr>
        <dsp:cNvPr id="0" name=""/>
        <dsp:cNvSpPr/>
      </dsp:nvSpPr>
      <dsp:spPr>
        <a:xfrm>
          <a:off x="0" y="4595814"/>
          <a:ext cx="11487216" cy="478800"/>
        </a:xfrm>
        <a:prstGeom prst="rect">
          <a:avLst/>
        </a:prstGeom>
        <a:solidFill>
          <a:schemeClr val="lt1">
            <a:alpha val="90000"/>
            <a:hueOff val="0"/>
            <a:satOff val="0"/>
            <a:lumOff val="0"/>
            <a:alphaOff val="0"/>
          </a:schemeClr>
        </a:solidFill>
        <a:ln w="6350" cap="flat" cmpd="sng" algn="ctr">
          <a:solidFill>
            <a:schemeClr val="accent5">
              <a:shade val="80000"/>
              <a:hueOff val="362400"/>
              <a:satOff val="11804"/>
              <a:lumOff val="24351"/>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3D74D16-5FB1-42BC-80D4-99E51B50903A}">
      <dsp:nvSpPr>
        <dsp:cNvPr id="0" name=""/>
        <dsp:cNvSpPr/>
      </dsp:nvSpPr>
      <dsp:spPr>
        <a:xfrm>
          <a:off x="574360" y="4315374"/>
          <a:ext cx="8041051" cy="560880"/>
        </a:xfrm>
        <a:prstGeom prst="roundRect">
          <a:avLst/>
        </a:prstGeom>
        <a:gradFill rotWithShape="0">
          <a:gsLst>
            <a:gs pos="0">
              <a:schemeClr val="accent5">
                <a:shade val="80000"/>
                <a:hueOff val="362400"/>
                <a:satOff val="11804"/>
                <a:lumOff val="24351"/>
                <a:alphaOff val="0"/>
                <a:satMod val="103000"/>
                <a:lumMod val="102000"/>
                <a:tint val="94000"/>
              </a:schemeClr>
            </a:gs>
            <a:gs pos="50000">
              <a:schemeClr val="accent5">
                <a:shade val="80000"/>
                <a:hueOff val="362400"/>
                <a:satOff val="11804"/>
                <a:lumOff val="24351"/>
                <a:alphaOff val="0"/>
                <a:satMod val="110000"/>
                <a:lumMod val="100000"/>
                <a:shade val="100000"/>
              </a:schemeClr>
            </a:gs>
            <a:gs pos="100000">
              <a:schemeClr val="accent5">
                <a:shade val="80000"/>
                <a:hueOff val="362400"/>
                <a:satOff val="11804"/>
                <a:lumOff val="2435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3933" tIns="0" rIns="303933" bIns="0" numCol="1" spcCol="1270" anchor="ctr" anchorCtr="0">
          <a:noAutofit/>
        </a:bodyPr>
        <a:lstStyle/>
        <a:p>
          <a:pPr lvl="0" algn="l" defTabSz="1244600" rtl="0">
            <a:lnSpc>
              <a:spcPct val="90000"/>
            </a:lnSpc>
            <a:spcBef>
              <a:spcPct val="0"/>
            </a:spcBef>
            <a:spcAft>
              <a:spcPct val="35000"/>
            </a:spcAft>
          </a:pPr>
          <a:r>
            <a:rPr lang="en-US" sz="2800" b="1" i="1" kern="1200" smtClean="0"/>
            <a:t>Result</a:t>
          </a:r>
          <a:endParaRPr lang="ar-IQ" sz="2800" i="1" kern="1200"/>
        </a:p>
      </dsp:txBody>
      <dsp:txXfrm>
        <a:off x="601740" y="4342754"/>
        <a:ext cx="7986291" cy="50612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38493E-A416-4559-81A9-A6AB6E209C4B}" type="datetimeFigureOut">
              <a:rPr lang="en-US" smtClean="0"/>
              <a:t>6/6/2021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6818F3-DC47-42C9-8282-D3CFF72BE676}" type="slidenum">
              <a:rPr lang="en-US" smtClean="0"/>
              <a:t>‹#›</a:t>
            </a:fld>
            <a:endParaRPr lang="en-US"/>
          </a:p>
        </p:txBody>
      </p:sp>
    </p:spTree>
    <p:extLst>
      <p:ext uri="{BB962C8B-B14F-4D97-AF65-F5344CB8AC3E}">
        <p14:creationId xmlns:p14="http://schemas.microsoft.com/office/powerpoint/2010/main" val="2530945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lvl="0" algn="r" rtl="1"/>
            <a:r>
              <a:rPr lang="ar-IQ" sz="1200" kern="1200" dirty="0" smtClean="0">
                <a:solidFill>
                  <a:schemeClr val="tx1"/>
                </a:solidFill>
                <a:effectLst/>
                <a:latin typeface="+mn-lt"/>
                <a:ea typeface="+mn-ea"/>
                <a:cs typeface="+mn-cs"/>
              </a:rPr>
              <a:t>البلدان المقلقة واحدا تلو الآخر ، أثر جائحة </a:t>
            </a:r>
            <a:r>
              <a:rPr lang="en-US" sz="1200" kern="1200" dirty="0" smtClean="0">
                <a:solidFill>
                  <a:schemeClr val="tx1"/>
                </a:solidFill>
                <a:effectLst/>
                <a:latin typeface="+mn-lt"/>
                <a:ea typeface="+mn-ea"/>
                <a:cs typeface="+mn-cs"/>
              </a:rPr>
              <a:t>COVID-19</a:t>
            </a:r>
            <a:r>
              <a:rPr lang="ar-IQ" sz="1200" kern="1200" dirty="0" smtClean="0">
                <a:solidFill>
                  <a:schemeClr val="tx1"/>
                </a:solidFill>
                <a:effectLst/>
                <a:latin typeface="+mn-lt"/>
                <a:ea typeface="+mn-ea"/>
                <a:cs typeface="+mn-cs"/>
              </a:rPr>
              <a:t> بشكل كبير على صحة ورفاهية سكان العالم.</a:t>
            </a:r>
            <a:endParaRPr lang="en-US" sz="1200" kern="1200" dirty="0" smtClean="0">
              <a:solidFill>
                <a:schemeClr val="tx1"/>
              </a:solidFill>
              <a:effectLst/>
              <a:latin typeface="+mn-lt"/>
              <a:ea typeface="+mn-ea"/>
              <a:cs typeface="+mn-cs"/>
            </a:endParaRPr>
          </a:p>
          <a:p>
            <a:pPr lvl="0" algn="r" rtl="1"/>
            <a:endParaRPr lang="ar-IQ" sz="1200" kern="1200" dirty="0" smtClean="0">
              <a:solidFill>
                <a:schemeClr val="tx1"/>
              </a:solidFill>
              <a:effectLst/>
              <a:latin typeface="+mn-lt"/>
              <a:ea typeface="+mn-ea"/>
              <a:cs typeface="+mn-cs"/>
            </a:endParaRPr>
          </a:p>
          <a:p>
            <a:pPr lvl="0" algn="r" rtl="1"/>
            <a:r>
              <a:rPr lang="ar-IQ" sz="1200" kern="1200" dirty="0" smtClean="0">
                <a:solidFill>
                  <a:schemeClr val="tx1"/>
                </a:solidFill>
                <a:effectLst/>
                <a:latin typeface="+mn-lt"/>
                <a:ea typeface="+mn-ea"/>
                <a:cs typeface="+mn-cs"/>
              </a:rPr>
              <a:t>لذلك ، من الضروري التفكير في تطوير طرق مساعدة للكشف عن </a:t>
            </a:r>
            <a:r>
              <a:rPr lang="en-US" sz="1200" kern="1200" dirty="0" smtClean="0">
                <a:solidFill>
                  <a:schemeClr val="tx1"/>
                </a:solidFill>
                <a:effectLst/>
                <a:latin typeface="+mn-lt"/>
                <a:ea typeface="+mn-ea"/>
                <a:cs typeface="+mn-cs"/>
              </a:rPr>
              <a:t>COVID-19</a:t>
            </a:r>
            <a:r>
              <a:rPr lang="ar-IQ" sz="1200" kern="1200" dirty="0" smtClean="0">
                <a:solidFill>
                  <a:schemeClr val="tx1"/>
                </a:solidFill>
                <a:effectLst/>
                <a:latin typeface="+mn-lt"/>
                <a:ea typeface="+mn-ea"/>
                <a:cs typeface="+mn-cs"/>
              </a:rPr>
              <a:t> وتشخيصه للقضاء على انتشار الفيروس التاجي الجديد بين الناس.</a:t>
            </a:r>
            <a:endParaRPr lang="en-US" sz="1200" kern="1200" dirty="0" smtClean="0">
              <a:solidFill>
                <a:schemeClr val="tx1"/>
              </a:solidFill>
              <a:effectLst/>
              <a:latin typeface="+mn-lt"/>
              <a:ea typeface="+mn-ea"/>
              <a:cs typeface="+mn-cs"/>
            </a:endParaRPr>
          </a:p>
          <a:p>
            <a:pPr lvl="0" algn="r" rtl="1"/>
            <a:endParaRPr lang="ar-IQ" sz="1200" kern="1200" dirty="0" smtClean="0">
              <a:solidFill>
                <a:schemeClr val="tx1"/>
              </a:solidFill>
              <a:effectLst/>
              <a:latin typeface="+mn-lt"/>
              <a:ea typeface="+mn-ea"/>
              <a:cs typeface="+mn-cs"/>
            </a:endParaRPr>
          </a:p>
          <a:p>
            <a:pPr lvl="0" algn="r" rtl="1"/>
            <a:r>
              <a:rPr lang="ar-IQ" sz="1200" kern="1200" dirty="0" smtClean="0">
                <a:solidFill>
                  <a:schemeClr val="tx1"/>
                </a:solidFill>
                <a:effectLst/>
                <a:latin typeface="+mn-lt"/>
                <a:ea typeface="+mn-ea"/>
                <a:cs typeface="+mn-cs"/>
              </a:rPr>
              <a:t>استنادًا إلى الشبكات العصبية </a:t>
            </a:r>
            <a:r>
              <a:rPr lang="ar-IQ" sz="1200" kern="1200" dirty="0" err="1" smtClean="0">
                <a:solidFill>
                  <a:schemeClr val="tx1"/>
                </a:solidFill>
                <a:effectLst/>
                <a:latin typeface="+mn-lt"/>
                <a:ea typeface="+mn-ea"/>
                <a:cs typeface="+mn-cs"/>
              </a:rPr>
              <a:t>التلافيفية</a:t>
            </a:r>
            <a:r>
              <a:rPr lang="ar-IQ"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CNNs</a:t>
            </a:r>
            <a:r>
              <a:rPr lang="ar-IQ" sz="1200" kern="1200" dirty="0" smtClean="0">
                <a:solidFill>
                  <a:schemeClr val="tx1"/>
                </a:solidFill>
                <a:effectLst/>
                <a:latin typeface="+mn-lt"/>
                <a:ea typeface="+mn-ea"/>
                <a:cs typeface="+mn-cs"/>
              </a:rPr>
              <a:t>) ، أظهرت أنظمة الكشف الآلي نتائج واعدة لتشخيص المرضى المصابين بـ </a:t>
            </a:r>
            <a:r>
              <a:rPr lang="en-US" sz="1200" kern="1200" dirty="0" smtClean="0">
                <a:solidFill>
                  <a:schemeClr val="tx1"/>
                </a:solidFill>
                <a:effectLst/>
                <a:latin typeface="+mn-lt"/>
                <a:ea typeface="+mn-ea"/>
                <a:cs typeface="+mn-cs"/>
              </a:rPr>
              <a:t>COVID-19</a:t>
            </a:r>
            <a:r>
              <a:rPr lang="ar-IQ" sz="1200" kern="1200" dirty="0" smtClean="0">
                <a:solidFill>
                  <a:schemeClr val="tx1"/>
                </a:solidFill>
                <a:effectLst/>
                <a:latin typeface="+mn-lt"/>
                <a:ea typeface="+mn-ea"/>
                <a:cs typeface="+mn-cs"/>
              </a:rPr>
              <a:t> من خلال التصوير الشعاعي ؛ وبالتالي ، يتم تقديمها كحل عملي لتشخيص </a:t>
            </a:r>
            <a:r>
              <a:rPr lang="en-US" sz="1200" kern="1200" dirty="0" smtClean="0">
                <a:solidFill>
                  <a:schemeClr val="tx1"/>
                </a:solidFill>
                <a:effectLst/>
                <a:latin typeface="+mn-lt"/>
                <a:ea typeface="+mn-ea"/>
                <a:cs typeface="+mn-cs"/>
              </a:rPr>
              <a:t>COVID-19</a:t>
            </a:r>
            <a:r>
              <a:rPr lang="ar-IQ"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algn="r" rtl="1"/>
            <a:endParaRPr lang="ar-IQ" dirty="0"/>
          </a:p>
        </p:txBody>
      </p:sp>
      <p:sp>
        <p:nvSpPr>
          <p:cNvPr id="4" name="عنصر نائب لرقم الشريحة 3"/>
          <p:cNvSpPr>
            <a:spLocks noGrp="1"/>
          </p:cNvSpPr>
          <p:nvPr>
            <p:ph type="sldNum" sz="quarter" idx="10"/>
          </p:nvPr>
        </p:nvSpPr>
        <p:spPr/>
        <p:txBody>
          <a:bodyPr/>
          <a:lstStyle/>
          <a:p>
            <a:fld id="{996818F3-DC47-42C9-8282-D3CFF72BE676}" type="slidenum">
              <a:rPr lang="en-US" smtClean="0"/>
              <a:t>3</a:t>
            </a:fld>
            <a:endParaRPr lang="en-US"/>
          </a:p>
        </p:txBody>
      </p:sp>
    </p:spTree>
    <p:extLst>
      <p:ext uri="{BB962C8B-B14F-4D97-AF65-F5344CB8AC3E}">
        <p14:creationId xmlns:p14="http://schemas.microsoft.com/office/powerpoint/2010/main" val="1016371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r" rtl="1"/>
            <a:r>
              <a:rPr lang="ar-IQ" dirty="0" smtClean="0"/>
              <a:t>لهذا الغرض ، تم اختيار 1828 صورة شعاعية للصدر.</a:t>
            </a:r>
          </a:p>
          <a:p>
            <a:pPr algn="r" rtl="1"/>
            <a:endParaRPr lang="ar-IQ" dirty="0" smtClean="0"/>
          </a:p>
          <a:p>
            <a:pPr algn="r" rtl="1"/>
            <a:r>
              <a:rPr lang="ar-IQ" dirty="0" smtClean="0"/>
              <a:t>كانت أول المصادر الثلاثة المستخدمة في الدراسة هي مجموعة بيانات الدكتور كوهين ، وكانت 241 صورة شعاعية للصدر لمرضى </a:t>
            </a:r>
            <a:r>
              <a:rPr lang="ar-IQ" dirty="0" err="1" smtClean="0"/>
              <a:t>كوفيد</a:t>
            </a:r>
            <a:r>
              <a:rPr lang="ar-IQ" dirty="0" smtClean="0"/>
              <a:t> -19.</a:t>
            </a:r>
          </a:p>
          <a:p>
            <a:pPr algn="r" rtl="1"/>
            <a:endParaRPr lang="ar-IQ" dirty="0" smtClean="0"/>
          </a:p>
          <a:p>
            <a:pPr algn="r" rtl="1"/>
            <a:r>
              <a:rPr lang="ar-IQ" dirty="0" smtClean="0"/>
              <a:t>المصدر الثاني المستخدم في هذه الدراسة جاء من منصة </a:t>
            </a:r>
            <a:r>
              <a:rPr lang="en-US" dirty="0" err="1" smtClean="0"/>
              <a:t>Kaggle</a:t>
            </a:r>
            <a:r>
              <a:rPr lang="en-US" dirty="0" smtClean="0"/>
              <a:t>. </a:t>
            </a:r>
            <a:r>
              <a:rPr lang="ar-IQ" dirty="0" smtClean="0"/>
              <a:t>وتألفت من 79 صورة شعاعية للصدر لمرضى </a:t>
            </a:r>
            <a:r>
              <a:rPr lang="ar-IQ" dirty="0" err="1" smtClean="0"/>
              <a:t>كوفيد</a:t>
            </a:r>
            <a:r>
              <a:rPr lang="ar-IQ" dirty="0" smtClean="0"/>
              <a:t> -19 (</a:t>
            </a:r>
            <a:r>
              <a:rPr lang="en-US" dirty="0" err="1" smtClean="0"/>
              <a:t>Larxel</a:t>
            </a:r>
            <a:r>
              <a:rPr lang="en-US" dirty="0" smtClean="0"/>
              <a:t> 2020).</a:t>
            </a:r>
          </a:p>
          <a:p>
            <a:pPr algn="r" rtl="1"/>
            <a:endParaRPr lang="en-US" dirty="0" smtClean="0"/>
          </a:p>
          <a:p>
            <a:pPr algn="r" rtl="1"/>
            <a:r>
              <a:rPr lang="ar-IQ" dirty="0" smtClean="0"/>
              <a:t>نتيجة لذلك ، كان هناك إجمالي 310 صورة بالأشعة السينية لمرضى </a:t>
            </a:r>
            <a:r>
              <a:rPr lang="en-US" dirty="0" smtClean="0"/>
              <a:t>COVID-19.</a:t>
            </a:r>
          </a:p>
          <a:p>
            <a:pPr algn="r" rtl="1"/>
            <a:endParaRPr lang="ar-IQ" dirty="0"/>
          </a:p>
        </p:txBody>
      </p:sp>
      <p:sp>
        <p:nvSpPr>
          <p:cNvPr id="4" name="عنصر نائب لرقم الشريحة 3"/>
          <p:cNvSpPr>
            <a:spLocks noGrp="1"/>
          </p:cNvSpPr>
          <p:nvPr>
            <p:ph type="sldNum" sz="quarter" idx="10"/>
          </p:nvPr>
        </p:nvSpPr>
        <p:spPr/>
        <p:txBody>
          <a:bodyPr/>
          <a:lstStyle/>
          <a:p>
            <a:fld id="{996818F3-DC47-42C9-8282-D3CFF72BE676}" type="slidenum">
              <a:rPr lang="en-US" smtClean="0"/>
              <a:t>14</a:t>
            </a:fld>
            <a:endParaRPr lang="en-US"/>
          </a:p>
        </p:txBody>
      </p:sp>
    </p:spTree>
    <p:extLst>
      <p:ext uri="{BB962C8B-B14F-4D97-AF65-F5344CB8AC3E}">
        <p14:creationId xmlns:p14="http://schemas.microsoft.com/office/powerpoint/2010/main" val="2220370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r" rtl="1"/>
            <a:r>
              <a:rPr lang="ar-IQ" dirty="0" smtClean="0"/>
              <a:t>المصدر الثالث جاء أيضًا من منصة </a:t>
            </a:r>
            <a:r>
              <a:rPr lang="en-US" dirty="0" err="1" smtClean="0"/>
              <a:t>Kaggle</a:t>
            </a:r>
            <a:r>
              <a:rPr lang="en-US" dirty="0" smtClean="0"/>
              <a:t>. </a:t>
            </a:r>
            <a:r>
              <a:rPr lang="ar-IQ" dirty="0" smtClean="0"/>
              <a:t>احتوت على مجموعة واسعة من الأشعة السينية على الصدر لمرضى الالتهاب الرئوي والأشخاص الأصحاء (موني 2017).</a:t>
            </a:r>
          </a:p>
          <a:p>
            <a:pPr algn="r" rtl="1"/>
            <a:endParaRPr lang="ar-IQ" dirty="0" smtClean="0"/>
          </a:p>
          <a:p>
            <a:pPr algn="r" rtl="1"/>
            <a:r>
              <a:rPr lang="ar-IQ" dirty="0" smtClean="0"/>
              <a:t>كان هناك 864 صورة شعاعية للصدر لمرضى الالتهاب الرئوي: 467 صورة للالتهاب الرئوي الجرثومي و 397 صورة للالتهاب الرئوي الفيروسي.</a:t>
            </a:r>
          </a:p>
          <a:p>
            <a:pPr algn="r" rtl="1"/>
            <a:endParaRPr lang="ar-IQ" dirty="0" smtClean="0"/>
          </a:p>
          <a:p>
            <a:pPr algn="r" rtl="1"/>
            <a:r>
              <a:rPr lang="ar-IQ" dirty="0" smtClean="0"/>
              <a:t>كان هناك أيضًا 654 صورة شعاعية للصدر للأشخاص الأصحاء في نفس مجموعة البيانات.</a:t>
            </a:r>
          </a:p>
          <a:p>
            <a:pPr algn="r" rtl="1"/>
            <a:endParaRPr lang="ar-IQ" dirty="0"/>
          </a:p>
        </p:txBody>
      </p:sp>
      <p:sp>
        <p:nvSpPr>
          <p:cNvPr id="4" name="عنصر نائب لرقم الشريحة 3"/>
          <p:cNvSpPr>
            <a:spLocks noGrp="1"/>
          </p:cNvSpPr>
          <p:nvPr>
            <p:ph type="sldNum" sz="quarter" idx="10"/>
          </p:nvPr>
        </p:nvSpPr>
        <p:spPr/>
        <p:txBody>
          <a:bodyPr/>
          <a:lstStyle/>
          <a:p>
            <a:fld id="{996818F3-DC47-42C9-8282-D3CFF72BE676}" type="slidenum">
              <a:rPr lang="en-US" smtClean="0"/>
              <a:t>15</a:t>
            </a:fld>
            <a:endParaRPr lang="en-US"/>
          </a:p>
        </p:txBody>
      </p:sp>
    </p:spTree>
    <p:extLst>
      <p:ext uri="{BB962C8B-B14F-4D97-AF65-F5344CB8AC3E}">
        <p14:creationId xmlns:p14="http://schemas.microsoft.com/office/powerpoint/2010/main" val="1385739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lvl="0" algn="r" rtl="1"/>
            <a:r>
              <a:rPr lang="ar-IQ" sz="1200" kern="1200" dirty="0" smtClean="0">
                <a:solidFill>
                  <a:schemeClr val="tx1"/>
                </a:solidFill>
                <a:effectLst/>
                <a:latin typeface="+mn-lt"/>
                <a:ea typeface="+mn-ea"/>
                <a:cs typeface="+mn-cs"/>
              </a:rPr>
              <a:t>أطلقت منظمة الصحة العالمية (</a:t>
            </a:r>
            <a:r>
              <a:rPr lang="en-US" sz="1200" kern="1200" dirty="0" smtClean="0">
                <a:solidFill>
                  <a:schemeClr val="tx1"/>
                </a:solidFill>
                <a:effectLst/>
                <a:latin typeface="+mn-lt"/>
                <a:ea typeface="+mn-ea"/>
                <a:cs typeface="+mn-cs"/>
              </a:rPr>
              <a:t>WHO</a:t>
            </a:r>
            <a:r>
              <a:rPr lang="ar-IQ" sz="1200" kern="1200" dirty="0" smtClean="0">
                <a:solidFill>
                  <a:schemeClr val="tx1"/>
                </a:solidFill>
                <a:effectLst/>
                <a:latin typeface="+mn-lt"/>
                <a:ea typeface="+mn-ea"/>
                <a:cs typeface="+mn-cs"/>
              </a:rPr>
              <a:t>) على المرض المعدي الذي يسببه هذا النوع من الفيروسات اسم </a:t>
            </a:r>
            <a:r>
              <a:rPr lang="en-US" sz="1200" kern="1200" dirty="0" smtClean="0">
                <a:solidFill>
                  <a:schemeClr val="tx1"/>
                </a:solidFill>
                <a:effectLst/>
                <a:latin typeface="+mn-lt"/>
                <a:ea typeface="+mn-ea"/>
                <a:cs typeface="+mn-cs"/>
              </a:rPr>
              <a:t>COVID-19</a:t>
            </a:r>
            <a:r>
              <a:rPr lang="ar-IQ" sz="1200" kern="1200" dirty="0" smtClean="0">
                <a:solidFill>
                  <a:schemeClr val="tx1"/>
                </a:solidFill>
                <a:effectLst/>
                <a:latin typeface="+mn-lt"/>
                <a:ea typeface="+mn-ea"/>
                <a:cs typeface="+mn-cs"/>
              </a:rPr>
              <a:t> في 11 فبراير 2020 (</a:t>
            </a:r>
            <a:r>
              <a:rPr lang="en-US" sz="1200" kern="1200" dirty="0" smtClean="0">
                <a:solidFill>
                  <a:schemeClr val="tx1"/>
                </a:solidFill>
                <a:effectLst/>
                <a:latin typeface="+mn-lt"/>
                <a:ea typeface="+mn-ea"/>
                <a:cs typeface="+mn-cs"/>
              </a:rPr>
              <a:t>Sohrabi et al. 2020</a:t>
            </a:r>
            <a:r>
              <a:rPr lang="ar-IQ"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lvl="0" algn="r" rtl="1"/>
            <a:endParaRPr lang="ar-IQ" sz="1200" kern="1200" dirty="0" smtClean="0">
              <a:solidFill>
                <a:schemeClr val="tx1"/>
              </a:solidFill>
              <a:effectLst/>
              <a:latin typeface="+mn-lt"/>
              <a:ea typeface="+mn-ea"/>
              <a:cs typeface="+mn-cs"/>
            </a:endParaRPr>
          </a:p>
          <a:p>
            <a:pPr lvl="0" algn="r" rtl="1"/>
            <a:r>
              <a:rPr lang="ar-IQ" sz="1200" kern="1200" dirty="0" smtClean="0">
                <a:solidFill>
                  <a:schemeClr val="tx1"/>
                </a:solidFill>
                <a:effectLst/>
                <a:latin typeface="+mn-lt"/>
                <a:ea typeface="+mn-ea"/>
                <a:cs typeface="+mn-cs"/>
              </a:rPr>
              <a:t>كان من المستحيل حتى الآن معرفة هذا الفيروس الغريب تمامًا لأن سلوكه مختلف تمامًا.</a:t>
            </a:r>
            <a:endParaRPr lang="en-US" sz="1200" kern="1200" dirty="0" smtClean="0">
              <a:solidFill>
                <a:schemeClr val="tx1"/>
              </a:solidFill>
              <a:effectLst/>
              <a:latin typeface="+mn-lt"/>
              <a:ea typeface="+mn-ea"/>
              <a:cs typeface="+mn-cs"/>
            </a:endParaRPr>
          </a:p>
          <a:p>
            <a:pPr lvl="0" algn="r" rtl="1"/>
            <a:endParaRPr lang="ar-IQ" sz="1200" kern="1200" dirty="0" smtClean="0">
              <a:solidFill>
                <a:schemeClr val="tx1"/>
              </a:solidFill>
              <a:effectLst/>
              <a:latin typeface="+mn-lt"/>
              <a:ea typeface="+mn-ea"/>
              <a:cs typeface="+mn-cs"/>
            </a:endParaRPr>
          </a:p>
          <a:p>
            <a:pPr lvl="0" algn="r" rtl="1"/>
            <a:r>
              <a:rPr lang="ar-IQ" sz="1200" kern="1200" dirty="0" smtClean="0">
                <a:solidFill>
                  <a:schemeClr val="tx1"/>
                </a:solidFill>
                <a:effectLst/>
                <a:latin typeface="+mn-lt"/>
                <a:ea typeface="+mn-ea"/>
                <a:cs typeface="+mn-cs"/>
              </a:rPr>
              <a:t>تتمثل الطريقة الأساسية لتشخيص </a:t>
            </a:r>
            <a:r>
              <a:rPr lang="en-US" sz="1200" kern="1200" dirty="0" smtClean="0">
                <a:solidFill>
                  <a:schemeClr val="tx1"/>
                </a:solidFill>
                <a:effectLst/>
                <a:latin typeface="+mn-lt"/>
                <a:ea typeface="+mn-ea"/>
                <a:cs typeface="+mn-cs"/>
              </a:rPr>
              <a:t>COVID-19</a:t>
            </a:r>
            <a:r>
              <a:rPr lang="ar-IQ" sz="1200" kern="1200" dirty="0" smtClean="0">
                <a:solidFill>
                  <a:schemeClr val="tx1"/>
                </a:solidFill>
                <a:effectLst/>
                <a:latin typeface="+mn-lt"/>
                <a:ea typeface="+mn-ea"/>
                <a:cs typeface="+mn-cs"/>
              </a:rPr>
              <a:t> في إجراء تفاعل البلمرة المتسلسل (</a:t>
            </a:r>
            <a:r>
              <a:rPr lang="en-US" sz="1200" kern="1200" dirty="0" smtClean="0">
                <a:solidFill>
                  <a:schemeClr val="tx1"/>
                </a:solidFill>
                <a:effectLst/>
                <a:latin typeface="+mn-lt"/>
                <a:ea typeface="+mn-ea"/>
                <a:cs typeface="+mn-cs"/>
              </a:rPr>
              <a:t>PCR) (Wang et al. 2020a</a:t>
            </a:r>
            <a:r>
              <a:rPr lang="ar-IQ" sz="1200" kern="1200" dirty="0" smtClean="0">
                <a:solidFill>
                  <a:schemeClr val="tx1"/>
                </a:solidFill>
                <a:effectLst/>
                <a:latin typeface="+mn-lt"/>
                <a:ea typeface="+mn-ea"/>
                <a:cs typeface="+mn-cs"/>
              </a:rPr>
              <a:t>) ، والذي يمكنه اكتشاف </a:t>
            </a:r>
            <a:r>
              <a:rPr lang="en-US" sz="1200" kern="1200" dirty="0" smtClean="0">
                <a:solidFill>
                  <a:schemeClr val="tx1"/>
                </a:solidFill>
                <a:effectLst/>
                <a:latin typeface="+mn-lt"/>
                <a:ea typeface="+mn-ea"/>
                <a:cs typeface="+mn-cs"/>
              </a:rPr>
              <a:t>SARSCoV-2 RNA</a:t>
            </a:r>
            <a:r>
              <a:rPr lang="ar-IQ" sz="1200" kern="1200" dirty="0" smtClean="0">
                <a:solidFill>
                  <a:schemeClr val="tx1"/>
                </a:solidFill>
                <a:effectLst/>
                <a:latin typeface="+mn-lt"/>
                <a:ea typeface="+mn-ea"/>
                <a:cs typeface="+mn-cs"/>
              </a:rPr>
              <a:t> من عينات الجهاز التنفسي (التي تم جمعها من السبيل البلعومي أو البلعوم).</a:t>
            </a:r>
            <a:endParaRPr lang="en-US" sz="1200" kern="1200" dirty="0" smtClean="0">
              <a:solidFill>
                <a:schemeClr val="tx1"/>
              </a:solidFill>
              <a:effectLst/>
              <a:latin typeface="+mn-lt"/>
              <a:ea typeface="+mn-ea"/>
              <a:cs typeface="+mn-cs"/>
            </a:endParaRPr>
          </a:p>
          <a:p>
            <a:pPr algn="r"/>
            <a:endParaRPr lang="ar-IQ" dirty="0"/>
          </a:p>
        </p:txBody>
      </p:sp>
      <p:sp>
        <p:nvSpPr>
          <p:cNvPr id="4" name="عنصر نائب لرقم الشريحة 3"/>
          <p:cNvSpPr>
            <a:spLocks noGrp="1"/>
          </p:cNvSpPr>
          <p:nvPr>
            <p:ph type="sldNum" sz="quarter" idx="10"/>
          </p:nvPr>
        </p:nvSpPr>
        <p:spPr/>
        <p:txBody>
          <a:bodyPr/>
          <a:lstStyle/>
          <a:p>
            <a:fld id="{996818F3-DC47-42C9-8282-D3CFF72BE676}" type="slidenum">
              <a:rPr lang="en-US" smtClean="0"/>
              <a:t>4</a:t>
            </a:fld>
            <a:endParaRPr lang="en-US"/>
          </a:p>
        </p:txBody>
      </p:sp>
    </p:spTree>
    <p:extLst>
      <p:ext uri="{BB962C8B-B14F-4D97-AF65-F5344CB8AC3E}">
        <p14:creationId xmlns:p14="http://schemas.microsoft.com/office/powerpoint/2010/main" val="3795913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lvl="0" algn="r" rtl="1"/>
            <a:r>
              <a:rPr lang="ar-IQ" sz="1200" kern="1200" dirty="0" smtClean="0">
                <a:solidFill>
                  <a:schemeClr val="tx1"/>
                </a:solidFill>
                <a:effectLst/>
                <a:latin typeface="+mn-lt"/>
                <a:ea typeface="+mn-ea"/>
                <a:cs typeface="+mn-cs"/>
              </a:rPr>
              <a:t>يعد اختبار تفاعل </a:t>
            </a:r>
            <a:r>
              <a:rPr lang="ar-IQ" sz="1200" kern="1200" dirty="0" err="1" smtClean="0">
                <a:solidFill>
                  <a:schemeClr val="tx1"/>
                </a:solidFill>
                <a:effectLst/>
                <a:latin typeface="+mn-lt"/>
                <a:ea typeface="+mn-ea"/>
                <a:cs typeface="+mn-cs"/>
              </a:rPr>
              <a:t>البوليميراز</a:t>
            </a:r>
            <a:r>
              <a:rPr lang="ar-IQ" sz="1200" kern="1200" dirty="0" smtClean="0">
                <a:solidFill>
                  <a:schemeClr val="tx1"/>
                </a:solidFill>
                <a:effectLst/>
                <a:latin typeface="+mn-lt"/>
                <a:ea typeface="+mn-ea"/>
                <a:cs typeface="+mn-cs"/>
              </a:rPr>
              <a:t> المتسلسل معيارًا أساسيًا ولكنه عرضة حسب نوع العينة ، ومع ذلك ، فهو مستهلك للوقت ومرهق ويمكن تطبيقه على عدد محدود من العينات.</a:t>
            </a:r>
            <a:endParaRPr lang="en-US" sz="1200" kern="1200" dirty="0" smtClean="0">
              <a:solidFill>
                <a:schemeClr val="tx1"/>
              </a:solidFill>
              <a:effectLst/>
              <a:latin typeface="+mn-lt"/>
              <a:ea typeface="+mn-ea"/>
              <a:cs typeface="+mn-cs"/>
            </a:endParaRPr>
          </a:p>
          <a:p>
            <a:pPr lvl="0" algn="r" rtl="1"/>
            <a:endParaRPr lang="ar-IQ" sz="1200" kern="1200" dirty="0" smtClean="0">
              <a:solidFill>
                <a:schemeClr val="tx1"/>
              </a:solidFill>
              <a:effectLst/>
              <a:latin typeface="+mn-lt"/>
              <a:ea typeface="+mn-ea"/>
              <a:cs typeface="+mn-cs"/>
            </a:endParaRPr>
          </a:p>
          <a:p>
            <a:pPr lvl="0" algn="r" rtl="1"/>
            <a:r>
              <a:rPr lang="ar-IQ" sz="1200" kern="1200" dirty="0" smtClean="0">
                <a:solidFill>
                  <a:schemeClr val="tx1"/>
                </a:solidFill>
                <a:effectLst/>
                <a:latin typeface="+mn-lt"/>
                <a:ea typeface="+mn-ea"/>
                <a:cs typeface="+mn-cs"/>
              </a:rPr>
              <a:t>نظرًا للعدد الهائل من المرضى المصابين والعوامل المذكورة أعلاه ، يمكن أن تلعب إجراءات التصوير الطبي مثل تصوير الصدر بالأشعة السينية (</a:t>
            </a:r>
            <a:r>
              <a:rPr lang="en-US" sz="1200" kern="1200" dirty="0" smtClean="0">
                <a:solidFill>
                  <a:schemeClr val="tx1"/>
                </a:solidFill>
                <a:effectLst/>
                <a:latin typeface="+mn-lt"/>
                <a:ea typeface="+mn-ea"/>
                <a:cs typeface="+mn-cs"/>
              </a:rPr>
              <a:t>CXR</a:t>
            </a:r>
            <a:r>
              <a:rPr lang="ar-IQ" sz="1200" kern="1200" dirty="0" smtClean="0">
                <a:solidFill>
                  <a:schemeClr val="tx1"/>
                </a:solidFill>
                <a:effectLst/>
                <a:latin typeface="+mn-lt"/>
                <a:ea typeface="+mn-ea"/>
                <a:cs typeface="+mn-cs"/>
              </a:rPr>
              <a:t>) والتصوير المقطعي المحوسب (</a:t>
            </a:r>
            <a:r>
              <a:rPr lang="en-US" sz="1200" kern="1200" dirty="0" smtClean="0">
                <a:solidFill>
                  <a:schemeClr val="tx1"/>
                </a:solidFill>
                <a:effectLst/>
                <a:latin typeface="+mn-lt"/>
                <a:ea typeface="+mn-ea"/>
                <a:cs typeface="+mn-cs"/>
              </a:rPr>
              <a:t>CT</a:t>
            </a:r>
            <a:r>
              <a:rPr lang="ar-IQ" sz="1200" kern="1200" dirty="0" smtClean="0">
                <a:solidFill>
                  <a:schemeClr val="tx1"/>
                </a:solidFill>
                <a:effectLst/>
                <a:latin typeface="+mn-lt"/>
                <a:ea typeface="+mn-ea"/>
                <a:cs typeface="+mn-cs"/>
              </a:rPr>
              <a:t>) دورًا رئيسيًا في تشخيص مرضى </a:t>
            </a:r>
            <a:r>
              <a:rPr lang="en-US" sz="1200" kern="1200" dirty="0" smtClean="0">
                <a:solidFill>
                  <a:schemeClr val="tx1"/>
                </a:solidFill>
                <a:effectLst/>
                <a:latin typeface="+mn-lt"/>
                <a:ea typeface="+mn-ea"/>
                <a:cs typeface="+mn-cs"/>
              </a:rPr>
              <a:t>COVID-19</a:t>
            </a:r>
            <a:r>
              <a:rPr lang="ar-IQ"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lvl="0" algn="r" rtl="1"/>
            <a:endParaRPr lang="ar-IQ" sz="1200" kern="1200" dirty="0" smtClean="0">
              <a:solidFill>
                <a:schemeClr val="tx1"/>
              </a:solidFill>
              <a:effectLst/>
              <a:latin typeface="+mn-lt"/>
              <a:ea typeface="+mn-ea"/>
              <a:cs typeface="+mn-cs"/>
            </a:endParaRPr>
          </a:p>
          <a:p>
            <a:pPr lvl="0" algn="r" rtl="1"/>
            <a:r>
              <a:rPr lang="ar-IQ" sz="1200" kern="1200" dirty="0" smtClean="0">
                <a:solidFill>
                  <a:schemeClr val="tx1"/>
                </a:solidFill>
                <a:effectLst/>
                <a:latin typeface="+mn-lt"/>
                <a:ea typeface="+mn-ea"/>
                <a:cs typeface="+mn-cs"/>
              </a:rPr>
              <a:t>لذلك ، يوصى باستخدام اختبار التصوير الشعاعي للصدر كطريقة تشخيص لـ </a:t>
            </a:r>
            <a:r>
              <a:rPr lang="en-US" sz="1200" kern="1200" dirty="0" smtClean="0">
                <a:solidFill>
                  <a:schemeClr val="tx1"/>
                </a:solidFill>
                <a:effectLst/>
                <a:latin typeface="+mn-lt"/>
                <a:ea typeface="+mn-ea"/>
                <a:cs typeface="+mn-cs"/>
              </a:rPr>
              <a:t>COVID-19 (Ai et al. 2020</a:t>
            </a:r>
            <a:r>
              <a:rPr lang="ar-IQ"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algn="r" rtl="1"/>
            <a:endParaRPr lang="ar-IQ" dirty="0"/>
          </a:p>
        </p:txBody>
      </p:sp>
      <p:sp>
        <p:nvSpPr>
          <p:cNvPr id="4" name="عنصر نائب لرقم الشريحة 3"/>
          <p:cNvSpPr>
            <a:spLocks noGrp="1"/>
          </p:cNvSpPr>
          <p:nvPr>
            <p:ph type="sldNum" sz="quarter" idx="10"/>
          </p:nvPr>
        </p:nvSpPr>
        <p:spPr/>
        <p:txBody>
          <a:bodyPr/>
          <a:lstStyle/>
          <a:p>
            <a:fld id="{996818F3-DC47-42C9-8282-D3CFF72BE676}" type="slidenum">
              <a:rPr lang="en-US" smtClean="0"/>
              <a:t>5</a:t>
            </a:fld>
            <a:endParaRPr lang="en-US"/>
          </a:p>
        </p:txBody>
      </p:sp>
    </p:spTree>
    <p:extLst>
      <p:ext uri="{BB962C8B-B14F-4D97-AF65-F5344CB8AC3E}">
        <p14:creationId xmlns:p14="http://schemas.microsoft.com/office/powerpoint/2010/main" val="919552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lvl="0" algn="r" rtl="1"/>
            <a:r>
              <a:rPr lang="ar-IQ" sz="1200" kern="1200" dirty="0" smtClean="0">
                <a:solidFill>
                  <a:schemeClr val="tx1"/>
                </a:solidFill>
                <a:effectLst/>
                <a:latin typeface="+mn-lt"/>
                <a:ea typeface="+mn-ea"/>
                <a:cs typeface="+mn-cs"/>
              </a:rPr>
              <a:t>تم استخدام تقنية معالجة الصور الرقمية على نطاق واسع للأغراض الطبية مثل تجزئة الأعضاء وكذلك تحسين الصورة وإصلاحها لتوفير الدعم الأولي لأي تشخيص لاحق (</a:t>
            </a:r>
            <a:r>
              <a:rPr lang="en-US" sz="1200" kern="1200" dirty="0" err="1" smtClean="0">
                <a:solidFill>
                  <a:schemeClr val="tx1"/>
                </a:solidFill>
                <a:effectLst/>
                <a:latin typeface="+mn-lt"/>
                <a:ea typeface="+mn-ea"/>
                <a:cs typeface="+mn-cs"/>
              </a:rPr>
              <a:t>Kholiavchenko</a:t>
            </a:r>
            <a:r>
              <a:rPr lang="en-US" sz="1200" kern="1200" dirty="0" smtClean="0">
                <a:solidFill>
                  <a:schemeClr val="tx1"/>
                </a:solidFill>
                <a:effectLst/>
                <a:latin typeface="+mn-lt"/>
                <a:ea typeface="+mn-ea"/>
                <a:cs typeface="+mn-cs"/>
              </a:rPr>
              <a:t> et al. 2020</a:t>
            </a:r>
            <a:r>
              <a:rPr lang="ar-IQ" sz="1200" kern="120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Patel et al. 2020</a:t>
            </a:r>
            <a:r>
              <a:rPr lang="ar-IQ"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lvl="0" algn="r" rtl="1"/>
            <a:endParaRPr lang="ar-IQ" sz="1200" kern="1200" dirty="0" smtClean="0">
              <a:solidFill>
                <a:schemeClr val="tx1"/>
              </a:solidFill>
              <a:effectLst/>
              <a:latin typeface="+mn-lt"/>
              <a:ea typeface="+mn-ea"/>
              <a:cs typeface="+mn-cs"/>
            </a:endParaRPr>
          </a:p>
          <a:p>
            <a:pPr lvl="0" algn="r" rtl="1"/>
            <a:r>
              <a:rPr lang="ar-IQ" sz="1200" kern="1200" dirty="0" smtClean="0">
                <a:solidFill>
                  <a:schemeClr val="tx1"/>
                </a:solidFill>
                <a:effectLst/>
                <a:latin typeface="+mn-lt"/>
                <a:ea typeface="+mn-ea"/>
                <a:cs typeface="+mn-cs"/>
              </a:rPr>
              <a:t>مع التطور السريع للذكاء الاصطناعي (</a:t>
            </a:r>
            <a:r>
              <a:rPr lang="en-US" sz="1200" kern="1200" dirty="0" smtClean="0">
                <a:solidFill>
                  <a:schemeClr val="tx1"/>
                </a:solidFill>
                <a:effectLst/>
                <a:latin typeface="+mn-lt"/>
                <a:ea typeface="+mn-ea"/>
                <a:cs typeface="+mn-cs"/>
              </a:rPr>
              <a:t>AI</a:t>
            </a:r>
            <a:r>
              <a:rPr lang="ar-IQ" sz="1200" kern="1200" dirty="0" smtClean="0">
                <a:solidFill>
                  <a:schemeClr val="tx1"/>
                </a:solidFill>
                <a:effectLst/>
                <a:latin typeface="+mn-lt"/>
                <a:ea typeface="+mn-ea"/>
                <a:cs typeface="+mn-cs"/>
              </a:rPr>
              <a:t>) ، أصبحت تقنيات التعلم العميق للتشخيص الطبي الآلي شائعة على نطاق واسع بين المتخصصين.</a:t>
            </a:r>
            <a:endParaRPr lang="en-US" sz="1200" kern="1200" dirty="0" smtClean="0">
              <a:solidFill>
                <a:schemeClr val="tx1"/>
              </a:solidFill>
              <a:effectLst/>
              <a:latin typeface="+mn-lt"/>
              <a:ea typeface="+mn-ea"/>
              <a:cs typeface="+mn-cs"/>
            </a:endParaRPr>
          </a:p>
          <a:p>
            <a:pPr lvl="0" algn="r" rtl="1"/>
            <a:endParaRPr lang="ar-IQ" sz="1200" kern="1200" dirty="0" smtClean="0">
              <a:solidFill>
                <a:schemeClr val="tx1"/>
              </a:solidFill>
              <a:effectLst/>
              <a:latin typeface="+mn-lt"/>
              <a:ea typeface="+mn-ea"/>
              <a:cs typeface="+mn-cs"/>
            </a:endParaRPr>
          </a:p>
          <a:p>
            <a:pPr lvl="0" algn="r" rtl="1"/>
            <a:r>
              <a:rPr lang="ar-IQ" sz="1200" kern="1200" dirty="0" smtClean="0">
                <a:solidFill>
                  <a:schemeClr val="tx1"/>
                </a:solidFill>
                <a:effectLst/>
                <a:latin typeface="+mn-lt"/>
                <a:ea typeface="+mn-ea"/>
                <a:cs typeface="+mn-cs"/>
              </a:rPr>
              <a:t>تم استخدام تقنيات التعلم العميق للعديد من الأغراض الطبية مثل تشخيص سرطان الثدي (</a:t>
            </a:r>
            <a:r>
              <a:rPr lang="en-US" sz="1200" kern="1200" dirty="0" err="1" smtClean="0">
                <a:solidFill>
                  <a:schemeClr val="tx1"/>
                </a:solidFill>
                <a:effectLst/>
                <a:latin typeface="+mn-lt"/>
                <a:ea typeface="+mn-ea"/>
                <a:cs typeface="+mn-cs"/>
              </a:rPr>
              <a:t>Celik</a:t>
            </a:r>
            <a:r>
              <a:rPr lang="en-US" sz="1200" kern="1200" dirty="0" smtClean="0">
                <a:solidFill>
                  <a:schemeClr val="tx1"/>
                </a:solidFill>
                <a:effectLst/>
                <a:latin typeface="+mn-lt"/>
                <a:ea typeface="+mn-ea"/>
                <a:cs typeface="+mn-cs"/>
              </a:rPr>
              <a:t> et al. 2020</a:t>
            </a:r>
            <a:r>
              <a:rPr lang="ar-IQ" sz="1200" kern="1200" dirty="0" smtClean="0">
                <a:solidFill>
                  <a:schemeClr val="tx1"/>
                </a:solidFill>
                <a:effectLst/>
                <a:latin typeface="+mn-lt"/>
                <a:ea typeface="+mn-ea"/>
                <a:cs typeface="+mn-cs"/>
              </a:rPr>
              <a:t>) ، وتصنيف أمراض الدماغ (</a:t>
            </a:r>
            <a:r>
              <a:rPr lang="en-US" sz="1200" kern="1200" dirty="0" err="1" smtClean="0">
                <a:solidFill>
                  <a:schemeClr val="tx1"/>
                </a:solidFill>
                <a:effectLst/>
                <a:latin typeface="+mn-lt"/>
                <a:ea typeface="+mn-ea"/>
                <a:cs typeface="+mn-cs"/>
              </a:rPr>
              <a:t>Talo</a:t>
            </a:r>
            <a:r>
              <a:rPr lang="ar-IQ" sz="1200" kern="1200" dirty="0" smtClean="0">
                <a:solidFill>
                  <a:schemeClr val="tx1"/>
                </a:solidFill>
                <a:effectLst/>
                <a:latin typeface="+mn-lt"/>
                <a:ea typeface="+mn-ea"/>
                <a:cs typeface="+mn-cs"/>
              </a:rPr>
              <a:t> وآخرون. 2019) ، وتشخيص الالتهاب الرئوي (</a:t>
            </a:r>
            <a:r>
              <a:rPr lang="en-US" sz="1200" kern="1200" dirty="0" err="1" smtClean="0">
                <a:solidFill>
                  <a:schemeClr val="tx1"/>
                </a:solidFill>
                <a:effectLst/>
                <a:latin typeface="+mn-lt"/>
                <a:ea typeface="+mn-ea"/>
                <a:cs typeface="+mn-cs"/>
              </a:rPr>
              <a:t>Rajpurkar</a:t>
            </a:r>
            <a:r>
              <a:rPr lang="en-US" sz="1200" kern="1200" dirty="0" smtClean="0">
                <a:solidFill>
                  <a:schemeClr val="tx1"/>
                </a:solidFill>
                <a:effectLst/>
                <a:latin typeface="+mn-lt"/>
                <a:ea typeface="+mn-ea"/>
                <a:cs typeface="+mn-cs"/>
              </a:rPr>
              <a:t> et al. 2017</a:t>
            </a:r>
            <a:r>
              <a:rPr lang="ar-IQ"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algn="r"/>
            <a:endParaRPr lang="ar-IQ" dirty="0"/>
          </a:p>
        </p:txBody>
      </p:sp>
      <p:sp>
        <p:nvSpPr>
          <p:cNvPr id="4" name="عنصر نائب لرقم الشريحة 3"/>
          <p:cNvSpPr>
            <a:spLocks noGrp="1"/>
          </p:cNvSpPr>
          <p:nvPr>
            <p:ph type="sldNum" sz="quarter" idx="10"/>
          </p:nvPr>
        </p:nvSpPr>
        <p:spPr/>
        <p:txBody>
          <a:bodyPr/>
          <a:lstStyle/>
          <a:p>
            <a:fld id="{996818F3-DC47-42C9-8282-D3CFF72BE676}" type="slidenum">
              <a:rPr lang="en-US" smtClean="0"/>
              <a:t>6</a:t>
            </a:fld>
            <a:endParaRPr lang="en-US"/>
          </a:p>
        </p:txBody>
      </p:sp>
    </p:spTree>
    <p:extLst>
      <p:ext uri="{BB962C8B-B14F-4D97-AF65-F5344CB8AC3E}">
        <p14:creationId xmlns:p14="http://schemas.microsoft.com/office/powerpoint/2010/main" val="3588647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lvl="0" algn="r" rtl="1"/>
            <a:r>
              <a:rPr lang="ar-IQ" sz="1200" kern="1200" dirty="0" smtClean="0">
                <a:solidFill>
                  <a:schemeClr val="tx1"/>
                </a:solidFill>
                <a:effectLst/>
                <a:latin typeface="+mn-lt"/>
                <a:ea typeface="+mn-ea"/>
                <a:cs typeface="+mn-cs"/>
              </a:rPr>
              <a:t>أحدث التعلم العميق طفرة في مجالات مختلفة من الذكاء الاصطناعي مثل اكتشاف وتحديد الصور والأشخاص والأصوات.</a:t>
            </a:r>
            <a:endParaRPr lang="en-US" sz="1200" kern="1200" dirty="0" smtClean="0">
              <a:solidFill>
                <a:schemeClr val="tx1"/>
              </a:solidFill>
              <a:effectLst/>
              <a:latin typeface="+mn-lt"/>
              <a:ea typeface="+mn-ea"/>
              <a:cs typeface="+mn-cs"/>
            </a:endParaRPr>
          </a:p>
          <a:p>
            <a:pPr lvl="0" algn="r" rtl="1"/>
            <a:endParaRPr lang="ar-IQ" sz="1200" kern="1200" dirty="0" smtClean="0">
              <a:solidFill>
                <a:schemeClr val="tx1"/>
              </a:solidFill>
              <a:effectLst/>
              <a:latin typeface="+mn-lt"/>
              <a:ea typeface="+mn-ea"/>
              <a:cs typeface="+mn-cs"/>
            </a:endParaRPr>
          </a:p>
          <a:p>
            <a:pPr lvl="0" algn="r" rtl="1"/>
            <a:r>
              <a:rPr lang="ar-IQ" sz="1200" kern="1200" dirty="0" smtClean="0">
                <a:solidFill>
                  <a:schemeClr val="tx1"/>
                </a:solidFill>
                <a:effectLst/>
                <a:latin typeface="+mn-lt"/>
                <a:ea typeface="+mn-ea"/>
                <a:cs typeface="+mn-cs"/>
              </a:rPr>
              <a:t>تشير كلمة "عميق" إلى زيادة في عدد الطبقات حيث يسمى النموذج الذي يستخدم طبقة مخفية واحدة أو أكثر بالنموذج العميق.</a:t>
            </a:r>
          </a:p>
          <a:p>
            <a:pPr lvl="0" algn="r" rtl="1"/>
            <a:endParaRPr lang="en-US" sz="1200" kern="1200" dirty="0" smtClean="0">
              <a:solidFill>
                <a:schemeClr val="tx1"/>
              </a:solidFill>
              <a:effectLst/>
              <a:latin typeface="+mn-lt"/>
              <a:ea typeface="+mn-ea"/>
              <a:cs typeface="+mn-cs"/>
            </a:endParaRPr>
          </a:p>
          <a:p>
            <a:pPr algn="r"/>
            <a:r>
              <a:rPr lang="ar-IQ" sz="1200" kern="1200" dirty="0" smtClean="0">
                <a:solidFill>
                  <a:schemeClr val="tx1"/>
                </a:solidFill>
                <a:effectLst/>
                <a:latin typeface="+mn-lt"/>
                <a:ea typeface="+mn-ea"/>
                <a:cs typeface="+mn-cs"/>
              </a:rPr>
              <a:t>تسمى هذه نماذج </a:t>
            </a:r>
            <a:r>
              <a:rPr lang="en-US" sz="1200" kern="1200" dirty="0" smtClean="0">
                <a:solidFill>
                  <a:schemeClr val="tx1"/>
                </a:solidFill>
                <a:effectLst/>
                <a:latin typeface="+mn-lt"/>
                <a:ea typeface="+mn-ea"/>
                <a:cs typeface="+mn-cs"/>
              </a:rPr>
              <a:t>CNN</a:t>
            </a:r>
            <a:r>
              <a:rPr lang="ar-IQ" sz="1200" kern="1200" dirty="0" smtClean="0">
                <a:solidFill>
                  <a:schemeClr val="tx1"/>
                </a:solidFill>
                <a:effectLst/>
                <a:latin typeface="+mn-lt"/>
                <a:ea typeface="+mn-ea"/>
                <a:cs typeface="+mn-cs"/>
              </a:rPr>
              <a:t> ، أي شبكة عصبية </a:t>
            </a:r>
            <a:r>
              <a:rPr lang="ar-IQ" sz="1200" kern="1200" dirty="0" err="1" smtClean="0">
                <a:solidFill>
                  <a:schemeClr val="tx1"/>
                </a:solidFill>
                <a:effectLst/>
                <a:latin typeface="+mn-lt"/>
                <a:ea typeface="+mn-ea"/>
                <a:cs typeface="+mn-cs"/>
              </a:rPr>
              <a:t>تلافيفية</a:t>
            </a:r>
            <a:r>
              <a:rPr lang="ar-IQ" sz="1200" kern="1200" dirty="0" smtClean="0">
                <a:solidFill>
                  <a:schemeClr val="tx1"/>
                </a:solidFill>
                <a:effectLst/>
                <a:latin typeface="+mn-lt"/>
                <a:ea typeface="+mn-ea"/>
                <a:cs typeface="+mn-cs"/>
              </a:rPr>
              <a:t>.</a:t>
            </a:r>
            <a:endParaRPr lang="ar-IQ" dirty="0"/>
          </a:p>
        </p:txBody>
      </p:sp>
      <p:sp>
        <p:nvSpPr>
          <p:cNvPr id="4" name="عنصر نائب لرقم الشريحة 3"/>
          <p:cNvSpPr>
            <a:spLocks noGrp="1"/>
          </p:cNvSpPr>
          <p:nvPr>
            <p:ph type="sldNum" sz="quarter" idx="10"/>
          </p:nvPr>
        </p:nvSpPr>
        <p:spPr/>
        <p:txBody>
          <a:bodyPr/>
          <a:lstStyle/>
          <a:p>
            <a:fld id="{996818F3-DC47-42C9-8282-D3CFF72BE676}" type="slidenum">
              <a:rPr lang="en-US" smtClean="0"/>
              <a:t>7</a:t>
            </a:fld>
            <a:endParaRPr lang="en-US"/>
          </a:p>
        </p:txBody>
      </p:sp>
    </p:spTree>
    <p:extLst>
      <p:ext uri="{BB962C8B-B14F-4D97-AF65-F5344CB8AC3E}">
        <p14:creationId xmlns:p14="http://schemas.microsoft.com/office/powerpoint/2010/main" val="2983010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r" rtl="1"/>
            <a:r>
              <a:rPr lang="ar-IQ" dirty="0" smtClean="0"/>
              <a:t>يتطلب تدريب الشبكة العصبية </a:t>
            </a:r>
            <a:r>
              <a:rPr lang="ar-IQ" dirty="0" err="1" smtClean="0"/>
              <a:t>التلافيفية</a:t>
            </a:r>
            <a:r>
              <a:rPr lang="ar-IQ" dirty="0" smtClean="0"/>
              <a:t> كميات كبيرة من البيانات ، والتي لا تتوفر عادةً في مهام التشخيص الطبي.</a:t>
            </a:r>
          </a:p>
          <a:p>
            <a:pPr algn="r" rtl="1"/>
            <a:endParaRPr lang="ar-IQ" dirty="0" smtClean="0"/>
          </a:p>
          <a:p>
            <a:pPr algn="r" rtl="1"/>
            <a:r>
              <a:rPr lang="ar-IQ" dirty="0" smtClean="0"/>
              <a:t>على الرغم من الانتشار السريع والواسع النطاق والعدد الكبير من المرضى المصابين بـ </a:t>
            </a:r>
            <a:r>
              <a:rPr lang="en-US" dirty="0" smtClean="0"/>
              <a:t>COVID-19 ، </a:t>
            </a:r>
            <a:r>
              <a:rPr lang="ar-IQ" dirty="0" smtClean="0"/>
              <a:t>فمن المستحيل جمع بيانات كافية لتدريب الشبكات العصبية منذ البداية بسبب الظروف القاسية للوباء.</a:t>
            </a:r>
          </a:p>
          <a:p>
            <a:pPr algn="r" rtl="1"/>
            <a:endParaRPr lang="ar-IQ" dirty="0"/>
          </a:p>
        </p:txBody>
      </p:sp>
      <p:sp>
        <p:nvSpPr>
          <p:cNvPr id="4" name="عنصر نائب لرقم الشريحة 3"/>
          <p:cNvSpPr>
            <a:spLocks noGrp="1"/>
          </p:cNvSpPr>
          <p:nvPr>
            <p:ph type="sldNum" sz="quarter" idx="10"/>
          </p:nvPr>
        </p:nvSpPr>
        <p:spPr/>
        <p:txBody>
          <a:bodyPr/>
          <a:lstStyle/>
          <a:p>
            <a:fld id="{996818F3-DC47-42C9-8282-D3CFF72BE676}" type="slidenum">
              <a:rPr lang="en-US" smtClean="0"/>
              <a:t>8</a:t>
            </a:fld>
            <a:endParaRPr lang="en-US"/>
          </a:p>
        </p:txBody>
      </p:sp>
    </p:spTree>
    <p:extLst>
      <p:ext uri="{BB962C8B-B14F-4D97-AF65-F5344CB8AC3E}">
        <p14:creationId xmlns:p14="http://schemas.microsoft.com/office/powerpoint/2010/main" val="352950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r" rtl="1"/>
            <a:r>
              <a:rPr lang="ar-IQ" dirty="0" smtClean="0"/>
              <a:t>نقل التعلم هو استراتيجية لنقل المعرفة المستخرجة من شبكة عصبية من بيانات محددة لحل مشكلة ما.</a:t>
            </a:r>
          </a:p>
          <a:p>
            <a:pPr algn="r" rtl="1"/>
            <a:endParaRPr lang="ar-IQ" dirty="0" smtClean="0"/>
          </a:p>
          <a:p>
            <a:pPr algn="r" rtl="1"/>
            <a:r>
              <a:rPr lang="ar-IQ" dirty="0" smtClean="0"/>
              <a:t>يتم تطبيقه على مهمة جديدة بما في ذلك البيانات الجديدة والتي عادة ما تكون غير كافية لتدريب الشبكات العصبية من البداية (</a:t>
            </a:r>
            <a:r>
              <a:rPr lang="en-US" dirty="0" smtClean="0"/>
              <a:t>Weiss et al. 2016).</a:t>
            </a:r>
          </a:p>
          <a:p>
            <a:pPr algn="r" rtl="1"/>
            <a:endParaRPr lang="ar-IQ" dirty="0"/>
          </a:p>
        </p:txBody>
      </p:sp>
      <p:sp>
        <p:nvSpPr>
          <p:cNvPr id="4" name="عنصر نائب لرقم الشريحة 3"/>
          <p:cNvSpPr>
            <a:spLocks noGrp="1"/>
          </p:cNvSpPr>
          <p:nvPr>
            <p:ph type="sldNum" sz="quarter" idx="10"/>
          </p:nvPr>
        </p:nvSpPr>
        <p:spPr/>
        <p:txBody>
          <a:bodyPr/>
          <a:lstStyle/>
          <a:p>
            <a:fld id="{996818F3-DC47-42C9-8282-D3CFF72BE676}" type="slidenum">
              <a:rPr lang="en-US" smtClean="0"/>
              <a:t>9</a:t>
            </a:fld>
            <a:endParaRPr lang="en-US"/>
          </a:p>
        </p:txBody>
      </p:sp>
    </p:spTree>
    <p:extLst>
      <p:ext uri="{BB962C8B-B14F-4D97-AF65-F5344CB8AC3E}">
        <p14:creationId xmlns:p14="http://schemas.microsoft.com/office/powerpoint/2010/main" val="494917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r" rtl="1"/>
            <a:r>
              <a:rPr lang="ar-IQ" dirty="0" smtClean="0"/>
              <a:t>هناك طريقتان لنقل التعلم:</a:t>
            </a:r>
          </a:p>
          <a:p>
            <a:pPr algn="r" rtl="1"/>
            <a:endParaRPr lang="ar-IQ" dirty="0" smtClean="0"/>
          </a:p>
          <a:p>
            <a:pPr lvl="1" algn="r" rtl="1"/>
            <a:r>
              <a:rPr lang="ar-IQ" dirty="0" smtClean="0"/>
              <a:t>تتمثل </a:t>
            </a:r>
            <a:r>
              <a:rPr lang="ar-IQ" dirty="0" err="1" smtClean="0"/>
              <a:t>الإستراتيجية</a:t>
            </a:r>
            <a:r>
              <a:rPr lang="ar-IQ" dirty="0" smtClean="0"/>
              <a:t> الأولى في استخدام الشبكات العصبية لاستخراج الميزات المهمة من البيانات مع الاحتفاظ ببنية الشبكة المدربة حيث تكون مخرجات الشبكة المدربة هي ميزات البيانات المعطاة لشبكة المصنف (</a:t>
            </a:r>
            <a:r>
              <a:rPr lang="en-US" dirty="0" smtClean="0"/>
              <a:t>Huh et al. 2016).</a:t>
            </a:r>
          </a:p>
          <a:p>
            <a:pPr lvl="1" algn="r" rtl="1"/>
            <a:endParaRPr lang="ar-IQ" dirty="0" smtClean="0"/>
          </a:p>
          <a:p>
            <a:pPr lvl="1" algn="r" rtl="1"/>
            <a:r>
              <a:rPr lang="ar-IQ" dirty="0" smtClean="0"/>
              <a:t>في الاستراتيجية الثانية ، تم تعديل بنية الشبكة لاستخدام الأوزان المدربة مسبقًا والمرفقة بهندسة معمارية متوازية تحتوي على أوزان غير مدربة تم تدريبها من خلال البيانات المتاحة المستخدمة في هذه الدراسة.</a:t>
            </a:r>
          </a:p>
          <a:p>
            <a:pPr algn="r" rtl="1"/>
            <a:endParaRPr lang="ar-IQ" dirty="0"/>
          </a:p>
        </p:txBody>
      </p:sp>
      <p:sp>
        <p:nvSpPr>
          <p:cNvPr id="4" name="عنصر نائب لرقم الشريحة 3"/>
          <p:cNvSpPr>
            <a:spLocks noGrp="1"/>
          </p:cNvSpPr>
          <p:nvPr>
            <p:ph type="sldNum" sz="quarter" idx="10"/>
          </p:nvPr>
        </p:nvSpPr>
        <p:spPr/>
        <p:txBody>
          <a:bodyPr/>
          <a:lstStyle/>
          <a:p>
            <a:fld id="{996818F3-DC47-42C9-8282-D3CFF72BE676}" type="slidenum">
              <a:rPr lang="en-US" smtClean="0"/>
              <a:t>10</a:t>
            </a:fld>
            <a:endParaRPr lang="en-US"/>
          </a:p>
        </p:txBody>
      </p:sp>
    </p:spTree>
    <p:extLst>
      <p:ext uri="{BB962C8B-B14F-4D97-AF65-F5344CB8AC3E}">
        <p14:creationId xmlns:p14="http://schemas.microsoft.com/office/powerpoint/2010/main" val="2813747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r" rtl="1"/>
            <a:r>
              <a:rPr lang="ar-IQ" dirty="0" smtClean="0"/>
              <a:t>ليس من الضروري بناء نموذج عميق من البداية لأنه يمكن تعديل النماذج المبنية مسبقًا (</a:t>
            </a:r>
            <a:r>
              <a:rPr lang="en-US" dirty="0" smtClean="0"/>
              <a:t>VGG-16 </a:t>
            </a:r>
            <a:r>
              <a:rPr lang="ar-IQ" dirty="0" smtClean="0"/>
              <a:t>و </a:t>
            </a:r>
            <a:r>
              <a:rPr lang="en-US" dirty="0" smtClean="0"/>
              <a:t>VGG-19 </a:t>
            </a:r>
            <a:r>
              <a:rPr lang="ar-IQ" dirty="0" smtClean="0"/>
              <a:t>و </a:t>
            </a:r>
            <a:r>
              <a:rPr lang="en-US" dirty="0" err="1" smtClean="0"/>
              <a:t>ResNet</a:t>
            </a:r>
            <a:r>
              <a:rPr lang="en-US" dirty="0" smtClean="0"/>
              <a:t>) </a:t>
            </a:r>
            <a:r>
              <a:rPr lang="ar-IQ" dirty="0" smtClean="0"/>
              <a:t>واستخدامها.</a:t>
            </a:r>
          </a:p>
          <a:p>
            <a:pPr algn="r" rtl="1"/>
            <a:endParaRPr lang="ar-IQ" dirty="0" smtClean="0"/>
          </a:p>
          <a:p>
            <a:pPr algn="r" rtl="1"/>
            <a:r>
              <a:rPr lang="ar-IQ" dirty="0" smtClean="0"/>
              <a:t>تتمثل طريقة تعلم النقل في إضافة طبقات قابلة للتعلم في نهاية الشبكة لتدريبها في البيانات الحالية.</a:t>
            </a:r>
          </a:p>
          <a:p>
            <a:pPr algn="r" rtl="1"/>
            <a:endParaRPr lang="ar-IQ" dirty="0" smtClean="0"/>
          </a:p>
          <a:p>
            <a:pPr algn="r" rtl="1"/>
            <a:r>
              <a:rPr lang="ar-IQ" dirty="0" smtClean="0"/>
              <a:t>لذلك ، تمت إضافة ثلاث طبقات </a:t>
            </a:r>
            <a:r>
              <a:rPr lang="ar-IQ" dirty="0" err="1" smtClean="0"/>
              <a:t>تلافيفية</a:t>
            </a:r>
            <a:r>
              <a:rPr lang="ar-IQ" dirty="0" smtClean="0"/>
              <a:t> قابلة للتعلم وتدريبها باستخدام البيانات المقدمة مسبقًا لتحسين أداء الشبكة والحصول على النتائج المتوقعة.</a:t>
            </a:r>
          </a:p>
          <a:p>
            <a:pPr algn="r" rtl="1"/>
            <a:endParaRPr lang="ar-IQ" dirty="0"/>
          </a:p>
        </p:txBody>
      </p:sp>
      <p:sp>
        <p:nvSpPr>
          <p:cNvPr id="4" name="عنصر نائب لرقم الشريحة 3"/>
          <p:cNvSpPr>
            <a:spLocks noGrp="1"/>
          </p:cNvSpPr>
          <p:nvPr>
            <p:ph type="sldNum" sz="quarter" idx="10"/>
          </p:nvPr>
        </p:nvSpPr>
        <p:spPr/>
        <p:txBody>
          <a:bodyPr/>
          <a:lstStyle/>
          <a:p>
            <a:fld id="{996818F3-DC47-42C9-8282-D3CFF72BE676}" type="slidenum">
              <a:rPr lang="en-US" smtClean="0"/>
              <a:t>12</a:t>
            </a:fld>
            <a:endParaRPr lang="en-US"/>
          </a:p>
        </p:txBody>
      </p:sp>
    </p:spTree>
    <p:extLst>
      <p:ext uri="{BB962C8B-B14F-4D97-AF65-F5344CB8AC3E}">
        <p14:creationId xmlns:p14="http://schemas.microsoft.com/office/powerpoint/2010/main" val="7694433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Rectangle 16">
            <a:extLst>
              <a:ext uri="{FF2B5EF4-FFF2-40B4-BE49-F238E27FC236}">
                <a16:creationId xmlns="" xmlns:a16="http://schemas.microsoft.com/office/drawing/2014/main" id="{9BD37006-8F66-46A5-B35B-07BFFEC4D01C}"/>
              </a:ext>
            </a:extLst>
          </p:cNvPr>
          <p:cNvSpPr/>
          <p:nvPr userDrawn="1"/>
        </p:nvSpPr>
        <p:spPr>
          <a:xfrm>
            <a:off x="0" y="101491"/>
            <a:ext cx="12192000" cy="657665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6854FF55-0AFA-4BB2-884C-4B009B46DE62}"/>
              </a:ext>
            </a:extLst>
          </p:cNvPr>
          <p:cNvSpPr/>
          <p:nvPr userDrawn="1"/>
        </p:nvSpPr>
        <p:spPr>
          <a:xfrm>
            <a:off x="0" y="6678151"/>
            <a:ext cx="12192000" cy="17984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 xmlns:a16="http://schemas.microsoft.com/office/drawing/2014/main" id="{2F9E5346-3695-4602-97A3-0B8A9C80BF09}"/>
              </a:ext>
            </a:extLst>
          </p:cNvPr>
          <p:cNvSpPr/>
          <p:nvPr userDrawn="1"/>
        </p:nvSpPr>
        <p:spPr>
          <a:xfrm>
            <a:off x="7050" y="862555"/>
            <a:ext cx="12192000" cy="53476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 xmlns:a16="http://schemas.microsoft.com/office/drawing/2014/main" id="{AD2BD3CA-D5FA-4EEE-91F0-759E0773F6EE}"/>
              </a:ext>
            </a:extLst>
          </p:cNvPr>
          <p:cNvSpPr/>
          <p:nvPr userDrawn="1"/>
        </p:nvSpPr>
        <p:spPr>
          <a:xfrm>
            <a:off x="0" y="-70703"/>
            <a:ext cx="12192000" cy="17984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rrow: Pentagon 39">
            <a:extLst>
              <a:ext uri="{FF2B5EF4-FFF2-40B4-BE49-F238E27FC236}">
                <a16:creationId xmlns="" xmlns:a16="http://schemas.microsoft.com/office/drawing/2014/main" id="{5DC1B17A-42E5-4827-B5BE-2670B557C295}"/>
              </a:ext>
            </a:extLst>
          </p:cNvPr>
          <p:cNvSpPr/>
          <p:nvPr userDrawn="1"/>
        </p:nvSpPr>
        <p:spPr>
          <a:xfrm flipH="1">
            <a:off x="10801882" y="6210228"/>
            <a:ext cx="1390115" cy="467921"/>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Arrow: Pentagon 45">
            <a:extLst>
              <a:ext uri="{FF2B5EF4-FFF2-40B4-BE49-F238E27FC236}">
                <a16:creationId xmlns="" xmlns:a16="http://schemas.microsoft.com/office/drawing/2014/main" id="{8244B392-AC48-4B2D-BF49-8459840DE26F}"/>
              </a:ext>
            </a:extLst>
          </p:cNvPr>
          <p:cNvSpPr/>
          <p:nvPr userDrawn="1"/>
        </p:nvSpPr>
        <p:spPr>
          <a:xfrm rot="10800000" flipH="1">
            <a:off x="0" y="6210228"/>
            <a:ext cx="1095375" cy="467920"/>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ate Placeholder 3">
            <a:extLst>
              <a:ext uri="{FF2B5EF4-FFF2-40B4-BE49-F238E27FC236}">
                <a16:creationId xmlns="" xmlns:a16="http://schemas.microsoft.com/office/drawing/2014/main" id="{D801F2CC-04D6-48E5-9020-23F53EF72809}"/>
              </a:ext>
            </a:extLst>
          </p:cNvPr>
          <p:cNvSpPr>
            <a:spLocks noGrp="1"/>
          </p:cNvSpPr>
          <p:nvPr>
            <p:ph type="dt" sz="half" idx="10"/>
          </p:nvPr>
        </p:nvSpPr>
        <p:spPr>
          <a:xfrm>
            <a:off x="10991399" y="6272195"/>
            <a:ext cx="1200599" cy="365125"/>
          </a:xfrm>
          <a:prstGeom prst="rect">
            <a:avLst/>
          </a:prstGeom>
          <a:ln>
            <a:noFill/>
          </a:ln>
        </p:spPr>
        <p:txBody>
          <a:bodyPr/>
          <a:lstStyle>
            <a:lvl1pPr>
              <a:defRPr>
                <a:solidFill>
                  <a:srgbClr val="3F5378"/>
                </a:solidFill>
              </a:defRPr>
            </a:lvl1pPr>
          </a:lstStyle>
          <a:p>
            <a:r>
              <a:rPr lang="en-US" dirty="0"/>
              <a:t>2020-2021</a:t>
            </a:r>
          </a:p>
        </p:txBody>
      </p:sp>
      <p:sp>
        <p:nvSpPr>
          <p:cNvPr id="3" name="Text Placeholder 2">
            <a:extLst>
              <a:ext uri="{FF2B5EF4-FFF2-40B4-BE49-F238E27FC236}">
                <a16:creationId xmlns="" xmlns:a16="http://schemas.microsoft.com/office/drawing/2014/main" id="{FECF235D-501E-4D8C-B0C7-A7FBEFFEF1D7}"/>
              </a:ext>
            </a:extLst>
          </p:cNvPr>
          <p:cNvSpPr>
            <a:spLocks noGrp="1"/>
          </p:cNvSpPr>
          <p:nvPr>
            <p:ph type="body" sz="quarter" idx="13" hasCustomPrompt="1"/>
          </p:nvPr>
        </p:nvSpPr>
        <p:spPr>
          <a:xfrm>
            <a:off x="509838" y="1873615"/>
            <a:ext cx="7739385" cy="1194854"/>
          </a:xfrm>
          <a:prstGeom prst="rect">
            <a:avLst/>
          </a:prstGeom>
        </p:spPr>
        <p:txBody>
          <a:bodyPr anchor="ctr"/>
          <a:lstStyle>
            <a:lvl1pPr marL="0" indent="0" algn="ctr">
              <a:buNone/>
              <a:defRPr sz="7200">
                <a:solidFill>
                  <a:schemeClr val="accent6">
                    <a:lumMod val="50000"/>
                  </a:schemeClr>
                </a:solidFill>
              </a:defRPr>
            </a:lvl1pPr>
          </a:lstStyle>
          <a:p>
            <a:pPr lvl="0"/>
            <a:r>
              <a:rPr lang="ar-IQ" dirty="0"/>
              <a:t>العنوان الرئيسي</a:t>
            </a:r>
            <a:endParaRPr lang="en-US" dirty="0"/>
          </a:p>
        </p:txBody>
      </p:sp>
      <p:sp>
        <p:nvSpPr>
          <p:cNvPr id="16" name="Text Placeholder 2">
            <a:extLst>
              <a:ext uri="{FF2B5EF4-FFF2-40B4-BE49-F238E27FC236}">
                <a16:creationId xmlns="" xmlns:a16="http://schemas.microsoft.com/office/drawing/2014/main" id="{3431DDF7-EDFA-4A9B-A10A-40DC5103B763}"/>
              </a:ext>
            </a:extLst>
          </p:cNvPr>
          <p:cNvSpPr>
            <a:spLocks noGrp="1"/>
          </p:cNvSpPr>
          <p:nvPr>
            <p:ph type="body" sz="quarter" idx="14" hasCustomPrompt="1"/>
          </p:nvPr>
        </p:nvSpPr>
        <p:spPr>
          <a:xfrm>
            <a:off x="509838" y="3233563"/>
            <a:ext cx="7739385" cy="1844291"/>
          </a:xfrm>
          <a:prstGeom prst="rect">
            <a:avLst/>
          </a:prstGeom>
        </p:spPr>
        <p:txBody>
          <a:bodyPr anchor="ctr"/>
          <a:lstStyle>
            <a:lvl1pPr marL="0" indent="0" algn="ctr" rtl="0">
              <a:buNone/>
              <a:defRPr sz="4800">
                <a:solidFill>
                  <a:schemeClr val="accent6">
                    <a:lumMod val="50000"/>
                  </a:schemeClr>
                </a:solidFill>
              </a:defRPr>
            </a:lvl1pPr>
          </a:lstStyle>
          <a:p>
            <a:pPr lvl="0"/>
            <a:r>
              <a:rPr lang="ar-IQ" dirty="0"/>
              <a:t>العنوان الفرعي</a:t>
            </a:r>
            <a:endParaRPr lang="en-US" dirty="0"/>
          </a:p>
        </p:txBody>
      </p:sp>
      <p:sp>
        <p:nvSpPr>
          <p:cNvPr id="36" name="Rectangle 35">
            <a:extLst>
              <a:ext uri="{FF2B5EF4-FFF2-40B4-BE49-F238E27FC236}">
                <a16:creationId xmlns="" xmlns:a16="http://schemas.microsoft.com/office/drawing/2014/main" id="{0CBB9745-F03D-416B-AFDB-7292F58346FF}"/>
              </a:ext>
            </a:extLst>
          </p:cNvPr>
          <p:cNvSpPr/>
          <p:nvPr userDrawn="1"/>
        </p:nvSpPr>
        <p:spPr>
          <a:xfrm rot="5400000">
            <a:off x="6233673" y="2299509"/>
            <a:ext cx="6583760" cy="218772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Slide Number Placeholder 5">
            <a:extLst>
              <a:ext uri="{FF2B5EF4-FFF2-40B4-BE49-F238E27FC236}">
                <a16:creationId xmlns="" xmlns:a16="http://schemas.microsoft.com/office/drawing/2014/main" id="{41CCE111-59C4-4620-A682-7B71FC50DAC9}"/>
              </a:ext>
            </a:extLst>
          </p:cNvPr>
          <p:cNvSpPr>
            <a:spLocks noGrp="1"/>
          </p:cNvSpPr>
          <p:nvPr>
            <p:ph type="sldNum" sz="quarter" idx="12"/>
          </p:nvPr>
        </p:nvSpPr>
        <p:spPr>
          <a:xfrm>
            <a:off x="209550" y="6272195"/>
            <a:ext cx="504825" cy="365125"/>
          </a:xfrm>
          <a:prstGeom prst="rect">
            <a:avLst/>
          </a:prstGeom>
        </p:spPr>
        <p:txBody>
          <a:bodyPr/>
          <a:lstStyle>
            <a:lvl1pPr>
              <a:defRPr>
                <a:solidFill>
                  <a:srgbClr val="3F5378"/>
                </a:solidFill>
              </a:defRPr>
            </a:lvl1pPr>
          </a:lstStyle>
          <a:p>
            <a:fld id="{A0EDFBC5-9E83-48A9-A20F-CEAD086DBFA3}" type="slidenum">
              <a:rPr lang="en-US" smtClean="0"/>
              <a:pPr/>
              <a:t>‹#›</a:t>
            </a:fld>
            <a:endParaRPr lang="en-US" dirty="0"/>
          </a:p>
        </p:txBody>
      </p:sp>
      <p:pic>
        <p:nvPicPr>
          <p:cNvPr id="37" name="صورة 1">
            <a:extLst>
              <a:ext uri="{FF2B5EF4-FFF2-40B4-BE49-F238E27FC236}">
                <a16:creationId xmlns="" xmlns:a16="http://schemas.microsoft.com/office/drawing/2014/main" id="{B6D230B2-C001-416D-90D0-15E8322FCF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7726" y="2050130"/>
            <a:ext cx="2075653" cy="2139702"/>
          </a:xfrm>
          <a:prstGeom prst="rect">
            <a:avLst/>
          </a:prstGeom>
        </p:spPr>
      </p:pic>
    </p:spTree>
    <p:extLst>
      <p:ext uri="{BB962C8B-B14F-4D97-AF65-F5344CB8AC3E}">
        <p14:creationId xmlns:p14="http://schemas.microsoft.com/office/powerpoint/2010/main" val="1145108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7" name="Rectangle 16">
            <a:extLst>
              <a:ext uri="{FF2B5EF4-FFF2-40B4-BE49-F238E27FC236}">
                <a16:creationId xmlns="" xmlns:a16="http://schemas.microsoft.com/office/drawing/2014/main" id="{9BD37006-8F66-46A5-B35B-07BFFEC4D01C}"/>
              </a:ext>
            </a:extLst>
          </p:cNvPr>
          <p:cNvSpPr/>
          <p:nvPr userDrawn="1"/>
        </p:nvSpPr>
        <p:spPr>
          <a:xfrm>
            <a:off x="0" y="94391"/>
            <a:ext cx="12192000" cy="658376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6854FF55-0AFA-4BB2-884C-4B009B46DE62}"/>
              </a:ext>
            </a:extLst>
          </p:cNvPr>
          <p:cNvSpPr/>
          <p:nvPr userDrawn="1"/>
        </p:nvSpPr>
        <p:spPr>
          <a:xfrm>
            <a:off x="0" y="6678151"/>
            <a:ext cx="12192000" cy="17984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 xmlns:a16="http://schemas.microsoft.com/office/drawing/2014/main" id="{2F9E5346-3695-4602-97A3-0B8A9C80BF09}"/>
              </a:ext>
            </a:extLst>
          </p:cNvPr>
          <p:cNvSpPr/>
          <p:nvPr userDrawn="1"/>
        </p:nvSpPr>
        <p:spPr>
          <a:xfrm>
            <a:off x="0" y="873483"/>
            <a:ext cx="12192000" cy="53476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 xmlns:a16="http://schemas.microsoft.com/office/drawing/2014/main" id="{AD2BD3CA-D5FA-4EEE-91F0-759E0773F6EE}"/>
              </a:ext>
            </a:extLst>
          </p:cNvPr>
          <p:cNvSpPr/>
          <p:nvPr userDrawn="1"/>
        </p:nvSpPr>
        <p:spPr>
          <a:xfrm>
            <a:off x="0" y="-70703"/>
            <a:ext cx="12192000" cy="17984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rrow: Pentagon 39">
            <a:extLst>
              <a:ext uri="{FF2B5EF4-FFF2-40B4-BE49-F238E27FC236}">
                <a16:creationId xmlns="" xmlns:a16="http://schemas.microsoft.com/office/drawing/2014/main" id="{5DC1B17A-42E5-4827-B5BE-2670B557C295}"/>
              </a:ext>
            </a:extLst>
          </p:cNvPr>
          <p:cNvSpPr/>
          <p:nvPr userDrawn="1"/>
        </p:nvSpPr>
        <p:spPr>
          <a:xfrm flipH="1">
            <a:off x="10545806" y="6221161"/>
            <a:ext cx="1646192" cy="456988"/>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Arrow: Pentagon 45">
            <a:extLst>
              <a:ext uri="{FF2B5EF4-FFF2-40B4-BE49-F238E27FC236}">
                <a16:creationId xmlns="" xmlns:a16="http://schemas.microsoft.com/office/drawing/2014/main" id="{8244B392-AC48-4B2D-BF49-8459840DE26F}"/>
              </a:ext>
            </a:extLst>
          </p:cNvPr>
          <p:cNvSpPr/>
          <p:nvPr userDrawn="1"/>
        </p:nvSpPr>
        <p:spPr>
          <a:xfrm rot="10800000" flipH="1">
            <a:off x="-5019" y="6221603"/>
            <a:ext cx="1052769" cy="456988"/>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Google Shape;79;p5">
            <a:extLst>
              <a:ext uri="{FF2B5EF4-FFF2-40B4-BE49-F238E27FC236}">
                <a16:creationId xmlns="" xmlns:a16="http://schemas.microsoft.com/office/drawing/2014/main" id="{5668860F-19A7-4440-A20F-147FDD68D328}"/>
              </a:ext>
            </a:extLst>
          </p:cNvPr>
          <p:cNvSpPr txBox="1">
            <a:spLocks noGrp="1"/>
          </p:cNvSpPr>
          <p:nvPr>
            <p:ph type="body" idx="1" hasCustomPrompt="1"/>
          </p:nvPr>
        </p:nvSpPr>
        <p:spPr>
          <a:xfrm>
            <a:off x="186305" y="1006453"/>
            <a:ext cx="11487217" cy="5080789"/>
          </a:xfrm>
          <a:prstGeom prst="rect">
            <a:avLst/>
          </a:prstGeom>
        </p:spPr>
        <p:txBody>
          <a:bodyPr spcFirstLastPara="1" wrap="square" lIns="91425" tIns="91425" rIns="91425" bIns="91425" anchor="ctr" anchorCtr="0"/>
          <a:lstStyle>
            <a:lvl1pPr marL="76200" lvl="0" indent="0" algn="r" rtl="1">
              <a:spcBef>
                <a:spcPts val="600"/>
              </a:spcBef>
              <a:spcAft>
                <a:spcPts val="0"/>
              </a:spcAft>
              <a:buSzPts val="2400"/>
              <a:buNone/>
              <a:defRPr>
                <a:solidFill>
                  <a:srgbClr val="3F5378"/>
                </a:solidFill>
              </a:defRPr>
            </a:lvl1pPr>
            <a:lvl2pPr marL="914400" lvl="1" indent="-381000">
              <a:spcBef>
                <a:spcPts val="1000"/>
              </a:spcBef>
              <a:spcAft>
                <a:spcPts val="0"/>
              </a:spcAft>
              <a:buSzPts val="2400"/>
              <a:buChar char="▻"/>
              <a:defRPr/>
            </a:lvl2pPr>
            <a:lvl3pPr marL="1371600" lvl="2" indent="-381000">
              <a:spcBef>
                <a:spcPts val="1000"/>
              </a:spcBef>
              <a:spcAft>
                <a:spcPts val="0"/>
              </a:spcAft>
              <a:buSzPts val="2400"/>
              <a:buChar char="▻"/>
              <a:defRPr/>
            </a:lvl3pPr>
            <a:lvl4pPr marL="1828800" lvl="3" indent="-381000">
              <a:spcBef>
                <a:spcPts val="1000"/>
              </a:spcBef>
              <a:spcAft>
                <a:spcPts val="0"/>
              </a:spcAft>
              <a:buSzPts val="2400"/>
              <a:buChar char="▻"/>
              <a:defRPr/>
            </a:lvl4pPr>
            <a:lvl5pPr marL="2286000" lvl="4" indent="-381000">
              <a:spcBef>
                <a:spcPts val="1000"/>
              </a:spcBef>
              <a:spcAft>
                <a:spcPts val="0"/>
              </a:spcAft>
              <a:buSzPts val="2400"/>
              <a:buChar char="▻"/>
              <a:defRPr/>
            </a:lvl5pPr>
            <a:lvl6pPr marL="2743200" lvl="5" indent="-381000">
              <a:spcBef>
                <a:spcPts val="1000"/>
              </a:spcBef>
              <a:spcAft>
                <a:spcPts val="0"/>
              </a:spcAft>
              <a:buSzPts val="2400"/>
              <a:buChar char="▻"/>
              <a:defRPr/>
            </a:lvl6pPr>
            <a:lvl7pPr marL="3200400" lvl="6" indent="-381000">
              <a:spcBef>
                <a:spcPts val="1000"/>
              </a:spcBef>
              <a:spcAft>
                <a:spcPts val="0"/>
              </a:spcAft>
              <a:buSzPts val="2400"/>
              <a:buChar char="▻"/>
              <a:defRPr/>
            </a:lvl7pPr>
            <a:lvl8pPr marL="3657600" lvl="7" indent="-381000">
              <a:spcBef>
                <a:spcPts val="1000"/>
              </a:spcBef>
              <a:spcAft>
                <a:spcPts val="0"/>
              </a:spcAft>
              <a:buSzPts val="2400"/>
              <a:buChar char="▻"/>
              <a:defRPr/>
            </a:lvl8pPr>
            <a:lvl9pPr marL="4114800" lvl="8" indent="-381000">
              <a:spcBef>
                <a:spcPts val="1000"/>
              </a:spcBef>
              <a:spcAft>
                <a:spcPts val="1000"/>
              </a:spcAft>
              <a:buSzPts val="2400"/>
              <a:buChar char="▻"/>
              <a:defRPr/>
            </a:lvl9pPr>
          </a:lstStyle>
          <a:p>
            <a:r>
              <a:rPr lang="ar-IQ" b="1" dirty="0"/>
              <a:t>التفاصيل</a:t>
            </a:r>
            <a:endParaRPr lang="ar-SA" b="1" dirty="0"/>
          </a:p>
        </p:txBody>
      </p:sp>
      <p:grpSp>
        <p:nvGrpSpPr>
          <p:cNvPr id="15" name="Group 14">
            <a:extLst>
              <a:ext uri="{FF2B5EF4-FFF2-40B4-BE49-F238E27FC236}">
                <a16:creationId xmlns="" xmlns:a16="http://schemas.microsoft.com/office/drawing/2014/main" id="{66B8A655-DD86-4892-BF52-16BCF5CF8635}"/>
              </a:ext>
            </a:extLst>
          </p:cNvPr>
          <p:cNvGrpSpPr/>
          <p:nvPr userDrawn="1"/>
        </p:nvGrpSpPr>
        <p:grpSpPr>
          <a:xfrm>
            <a:off x="5706933" y="6265210"/>
            <a:ext cx="2174908" cy="380661"/>
            <a:chOff x="3169389" y="4680483"/>
            <a:chExt cx="2174908" cy="383285"/>
          </a:xfrm>
        </p:grpSpPr>
        <p:pic>
          <p:nvPicPr>
            <p:cNvPr id="16" name="Picture 15">
              <a:extLst>
                <a:ext uri="{FF2B5EF4-FFF2-40B4-BE49-F238E27FC236}">
                  <a16:creationId xmlns="" xmlns:a16="http://schemas.microsoft.com/office/drawing/2014/main" id="{487DF495-839D-4469-A05A-62B06DF5E663}"/>
                </a:ext>
              </a:extLst>
            </p:cNvPr>
            <p:cNvPicPr>
              <a:picLocks noChangeAspect="1"/>
            </p:cNvPicPr>
            <p:nvPr userDrawn="1"/>
          </p:nvPicPr>
          <p:blipFill>
            <a:blip r:embed="rId2">
              <a:duotone>
                <a:schemeClr val="accent5">
                  <a:shade val="45000"/>
                  <a:satMod val="135000"/>
                </a:schemeClr>
                <a:prstClr val="white"/>
              </a:duotone>
            </a:blip>
            <a:stretch>
              <a:fillRect/>
            </a:stretch>
          </p:blipFill>
          <p:spPr>
            <a:xfrm>
              <a:off x="4943870" y="4680483"/>
              <a:ext cx="383285" cy="383285"/>
            </a:xfrm>
            <a:prstGeom prst="rect">
              <a:avLst/>
            </a:prstGeom>
          </p:spPr>
        </p:pic>
        <p:grpSp>
          <p:nvGrpSpPr>
            <p:cNvPr id="18" name="Group 17">
              <a:extLst>
                <a:ext uri="{FF2B5EF4-FFF2-40B4-BE49-F238E27FC236}">
                  <a16:creationId xmlns="" xmlns:a16="http://schemas.microsoft.com/office/drawing/2014/main" id="{FFAC5E4D-8A74-4B7A-BC54-8C3B3FDC97E6}"/>
                </a:ext>
              </a:extLst>
            </p:cNvPr>
            <p:cNvGrpSpPr/>
            <p:nvPr userDrawn="1"/>
          </p:nvGrpSpPr>
          <p:grpSpPr>
            <a:xfrm>
              <a:off x="3169389" y="4741323"/>
              <a:ext cx="2174908" cy="263413"/>
              <a:chOff x="6463381" y="4741323"/>
              <a:chExt cx="2174908" cy="263413"/>
            </a:xfrm>
          </p:grpSpPr>
          <p:sp>
            <p:nvSpPr>
              <p:cNvPr id="19" name="TextBox 18">
                <a:extLst>
                  <a:ext uri="{FF2B5EF4-FFF2-40B4-BE49-F238E27FC236}">
                    <a16:creationId xmlns="" xmlns:a16="http://schemas.microsoft.com/office/drawing/2014/main" id="{8400AE3C-6492-4126-84CA-9B14F862593C}"/>
                  </a:ext>
                </a:extLst>
              </p:cNvPr>
              <p:cNvSpPr txBox="1"/>
              <p:nvPr userDrawn="1"/>
            </p:nvSpPr>
            <p:spPr>
              <a:xfrm>
                <a:off x="6463381" y="4741323"/>
                <a:ext cx="2174908" cy="2634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b="0" i="0" u="none" strike="noStrike" cap="none" dirty="0">
                    <a:solidFill>
                      <a:schemeClr val="bg1"/>
                    </a:solidFill>
                    <a:latin typeface="Arial"/>
                    <a:ea typeface="Segoe UI Black" panose="020B0A02040204020203" pitchFamily="34" charset="0"/>
                    <a:cs typeface="Arial"/>
                    <a:sym typeface="Arial"/>
                  </a:rPr>
                  <a:t>Email :</a:t>
                </a:r>
                <a:r>
                  <a:rPr lang="en-US" sz="1100" dirty="0">
                    <a:solidFill>
                      <a:schemeClr val="bg1"/>
                    </a:solidFill>
                  </a:rPr>
                  <a:t>info@alkafeel.edu.iq</a:t>
                </a:r>
              </a:p>
            </p:txBody>
          </p:sp>
          <p:sp>
            <p:nvSpPr>
              <p:cNvPr id="20" name="TextBox 19">
                <a:extLst>
                  <a:ext uri="{FF2B5EF4-FFF2-40B4-BE49-F238E27FC236}">
                    <a16:creationId xmlns="" xmlns:a16="http://schemas.microsoft.com/office/drawing/2014/main" id="{2B158153-F695-4B33-8642-1A0EAFE058EB}"/>
                  </a:ext>
                </a:extLst>
              </p:cNvPr>
              <p:cNvSpPr txBox="1"/>
              <p:nvPr userDrawn="1"/>
            </p:nvSpPr>
            <p:spPr>
              <a:xfrm>
                <a:off x="7770810" y="4741323"/>
                <a:ext cx="867479" cy="261610"/>
              </a:xfrm>
              <a:prstGeom prst="rect">
                <a:avLst/>
              </a:prstGeom>
              <a:noFill/>
            </p:spPr>
            <p:txBody>
              <a:bodyPr wrap="square" rtlCol="0">
                <a:spAutoFit/>
              </a:bodyPr>
              <a:lstStyle/>
              <a:p>
                <a:pPr marR="0" algn="r" rtl="0">
                  <a:lnSpc>
                    <a:spcPct val="100000"/>
                  </a:lnSpc>
                  <a:spcBef>
                    <a:spcPts val="0"/>
                  </a:spcBef>
                  <a:spcAft>
                    <a:spcPts val="0"/>
                  </a:spcAft>
                  <a:buClr>
                    <a:srgbClr val="000000"/>
                  </a:buClr>
                  <a:buFont typeface="Arial"/>
                </a:pPr>
                <a:endParaRPr lang="en-US" sz="1100" b="0" i="0" u="none" strike="noStrike" cap="none" dirty="0">
                  <a:solidFill>
                    <a:srgbClr val="002060"/>
                  </a:solidFill>
                  <a:latin typeface="+mn-lt"/>
                  <a:ea typeface="Segoe UI Black" panose="020B0A02040204020203" pitchFamily="34" charset="0"/>
                  <a:cs typeface="+mn-cs"/>
                  <a:sym typeface="Arial"/>
                </a:endParaRPr>
              </a:p>
            </p:txBody>
          </p:sp>
        </p:grpSp>
      </p:grpSp>
      <p:grpSp>
        <p:nvGrpSpPr>
          <p:cNvPr id="21" name="Group 20">
            <a:extLst>
              <a:ext uri="{FF2B5EF4-FFF2-40B4-BE49-F238E27FC236}">
                <a16:creationId xmlns="" xmlns:a16="http://schemas.microsoft.com/office/drawing/2014/main" id="{09B456AB-22B2-4FA9-809A-639D9B5FCF70}"/>
              </a:ext>
            </a:extLst>
          </p:cNvPr>
          <p:cNvGrpSpPr/>
          <p:nvPr userDrawn="1"/>
        </p:nvGrpSpPr>
        <p:grpSpPr>
          <a:xfrm>
            <a:off x="7952325" y="6183529"/>
            <a:ext cx="2593481" cy="527788"/>
            <a:chOff x="2845992" y="3408302"/>
            <a:chExt cx="2593481" cy="527788"/>
          </a:xfrm>
        </p:grpSpPr>
        <p:pic>
          <p:nvPicPr>
            <p:cNvPr id="22" name="Picture 21">
              <a:extLst>
                <a:ext uri="{FF2B5EF4-FFF2-40B4-BE49-F238E27FC236}">
                  <a16:creationId xmlns="" xmlns:a16="http://schemas.microsoft.com/office/drawing/2014/main" id="{80EAE3E0-44D0-46B2-937B-EAEE4C7E467C}"/>
                </a:ext>
              </a:extLst>
            </p:cNvPr>
            <p:cNvPicPr>
              <a:picLocks noChangeAspect="1"/>
            </p:cNvPicPr>
            <p:nvPr userDrawn="1"/>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p:blipFill>
          <p:spPr>
            <a:xfrm>
              <a:off x="4703514" y="3408302"/>
              <a:ext cx="735959" cy="527788"/>
            </a:xfrm>
            <a:prstGeom prst="rect">
              <a:avLst/>
            </a:prstGeom>
          </p:spPr>
        </p:pic>
        <p:grpSp>
          <p:nvGrpSpPr>
            <p:cNvPr id="23" name="Group 22">
              <a:extLst>
                <a:ext uri="{FF2B5EF4-FFF2-40B4-BE49-F238E27FC236}">
                  <a16:creationId xmlns="" xmlns:a16="http://schemas.microsoft.com/office/drawing/2014/main" id="{354112FD-5A25-4014-B4FD-C7F661F6110A}"/>
                </a:ext>
              </a:extLst>
            </p:cNvPr>
            <p:cNvGrpSpPr/>
            <p:nvPr userDrawn="1"/>
          </p:nvGrpSpPr>
          <p:grpSpPr>
            <a:xfrm>
              <a:off x="2845992" y="3568276"/>
              <a:ext cx="2234843" cy="261610"/>
              <a:chOff x="6538000" y="4741322"/>
              <a:chExt cx="2234843" cy="263413"/>
            </a:xfrm>
          </p:grpSpPr>
          <p:sp>
            <p:nvSpPr>
              <p:cNvPr id="24" name="TextBox 23">
                <a:extLst>
                  <a:ext uri="{FF2B5EF4-FFF2-40B4-BE49-F238E27FC236}">
                    <a16:creationId xmlns="" xmlns:a16="http://schemas.microsoft.com/office/drawing/2014/main" id="{38EB65AC-D5FB-4AB4-8C39-80DBEDDEF7A8}"/>
                  </a:ext>
                </a:extLst>
              </p:cNvPr>
              <p:cNvSpPr txBox="1"/>
              <p:nvPr userDrawn="1"/>
            </p:nvSpPr>
            <p:spPr>
              <a:xfrm>
                <a:off x="6538000" y="4741322"/>
                <a:ext cx="2234843" cy="2634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b="0" i="0" u="none" strike="noStrike" cap="none" dirty="0">
                    <a:solidFill>
                      <a:schemeClr val="bg1"/>
                    </a:solidFill>
                    <a:latin typeface="Arial"/>
                    <a:ea typeface="Segoe UI Black" panose="020B0A02040204020203" pitchFamily="34" charset="0"/>
                    <a:cs typeface="Arial"/>
                    <a:sym typeface="Arial"/>
                  </a:rPr>
                  <a:t>Website :</a:t>
                </a:r>
                <a:r>
                  <a:rPr lang="en-US" sz="1100" dirty="0">
                    <a:solidFill>
                      <a:schemeClr val="bg1"/>
                    </a:solidFill>
                  </a:rPr>
                  <a:t>http://Alkafeel.edu.iq</a:t>
                </a:r>
              </a:p>
            </p:txBody>
          </p:sp>
          <p:sp>
            <p:nvSpPr>
              <p:cNvPr id="25" name="TextBox 24">
                <a:extLst>
                  <a:ext uri="{FF2B5EF4-FFF2-40B4-BE49-F238E27FC236}">
                    <a16:creationId xmlns="" xmlns:a16="http://schemas.microsoft.com/office/drawing/2014/main" id="{3677BC36-AB45-4868-BDB7-56C8683913A3}"/>
                  </a:ext>
                </a:extLst>
              </p:cNvPr>
              <p:cNvSpPr txBox="1"/>
              <p:nvPr userDrawn="1"/>
            </p:nvSpPr>
            <p:spPr>
              <a:xfrm>
                <a:off x="7770810" y="4741323"/>
                <a:ext cx="867479" cy="261610"/>
              </a:xfrm>
              <a:prstGeom prst="rect">
                <a:avLst/>
              </a:prstGeom>
              <a:noFill/>
            </p:spPr>
            <p:txBody>
              <a:bodyPr wrap="square" rtlCol="0">
                <a:spAutoFit/>
              </a:bodyPr>
              <a:lstStyle/>
              <a:p>
                <a:pPr marR="0" algn="r" rtl="0">
                  <a:lnSpc>
                    <a:spcPct val="100000"/>
                  </a:lnSpc>
                  <a:spcBef>
                    <a:spcPts val="0"/>
                  </a:spcBef>
                  <a:spcAft>
                    <a:spcPts val="0"/>
                  </a:spcAft>
                  <a:buClr>
                    <a:srgbClr val="000000"/>
                  </a:buClr>
                  <a:buFont typeface="Arial"/>
                </a:pPr>
                <a:endParaRPr lang="en-US" sz="1100" b="0" i="0" u="none" strike="noStrike" cap="none" dirty="0">
                  <a:solidFill>
                    <a:srgbClr val="002060"/>
                  </a:solidFill>
                  <a:latin typeface="+mn-lt"/>
                  <a:ea typeface="Segoe UI Black" panose="020B0A02040204020203" pitchFamily="34" charset="0"/>
                  <a:cs typeface="+mn-cs"/>
                  <a:sym typeface="Arial"/>
                </a:endParaRPr>
              </a:p>
            </p:txBody>
          </p:sp>
        </p:grpSp>
      </p:grpSp>
      <p:sp>
        <p:nvSpPr>
          <p:cNvPr id="27" name="Arrow: Pentagon 26">
            <a:extLst>
              <a:ext uri="{FF2B5EF4-FFF2-40B4-BE49-F238E27FC236}">
                <a16:creationId xmlns="" xmlns:a16="http://schemas.microsoft.com/office/drawing/2014/main" id="{DB1419E4-4C95-4933-9088-533031767AEC}"/>
              </a:ext>
            </a:extLst>
          </p:cNvPr>
          <p:cNvSpPr/>
          <p:nvPr userDrawn="1"/>
        </p:nvSpPr>
        <p:spPr>
          <a:xfrm flipH="1">
            <a:off x="11020425" y="94392"/>
            <a:ext cx="1171574" cy="779092"/>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Google Shape;78;p5">
            <a:extLst>
              <a:ext uri="{FF2B5EF4-FFF2-40B4-BE49-F238E27FC236}">
                <a16:creationId xmlns="" xmlns:a16="http://schemas.microsoft.com/office/drawing/2014/main" id="{D42B2945-53BD-4C9A-802F-AC330CBF3A7D}"/>
              </a:ext>
            </a:extLst>
          </p:cNvPr>
          <p:cNvSpPr txBox="1">
            <a:spLocks noGrp="1"/>
          </p:cNvSpPr>
          <p:nvPr>
            <p:ph type="title" hasCustomPrompt="1"/>
          </p:nvPr>
        </p:nvSpPr>
        <p:spPr>
          <a:xfrm>
            <a:off x="1315947" y="305901"/>
            <a:ext cx="9479505" cy="406736"/>
          </a:xfrm>
          <a:prstGeom prst="rect">
            <a:avLst/>
          </a:prstGeom>
        </p:spPr>
        <p:txBody>
          <a:bodyPr spcFirstLastPara="1" wrap="square" lIns="91425" tIns="91425" rIns="91425" bIns="91425" anchor="ctr" anchorCtr="0"/>
          <a:lstStyle>
            <a:lvl1pPr lvl="0" algn="r" rtl="1">
              <a:spcBef>
                <a:spcPts val="0"/>
              </a:spcBef>
              <a:spcAft>
                <a:spcPts val="0"/>
              </a:spcAft>
              <a:buSzPts val="2000"/>
              <a:buNone/>
              <a:defRPr sz="1800" b="0" i="0" u="none" strike="noStrike" cap="none" dirty="0">
                <a:solidFill>
                  <a:schemeClr val="bg1"/>
                </a:solidFill>
                <a:latin typeface="+mn-lt"/>
                <a:ea typeface="Segoe UI Black" panose="020B0A02040204020203" pitchFamily="34" charset="0"/>
                <a:cs typeface="+mn-cs"/>
                <a:sym typeface="Arial"/>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ar-IQ" dirty="0"/>
              <a:t>العنوان</a:t>
            </a:r>
            <a:endParaRPr dirty="0"/>
          </a:p>
        </p:txBody>
      </p:sp>
      <p:sp>
        <p:nvSpPr>
          <p:cNvPr id="31" name="Arrow: Pentagon 30">
            <a:extLst>
              <a:ext uri="{FF2B5EF4-FFF2-40B4-BE49-F238E27FC236}">
                <a16:creationId xmlns="" xmlns:a16="http://schemas.microsoft.com/office/drawing/2014/main" id="{CF8ACE1E-B011-4A84-8C6B-EC5A84BCC96C}"/>
              </a:ext>
            </a:extLst>
          </p:cNvPr>
          <p:cNvSpPr/>
          <p:nvPr userDrawn="1"/>
        </p:nvSpPr>
        <p:spPr>
          <a:xfrm rot="10800000" flipH="1">
            <a:off x="-896" y="108551"/>
            <a:ext cx="1258196" cy="764932"/>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 xmlns:a16="http://schemas.microsoft.com/office/drawing/2014/main" id="{B48B2958-B7A7-489A-B909-03A008329EB1}"/>
              </a:ext>
            </a:extLst>
          </p:cNvPr>
          <p:cNvSpPr/>
          <p:nvPr userDrawn="1"/>
        </p:nvSpPr>
        <p:spPr>
          <a:xfrm rot="5400000">
            <a:off x="8644259" y="3305240"/>
            <a:ext cx="6928704" cy="17681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 xmlns:a16="http://schemas.microsoft.com/office/drawing/2014/main" id="{D6C16464-CFF8-4E34-B354-25BDA408DB5C}"/>
              </a:ext>
            </a:extLst>
          </p:cNvPr>
          <p:cNvSpPr/>
          <p:nvPr userDrawn="1"/>
        </p:nvSpPr>
        <p:spPr>
          <a:xfrm rot="5400000">
            <a:off x="8517082" y="3308147"/>
            <a:ext cx="6928704" cy="17100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ate Placeholder 3">
            <a:extLst>
              <a:ext uri="{FF2B5EF4-FFF2-40B4-BE49-F238E27FC236}">
                <a16:creationId xmlns="" xmlns:a16="http://schemas.microsoft.com/office/drawing/2014/main" id="{D801F2CC-04D6-48E5-9020-23F53EF72809}"/>
              </a:ext>
            </a:extLst>
          </p:cNvPr>
          <p:cNvSpPr>
            <a:spLocks noGrp="1"/>
          </p:cNvSpPr>
          <p:nvPr>
            <p:ph type="dt" sz="half" idx="10"/>
          </p:nvPr>
        </p:nvSpPr>
        <p:spPr>
          <a:xfrm>
            <a:off x="10669737" y="6267091"/>
            <a:ext cx="1200599" cy="365125"/>
          </a:xfrm>
          <a:prstGeom prst="rect">
            <a:avLst/>
          </a:prstGeom>
          <a:ln>
            <a:noFill/>
          </a:ln>
        </p:spPr>
        <p:txBody>
          <a:bodyPr/>
          <a:lstStyle>
            <a:lvl1pPr>
              <a:defRPr>
                <a:solidFill>
                  <a:srgbClr val="3F5378"/>
                </a:solidFill>
              </a:defRPr>
            </a:lvl1pPr>
          </a:lstStyle>
          <a:p>
            <a:r>
              <a:rPr lang="en-US" dirty="0"/>
              <a:t>2020-2021</a:t>
            </a:r>
          </a:p>
        </p:txBody>
      </p:sp>
      <p:sp>
        <p:nvSpPr>
          <p:cNvPr id="41" name="Slide Number Placeholder 5">
            <a:extLst>
              <a:ext uri="{FF2B5EF4-FFF2-40B4-BE49-F238E27FC236}">
                <a16:creationId xmlns="" xmlns:a16="http://schemas.microsoft.com/office/drawing/2014/main" id="{41CCE111-59C4-4620-A682-7B71FC50DAC9}"/>
              </a:ext>
            </a:extLst>
          </p:cNvPr>
          <p:cNvSpPr>
            <a:spLocks noGrp="1"/>
          </p:cNvSpPr>
          <p:nvPr>
            <p:ph type="sldNum" sz="quarter" idx="12"/>
          </p:nvPr>
        </p:nvSpPr>
        <p:spPr>
          <a:xfrm>
            <a:off x="186305" y="6267091"/>
            <a:ext cx="575695" cy="365125"/>
          </a:xfrm>
          <a:prstGeom prst="rect">
            <a:avLst/>
          </a:prstGeom>
        </p:spPr>
        <p:txBody>
          <a:bodyPr/>
          <a:lstStyle>
            <a:lvl1pPr>
              <a:defRPr>
                <a:solidFill>
                  <a:srgbClr val="3F5378"/>
                </a:solidFill>
              </a:defRPr>
            </a:lvl1pPr>
          </a:lstStyle>
          <a:p>
            <a:fld id="{A0EDFBC5-9E83-48A9-A20F-CEAD086DBFA3}" type="slidenum">
              <a:rPr lang="en-US" smtClean="0"/>
              <a:pPr/>
              <a:t>‹#›</a:t>
            </a:fld>
            <a:endParaRPr lang="en-US" dirty="0"/>
          </a:p>
        </p:txBody>
      </p:sp>
      <p:pic>
        <p:nvPicPr>
          <p:cNvPr id="29" name="صورة 1">
            <a:extLst>
              <a:ext uri="{FF2B5EF4-FFF2-40B4-BE49-F238E27FC236}">
                <a16:creationId xmlns="" xmlns:a16="http://schemas.microsoft.com/office/drawing/2014/main" id="{BF5E8E17-3DFA-41DB-B46D-F4A5C3C3DB5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3222" y="98779"/>
            <a:ext cx="719257" cy="741451"/>
          </a:xfrm>
          <a:prstGeom prst="rect">
            <a:avLst/>
          </a:prstGeom>
        </p:spPr>
      </p:pic>
      <p:grpSp>
        <p:nvGrpSpPr>
          <p:cNvPr id="32" name="Google Shape;239;p16">
            <a:extLst>
              <a:ext uri="{FF2B5EF4-FFF2-40B4-BE49-F238E27FC236}">
                <a16:creationId xmlns="" xmlns:a16="http://schemas.microsoft.com/office/drawing/2014/main" id="{51093C29-0B93-4657-AED3-FDF929FB8F78}"/>
              </a:ext>
            </a:extLst>
          </p:cNvPr>
          <p:cNvGrpSpPr/>
          <p:nvPr userDrawn="1"/>
        </p:nvGrpSpPr>
        <p:grpSpPr>
          <a:xfrm>
            <a:off x="11356372" y="330672"/>
            <a:ext cx="374752" cy="288032"/>
            <a:chOff x="2594050" y="1631825"/>
            <a:chExt cx="439625" cy="439625"/>
          </a:xfrm>
          <a:solidFill>
            <a:schemeClr val="accent5">
              <a:lumMod val="20000"/>
              <a:lumOff val="80000"/>
            </a:schemeClr>
          </a:solidFill>
        </p:grpSpPr>
        <p:sp>
          <p:nvSpPr>
            <p:cNvPr id="33" name="Google Shape;240;p16">
              <a:extLst>
                <a:ext uri="{FF2B5EF4-FFF2-40B4-BE49-F238E27FC236}">
                  <a16:creationId xmlns="" xmlns:a16="http://schemas.microsoft.com/office/drawing/2014/main" id="{D741DFC4-3093-494D-888D-CB021DB886F6}"/>
                </a:ext>
              </a:extLst>
            </p:cNvPr>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grp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F5378"/>
                </a:solidFill>
              </a:endParaRPr>
            </a:p>
          </p:txBody>
        </p:sp>
        <p:sp>
          <p:nvSpPr>
            <p:cNvPr id="34" name="Google Shape;241;p16">
              <a:extLst>
                <a:ext uri="{FF2B5EF4-FFF2-40B4-BE49-F238E27FC236}">
                  <a16:creationId xmlns="" xmlns:a16="http://schemas.microsoft.com/office/drawing/2014/main" id="{67B83C70-8ECE-4716-943D-2F22333E5466}"/>
                </a:ext>
              </a:extLst>
            </p:cNvPr>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grp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F5378"/>
                </a:solidFill>
              </a:endParaRPr>
            </a:p>
          </p:txBody>
        </p:sp>
        <p:sp>
          <p:nvSpPr>
            <p:cNvPr id="42" name="Google Shape;242;p16">
              <a:extLst>
                <a:ext uri="{FF2B5EF4-FFF2-40B4-BE49-F238E27FC236}">
                  <a16:creationId xmlns="" xmlns:a16="http://schemas.microsoft.com/office/drawing/2014/main" id="{78DD374C-E66A-42D5-A2FE-A69BE7181EC7}"/>
                </a:ext>
              </a:extLst>
            </p:cNvPr>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grp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F5378"/>
                </a:solidFill>
              </a:endParaRPr>
            </a:p>
          </p:txBody>
        </p:sp>
        <p:sp>
          <p:nvSpPr>
            <p:cNvPr id="43" name="Google Shape;243;p16">
              <a:extLst>
                <a:ext uri="{FF2B5EF4-FFF2-40B4-BE49-F238E27FC236}">
                  <a16:creationId xmlns="" xmlns:a16="http://schemas.microsoft.com/office/drawing/2014/main" id="{C9117AA7-AA5F-4621-A3D9-FA22B13E47E5}"/>
                </a:ext>
              </a:extLst>
            </p:cNvPr>
            <p:cNvSpPr/>
            <p:nvPr/>
          </p:nvSpPr>
          <p:spPr>
            <a:xfrm>
              <a:off x="2801675" y="1740825"/>
              <a:ext cx="49950" cy="49950"/>
            </a:xfrm>
            <a:custGeom>
              <a:avLst/>
              <a:gdLst/>
              <a:ahLst/>
              <a:cxnLst/>
              <a:rect l="l" t="t" r="r" b="b"/>
              <a:pathLst>
                <a:path w="1998" h="1998" fill="none" extrusionOk="0">
                  <a:moveTo>
                    <a:pt x="1" y="1997"/>
                  </a:moveTo>
                  <a:lnTo>
                    <a:pt x="1998" y="0"/>
                  </a:lnTo>
                </a:path>
              </a:pathLst>
            </a:custGeom>
            <a:grp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F5378"/>
                </a:solidFill>
              </a:endParaRPr>
            </a:p>
          </p:txBody>
        </p:sp>
      </p:grpSp>
    </p:spTree>
    <p:extLst>
      <p:ext uri="{BB962C8B-B14F-4D97-AF65-F5344CB8AC3E}">
        <p14:creationId xmlns:p14="http://schemas.microsoft.com/office/powerpoint/2010/main" val="38299871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7803257"/>
      </p:ext>
    </p:extLst>
  </p:cSld>
  <p:clrMap bg1="lt1" tx1="dk1" bg2="lt2" tx2="dk2" accent1="accent1" accent2="accent2" accent3="accent3" accent4="accent4" accent5="accent5" accent6="accent6" hlink="hlink" folHlink="folHlink"/>
  <p:sldLayoutIdLst>
    <p:sldLayoutId id="2147483649" r:id="rId1"/>
    <p:sldLayoutId id="2147483651" r:id="rId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8B12D4DD-26D1-4343-BA14-3802C0A15240}"/>
              </a:ext>
            </a:extLst>
          </p:cNvPr>
          <p:cNvSpPr>
            <a:spLocks noGrp="1"/>
          </p:cNvSpPr>
          <p:nvPr>
            <p:ph type="dt" sz="half" idx="10"/>
          </p:nvPr>
        </p:nvSpPr>
        <p:spPr/>
        <p:txBody>
          <a:bodyPr/>
          <a:lstStyle/>
          <a:p>
            <a:r>
              <a:rPr lang="en-US"/>
              <a:t>2020-2021</a:t>
            </a:r>
            <a:endParaRPr lang="en-US" dirty="0"/>
          </a:p>
        </p:txBody>
      </p:sp>
      <p:sp>
        <p:nvSpPr>
          <p:cNvPr id="3" name="Text Placeholder 2">
            <a:extLst>
              <a:ext uri="{FF2B5EF4-FFF2-40B4-BE49-F238E27FC236}">
                <a16:creationId xmlns="" xmlns:a16="http://schemas.microsoft.com/office/drawing/2014/main" id="{35EAECC2-482F-4411-B5C6-261217649AB7}"/>
              </a:ext>
            </a:extLst>
          </p:cNvPr>
          <p:cNvSpPr>
            <a:spLocks noGrp="1"/>
          </p:cNvSpPr>
          <p:nvPr>
            <p:ph type="body" sz="quarter" idx="13"/>
          </p:nvPr>
        </p:nvSpPr>
        <p:spPr>
          <a:xfrm>
            <a:off x="461962" y="1683114"/>
            <a:ext cx="7804723" cy="2634885"/>
          </a:xfrm>
        </p:spPr>
        <p:txBody>
          <a:bodyPr/>
          <a:lstStyle/>
          <a:p>
            <a:r>
              <a:rPr lang="en-US" sz="3200" b="1" dirty="0" smtClean="0">
                <a:solidFill>
                  <a:srgbClr val="FF0000"/>
                </a:solidFill>
                <a:latin typeface="Comic Sans MS" panose="030F0702030302020204" pitchFamily="66" charset="0"/>
              </a:rPr>
              <a:t>An </a:t>
            </a:r>
            <a:r>
              <a:rPr lang="en-US" sz="3200" b="1" dirty="0">
                <a:solidFill>
                  <a:srgbClr val="FF0000"/>
                </a:solidFill>
                <a:latin typeface="Comic Sans MS" panose="030F0702030302020204" pitchFamily="66" charset="0"/>
              </a:rPr>
              <a:t>effective use of deep learning for automatic diagnosis of COVID-19 using X-ray </a:t>
            </a:r>
            <a:r>
              <a:rPr lang="en-US" sz="3200" b="1" dirty="0" smtClean="0">
                <a:solidFill>
                  <a:srgbClr val="FF0000"/>
                </a:solidFill>
                <a:latin typeface="Comic Sans MS" panose="030F0702030302020204" pitchFamily="66" charset="0"/>
              </a:rPr>
              <a:t>images</a:t>
            </a:r>
            <a:endParaRPr lang="ar-IQ" sz="3200" b="1" dirty="0">
              <a:solidFill>
                <a:srgbClr val="FF0000"/>
              </a:solidFill>
              <a:latin typeface="Comic Sans MS" panose="030F0702030302020204" pitchFamily="66" charset="0"/>
            </a:endParaRPr>
          </a:p>
        </p:txBody>
      </p:sp>
      <p:sp>
        <p:nvSpPr>
          <p:cNvPr id="5" name="Slide Number Placeholder 4">
            <a:extLst>
              <a:ext uri="{FF2B5EF4-FFF2-40B4-BE49-F238E27FC236}">
                <a16:creationId xmlns="" xmlns:a16="http://schemas.microsoft.com/office/drawing/2014/main" id="{4C68182F-74E9-42E9-A732-944323B2EF4E}"/>
              </a:ext>
            </a:extLst>
          </p:cNvPr>
          <p:cNvSpPr>
            <a:spLocks noGrp="1"/>
          </p:cNvSpPr>
          <p:nvPr>
            <p:ph type="sldNum" sz="quarter" idx="12"/>
          </p:nvPr>
        </p:nvSpPr>
        <p:spPr/>
        <p:txBody>
          <a:bodyPr/>
          <a:lstStyle/>
          <a:p>
            <a:fld id="{A0EDFBC5-9E83-48A9-A20F-CEAD086DBFA3}" type="slidenum">
              <a:rPr lang="en-US" smtClean="0"/>
              <a:pPr/>
              <a:t>1</a:t>
            </a:fld>
            <a:endParaRPr lang="en-US" dirty="0"/>
          </a:p>
        </p:txBody>
      </p:sp>
      <p:sp>
        <p:nvSpPr>
          <p:cNvPr id="4" name="مربع نص 3"/>
          <p:cNvSpPr txBox="1"/>
          <p:nvPr/>
        </p:nvSpPr>
        <p:spPr>
          <a:xfrm>
            <a:off x="1703294" y="4320988"/>
            <a:ext cx="5656730" cy="1200329"/>
          </a:xfrm>
          <a:prstGeom prst="rect">
            <a:avLst/>
          </a:prstGeom>
          <a:noFill/>
        </p:spPr>
        <p:txBody>
          <a:bodyPr wrap="square" rtlCol="1">
            <a:spAutoFit/>
          </a:bodyPr>
          <a:lstStyle/>
          <a:p>
            <a:pPr algn="ctr"/>
            <a:r>
              <a:rPr lang="en-US" sz="2400" dirty="0" smtClean="0">
                <a:solidFill>
                  <a:srgbClr val="00B0F0"/>
                </a:solidFill>
                <a:latin typeface="Berlin Sans FB Demi" panose="020E0802020502020306" pitchFamily="34" charset="0"/>
              </a:rPr>
              <a:t>Presentation By</a:t>
            </a:r>
            <a:br>
              <a:rPr lang="en-US" sz="2400" dirty="0" smtClean="0">
                <a:solidFill>
                  <a:srgbClr val="00B0F0"/>
                </a:solidFill>
                <a:latin typeface="Berlin Sans FB Demi" panose="020E0802020502020306" pitchFamily="34" charset="0"/>
              </a:rPr>
            </a:br>
            <a:r>
              <a:rPr lang="en-US" sz="2400" dirty="0" smtClean="0">
                <a:solidFill>
                  <a:srgbClr val="00B0F0"/>
                </a:solidFill>
                <a:latin typeface="Berlin Sans FB Demi" panose="020E0802020502020306" pitchFamily="34" charset="0"/>
              </a:rPr>
              <a:t>Ahmed </a:t>
            </a:r>
            <a:r>
              <a:rPr lang="en-US" sz="2400" dirty="0" err="1" smtClean="0">
                <a:solidFill>
                  <a:srgbClr val="00B0F0"/>
                </a:solidFill>
                <a:latin typeface="Berlin Sans FB Demi" panose="020E0802020502020306" pitchFamily="34" charset="0"/>
              </a:rPr>
              <a:t>AlFatlawi</a:t>
            </a:r>
            <a:endParaRPr lang="en-US" sz="2400" dirty="0" smtClean="0">
              <a:solidFill>
                <a:srgbClr val="00B0F0"/>
              </a:solidFill>
              <a:latin typeface="Berlin Sans FB Demi" panose="020E0802020502020306" pitchFamily="34" charset="0"/>
            </a:endParaRPr>
          </a:p>
          <a:p>
            <a:pPr algn="ctr"/>
            <a:r>
              <a:rPr lang="en-US" sz="2400" dirty="0" smtClean="0">
                <a:solidFill>
                  <a:srgbClr val="00B0F0"/>
                </a:solidFill>
                <a:latin typeface="Berlin Sans FB Demi" panose="020E0802020502020306" pitchFamily="34" charset="0"/>
              </a:rPr>
              <a:t>06/07/2021</a:t>
            </a:r>
            <a:endParaRPr lang="ar-IQ" sz="2400" dirty="0">
              <a:solidFill>
                <a:srgbClr val="00B0F0"/>
              </a:solidFill>
              <a:latin typeface="Berlin Sans FB Demi" panose="020E0802020502020306" pitchFamily="34" charset="0"/>
            </a:endParaRPr>
          </a:p>
        </p:txBody>
      </p:sp>
    </p:spTree>
    <p:extLst>
      <p:ext uri="{BB962C8B-B14F-4D97-AF65-F5344CB8AC3E}">
        <p14:creationId xmlns:p14="http://schemas.microsoft.com/office/powerpoint/2010/main" val="4734568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idx="1"/>
          </p:nvPr>
        </p:nvSpPr>
        <p:spPr>
          <a:xfrm>
            <a:off x="186305" y="1203683"/>
            <a:ext cx="11487217" cy="5080789"/>
          </a:xfrm>
        </p:spPr>
        <p:txBody>
          <a:bodyPr/>
          <a:lstStyle/>
          <a:p>
            <a:pPr algn="just" rtl="0"/>
            <a:r>
              <a:rPr lang="en-US" dirty="0">
                <a:solidFill>
                  <a:srgbClr val="00B0F0"/>
                </a:solidFill>
                <a:latin typeface="Comic Sans MS" panose="030F0702030302020204" pitchFamily="66" charset="0"/>
              </a:rPr>
              <a:t>There are two strategies for transferring </a:t>
            </a:r>
            <a:r>
              <a:rPr lang="en-US" dirty="0" smtClean="0">
                <a:solidFill>
                  <a:srgbClr val="00B0F0"/>
                </a:solidFill>
                <a:latin typeface="Comic Sans MS" panose="030F0702030302020204" pitchFamily="66" charset="0"/>
              </a:rPr>
              <a:t>learning:</a:t>
            </a:r>
            <a:endParaRPr lang="en-US" dirty="0">
              <a:solidFill>
                <a:srgbClr val="00B0F0"/>
              </a:solidFill>
              <a:latin typeface="Comic Sans MS" panose="030F0702030302020204" pitchFamily="66" charset="0"/>
            </a:endParaRPr>
          </a:p>
          <a:p>
            <a:pPr marL="533400" indent="-457200" algn="just" rtl="0">
              <a:buFont typeface="Arial" panose="020B0604020202020204" pitchFamily="34" charset="0"/>
              <a:buChar char="•"/>
            </a:pPr>
            <a:endParaRPr lang="en-US" dirty="0">
              <a:solidFill>
                <a:srgbClr val="002060"/>
              </a:solidFill>
              <a:latin typeface="Comic Sans MS" panose="030F0702030302020204" pitchFamily="66" charset="0"/>
            </a:endParaRPr>
          </a:p>
          <a:p>
            <a:pPr marL="1371600" lvl="1" indent="-457200" algn="just">
              <a:buFont typeface="Arial" panose="020B0604020202020204" pitchFamily="34" charset="0"/>
              <a:buChar char="•"/>
            </a:pPr>
            <a:r>
              <a:rPr lang="en-US" dirty="0" smtClean="0">
                <a:solidFill>
                  <a:srgbClr val="002060"/>
                </a:solidFill>
                <a:latin typeface="Comic Sans MS" panose="030F0702030302020204" pitchFamily="66" charset="0"/>
              </a:rPr>
              <a:t>The </a:t>
            </a:r>
            <a:r>
              <a:rPr lang="en-US" dirty="0">
                <a:solidFill>
                  <a:srgbClr val="002060"/>
                </a:solidFill>
                <a:latin typeface="Comic Sans MS" panose="030F0702030302020204" pitchFamily="66" charset="0"/>
              </a:rPr>
              <a:t>first strategy is to use neural networks to extract important features from data while retaining the trained network architecture where the trained network outputs are the data features given to the classifier network (Huh et al. 2016). </a:t>
            </a:r>
          </a:p>
          <a:p>
            <a:pPr marL="1371600" lvl="1" indent="-457200" algn="just">
              <a:buFont typeface="Arial" panose="020B0604020202020204" pitchFamily="34" charset="0"/>
              <a:buChar char="•"/>
            </a:pPr>
            <a:endParaRPr lang="en-US" dirty="0">
              <a:solidFill>
                <a:srgbClr val="002060"/>
              </a:solidFill>
              <a:latin typeface="Comic Sans MS" panose="030F0702030302020204" pitchFamily="66" charset="0"/>
            </a:endParaRPr>
          </a:p>
          <a:p>
            <a:pPr marL="1371600" lvl="1" indent="-457200" algn="just">
              <a:buFont typeface="Arial" panose="020B0604020202020204" pitchFamily="34" charset="0"/>
              <a:buChar char="•"/>
            </a:pPr>
            <a:r>
              <a:rPr lang="en-US" dirty="0">
                <a:solidFill>
                  <a:srgbClr val="002060"/>
                </a:solidFill>
                <a:latin typeface="Comic Sans MS" panose="030F0702030302020204" pitchFamily="66" charset="0"/>
              </a:rPr>
              <a:t>In the second strategy, the network architecture is adjusted to use its pre-trained weights attached to a parallel architecture containing untrained weights that were trained through the available data used in this study. </a:t>
            </a:r>
          </a:p>
        </p:txBody>
      </p:sp>
      <p:sp>
        <p:nvSpPr>
          <p:cNvPr id="4" name="عنصر نائب للتاريخ 3"/>
          <p:cNvSpPr>
            <a:spLocks noGrp="1"/>
          </p:cNvSpPr>
          <p:nvPr>
            <p:ph type="dt" sz="half" idx="10"/>
          </p:nvPr>
        </p:nvSpPr>
        <p:spPr/>
        <p:txBody>
          <a:bodyPr/>
          <a:lstStyle/>
          <a:p>
            <a:r>
              <a:rPr lang="en-US" smtClean="0"/>
              <a:t>2020-2021</a:t>
            </a:r>
            <a:endParaRPr lang="en-US" dirty="0"/>
          </a:p>
        </p:txBody>
      </p:sp>
      <p:sp>
        <p:nvSpPr>
          <p:cNvPr id="5" name="عنصر نائب لرقم الشريحة 4"/>
          <p:cNvSpPr>
            <a:spLocks noGrp="1"/>
          </p:cNvSpPr>
          <p:nvPr>
            <p:ph type="sldNum" sz="quarter" idx="12"/>
          </p:nvPr>
        </p:nvSpPr>
        <p:spPr/>
        <p:txBody>
          <a:bodyPr/>
          <a:lstStyle/>
          <a:p>
            <a:fld id="{A0EDFBC5-9E83-48A9-A20F-CEAD086DBFA3}" type="slidenum">
              <a:rPr lang="en-US" smtClean="0"/>
              <a:pPr/>
              <a:t>10</a:t>
            </a:fld>
            <a:endParaRPr lang="en-US" dirty="0"/>
          </a:p>
        </p:txBody>
      </p:sp>
      <p:sp>
        <p:nvSpPr>
          <p:cNvPr id="3" name="مربع نص 2"/>
          <p:cNvSpPr txBox="1"/>
          <p:nvPr/>
        </p:nvSpPr>
        <p:spPr>
          <a:xfrm>
            <a:off x="1317812" y="188256"/>
            <a:ext cx="9421906" cy="584775"/>
          </a:xfrm>
          <a:prstGeom prst="rect">
            <a:avLst/>
          </a:prstGeom>
          <a:noFill/>
        </p:spPr>
        <p:txBody>
          <a:bodyPr wrap="square" rtlCol="1">
            <a:spAutoFit/>
          </a:bodyPr>
          <a:lstStyle/>
          <a:p>
            <a:r>
              <a:rPr lang="en-US" sz="3200" b="1" dirty="0">
                <a:solidFill>
                  <a:srgbClr val="FFC000"/>
                </a:solidFill>
                <a:latin typeface="Comic Sans MS" panose="030F0702030302020204" pitchFamily="66" charset="0"/>
              </a:rPr>
              <a:t>Transfer </a:t>
            </a:r>
            <a:r>
              <a:rPr lang="en-US" sz="3200" b="1" dirty="0">
                <a:solidFill>
                  <a:srgbClr val="FFC000"/>
                </a:solidFill>
                <a:latin typeface="Comic Sans MS" panose="030F0702030302020204" pitchFamily="66" charset="0"/>
              </a:rPr>
              <a:t>learning</a:t>
            </a:r>
            <a:endParaRPr lang="en-US" sz="3200" b="1" dirty="0">
              <a:solidFill>
                <a:srgbClr val="FFC000"/>
              </a:solidFill>
              <a:latin typeface="Comic Sans MS" panose="030F0702030302020204" pitchFamily="66" charset="0"/>
            </a:endParaRPr>
          </a:p>
        </p:txBody>
      </p:sp>
    </p:spTree>
    <p:extLst>
      <p:ext uri="{BB962C8B-B14F-4D97-AF65-F5344CB8AC3E}">
        <p14:creationId xmlns:p14="http://schemas.microsoft.com/office/powerpoint/2010/main" val="25608438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p:txBody>
          <a:bodyPr/>
          <a:lstStyle/>
          <a:p>
            <a:r>
              <a:rPr lang="en-US" smtClean="0"/>
              <a:t>2020-2021</a:t>
            </a:r>
            <a:endParaRPr lang="en-US" dirty="0"/>
          </a:p>
        </p:txBody>
      </p:sp>
      <p:sp>
        <p:nvSpPr>
          <p:cNvPr id="5" name="عنصر نائب لرقم الشريحة 4"/>
          <p:cNvSpPr>
            <a:spLocks noGrp="1"/>
          </p:cNvSpPr>
          <p:nvPr>
            <p:ph type="sldNum" sz="quarter" idx="12"/>
          </p:nvPr>
        </p:nvSpPr>
        <p:spPr/>
        <p:txBody>
          <a:bodyPr/>
          <a:lstStyle/>
          <a:p>
            <a:fld id="{A0EDFBC5-9E83-48A9-A20F-CEAD086DBFA3}" type="slidenum">
              <a:rPr lang="en-US" smtClean="0"/>
              <a:pPr/>
              <a:t>11</a:t>
            </a:fld>
            <a:endParaRPr lang="en-US" dirty="0"/>
          </a:p>
        </p:txBody>
      </p:sp>
      <p:sp>
        <p:nvSpPr>
          <p:cNvPr id="3" name="مربع نص 2"/>
          <p:cNvSpPr txBox="1"/>
          <p:nvPr/>
        </p:nvSpPr>
        <p:spPr>
          <a:xfrm>
            <a:off x="1317812" y="188256"/>
            <a:ext cx="9421906" cy="584775"/>
          </a:xfrm>
          <a:prstGeom prst="rect">
            <a:avLst/>
          </a:prstGeom>
          <a:noFill/>
        </p:spPr>
        <p:txBody>
          <a:bodyPr wrap="square" rtlCol="1">
            <a:spAutoFit/>
          </a:bodyPr>
          <a:lstStyle/>
          <a:p>
            <a:r>
              <a:rPr lang="en-US" sz="3200" b="1" dirty="0">
                <a:solidFill>
                  <a:srgbClr val="FFC000"/>
                </a:solidFill>
                <a:latin typeface="Comic Sans MS" panose="030F0702030302020204" pitchFamily="66" charset="0"/>
              </a:rPr>
              <a:t>Transfer </a:t>
            </a:r>
            <a:r>
              <a:rPr lang="en-US" sz="3200" b="1" dirty="0">
                <a:solidFill>
                  <a:srgbClr val="FFC000"/>
                </a:solidFill>
                <a:latin typeface="Comic Sans MS" panose="030F0702030302020204" pitchFamily="66" charset="0"/>
              </a:rPr>
              <a:t>learning</a:t>
            </a:r>
            <a:endParaRPr lang="en-US" sz="3200" b="1" dirty="0">
              <a:solidFill>
                <a:srgbClr val="FFC000"/>
              </a:solidFill>
              <a:latin typeface="Comic Sans MS" panose="030F0702030302020204" pitchFamily="66"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2235" y="1108575"/>
            <a:ext cx="8943106" cy="5032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28707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idx="1"/>
          </p:nvPr>
        </p:nvSpPr>
        <p:spPr>
          <a:xfrm>
            <a:off x="186305" y="1087138"/>
            <a:ext cx="11487217" cy="5080789"/>
          </a:xfrm>
        </p:spPr>
        <p:txBody>
          <a:bodyPr/>
          <a:lstStyle/>
          <a:p>
            <a:pPr marL="533400" indent="-457200" algn="just" rtl="0">
              <a:buFont typeface="Arial" panose="020B0604020202020204" pitchFamily="34" charset="0"/>
              <a:buChar char="•"/>
            </a:pPr>
            <a:r>
              <a:rPr lang="en-US" sz="2600" dirty="0">
                <a:solidFill>
                  <a:srgbClr val="002060"/>
                </a:solidFill>
                <a:latin typeface="Comic Sans MS" panose="030F0702030302020204" pitchFamily="66" charset="0"/>
              </a:rPr>
              <a:t>It is unnecessary to build a deep model from the beginning because pre-built models </a:t>
            </a:r>
            <a:r>
              <a:rPr lang="en-US" sz="2600" dirty="0">
                <a:solidFill>
                  <a:srgbClr val="00B050"/>
                </a:solidFill>
                <a:latin typeface="Comic Sans MS" panose="030F0702030302020204" pitchFamily="66" charset="0"/>
              </a:rPr>
              <a:t>(VGG-16, VGG-19, and </a:t>
            </a:r>
            <a:r>
              <a:rPr lang="en-US" sz="2600" dirty="0" err="1">
                <a:solidFill>
                  <a:srgbClr val="00B050"/>
                </a:solidFill>
                <a:latin typeface="Comic Sans MS" panose="030F0702030302020204" pitchFamily="66" charset="0"/>
              </a:rPr>
              <a:t>ResNet</a:t>
            </a:r>
            <a:r>
              <a:rPr lang="en-US" sz="2600" dirty="0">
                <a:solidFill>
                  <a:srgbClr val="00B050"/>
                </a:solidFill>
                <a:latin typeface="Comic Sans MS" panose="030F0702030302020204" pitchFamily="66" charset="0"/>
              </a:rPr>
              <a:t>) </a:t>
            </a:r>
            <a:r>
              <a:rPr lang="en-US" sz="2600" dirty="0">
                <a:solidFill>
                  <a:srgbClr val="002060"/>
                </a:solidFill>
                <a:latin typeface="Comic Sans MS" panose="030F0702030302020204" pitchFamily="66" charset="0"/>
              </a:rPr>
              <a:t>can be modified and used</a:t>
            </a:r>
            <a:r>
              <a:rPr lang="en-US" sz="2600" dirty="0" smtClean="0">
                <a:solidFill>
                  <a:srgbClr val="002060"/>
                </a:solidFill>
                <a:latin typeface="Comic Sans MS" panose="030F0702030302020204" pitchFamily="66" charset="0"/>
              </a:rPr>
              <a:t>.</a:t>
            </a:r>
          </a:p>
          <a:p>
            <a:pPr marL="533400" indent="-457200" algn="just" rtl="0">
              <a:buFont typeface="Arial" panose="020B0604020202020204" pitchFamily="34" charset="0"/>
              <a:buChar char="•"/>
            </a:pPr>
            <a:endParaRPr lang="en-US" sz="2600" dirty="0">
              <a:solidFill>
                <a:srgbClr val="002060"/>
              </a:solidFill>
              <a:latin typeface="Comic Sans MS" panose="030F0702030302020204" pitchFamily="66" charset="0"/>
            </a:endParaRPr>
          </a:p>
          <a:p>
            <a:pPr marL="533400" indent="-457200" algn="just" rtl="0">
              <a:buFont typeface="Arial" panose="020B0604020202020204" pitchFamily="34" charset="0"/>
              <a:buChar char="•"/>
            </a:pPr>
            <a:r>
              <a:rPr lang="en-US" sz="2600" dirty="0">
                <a:solidFill>
                  <a:srgbClr val="002060"/>
                </a:solidFill>
                <a:latin typeface="Comic Sans MS" panose="030F0702030302020204" pitchFamily="66" charset="0"/>
              </a:rPr>
              <a:t>A transfer learning method is to add learnable layers at the end of the network to train it in the current data. </a:t>
            </a:r>
          </a:p>
          <a:p>
            <a:pPr marL="533400" indent="-457200" algn="just" rtl="0">
              <a:buFont typeface="Arial" panose="020B0604020202020204" pitchFamily="34" charset="0"/>
              <a:buChar char="•"/>
            </a:pPr>
            <a:endParaRPr lang="en-US" sz="2600" dirty="0" smtClean="0">
              <a:solidFill>
                <a:srgbClr val="002060"/>
              </a:solidFill>
              <a:latin typeface="Comic Sans MS" panose="030F0702030302020204" pitchFamily="66" charset="0"/>
            </a:endParaRPr>
          </a:p>
          <a:p>
            <a:pPr marL="533400" indent="-457200" algn="just" rtl="0">
              <a:buFont typeface="Arial" panose="020B0604020202020204" pitchFamily="34" charset="0"/>
              <a:buChar char="•"/>
            </a:pPr>
            <a:r>
              <a:rPr lang="en-US" sz="2600" dirty="0">
                <a:solidFill>
                  <a:srgbClr val="002060"/>
                </a:solidFill>
                <a:latin typeface="Comic Sans MS" panose="030F0702030302020204" pitchFamily="66" charset="0"/>
              </a:rPr>
              <a:t>Therefore, </a:t>
            </a:r>
            <a:r>
              <a:rPr lang="en-US" sz="2600" b="1" dirty="0">
                <a:solidFill>
                  <a:srgbClr val="002060"/>
                </a:solidFill>
                <a:latin typeface="Comic Sans MS" panose="030F0702030302020204" pitchFamily="66" charset="0"/>
              </a:rPr>
              <a:t>three learnable convolutional layers</a:t>
            </a:r>
            <a:r>
              <a:rPr lang="en-US" sz="2600" dirty="0">
                <a:solidFill>
                  <a:srgbClr val="002060"/>
                </a:solidFill>
                <a:latin typeface="Comic Sans MS" panose="030F0702030302020204" pitchFamily="66" charset="0"/>
              </a:rPr>
              <a:t> were added and trained by using the previously introduced data to improve the network performance and obtain the expected results</a:t>
            </a:r>
            <a:r>
              <a:rPr lang="en-US" sz="2600" dirty="0" smtClean="0">
                <a:solidFill>
                  <a:srgbClr val="002060"/>
                </a:solidFill>
                <a:latin typeface="Comic Sans MS" panose="030F0702030302020204" pitchFamily="66" charset="0"/>
              </a:rPr>
              <a:t>.</a:t>
            </a:r>
          </a:p>
          <a:p>
            <a:pPr marL="533400" indent="-457200" algn="just" rtl="0">
              <a:buFont typeface="Arial" panose="020B0604020202020204" pitchFamily="34" charset="0"/>
              <a:buChar char="•"/>
            </a:pPr>
            <a:endParaRPr lang="en-US" sz="2600" dirty="0" smtClean="0">
              <a:solidFill>
                <a:srgbClr val="002060"/>
              </a:solidFill>
              <a:latin typeface="Comic Sans MS" panose="030F0702030302020204" pitchFamily="66" charset="0"/>
            </a:endParaRPr>
          </a:p>
          <a:p>
            <a:pPr marL="533400" indent="-457200" algn="just" rtl="0">
              <a:buFont typeface="Arial" panose="020B0604020202020204" pitchFamily="34" charset="0"/>
              <a:buChar char="•"/>
            </a:pPr>
            <a:r>
              <a:rPr lang="en-US" sz="2600" dirty="0" smtClean="0">
                <a:solidFill>
                  <a:srgbClr val="002060"/>
                </a:solidFill>
                <a:latin typeface="Comic Sans MS" panose="030F0702030302020204" pitchFamily="66" charset="0"/>
              </a:rPr>
              <a:t>These </a:t>
            </a:r>
            <a:r>
              <a:rPr lang="en-US" sz="2600" dirty="0">
                <a:solidFill>
                  <a:srgbClr val="002060"/>
                </a:solidFill>
                <a:latin typeface="Comic Sans MS" panose="030F0702030302020204" pitchFamily="66" charset="0"/>
              </a:rPr>
              <a:t>three added layers were named the Convolutional COVID Block </a:t>
            </a:r>
            <a:r>
              <a:rPr lang="en-US" sz="2600" b="1" dirty="0">
                <a:solidFill>
                  <a:srgbClr val="00B050"/>
                </a:solidFill>
                <a:latin typeface="Comic Sans MS" panose="030F0702030302020204" pitchFamily="66" charset="0"/>
              </a:rPr>
              <a:t>(</a:t>
            </a:r>
            <a:r>
              <a:rPr lang="en-US" sz="2600" b="1" dirty="0" err="1">
                <a:solidFill>
                  <a:srgbClr val="00B050"/>
                </a:solidFill>
                <a:latin typeface="Comic Sans MS" panose="030F0702030302020204" pitchFamily="66" charset="0"/>
              </a:rPr>
              <a:t>CCBlock</a:t>
            </a:r>
            <a:r>
              <a:rPr lang="en-US" sz="2600" b="1" dirty="0" smtClean="0">
                <a:solidFill>
                  <a:srgbClr val="00B050"/>
                </a:solidFill>
                <a:latin typeface="Comic Sans MS" panose="030F0702030302020204" pitchFamily="66" charset="0"/>
              </a:rPr>
              <a:t>)</a:t>
            </a:r>
            <a:r>
              <a:rPr lang="en-US" sz="2600" dirty="0" smtClean="0">
                <a:solidFill>
                  <a:srgbClr val="002060"/>
                </a:solidFill>
                <a:latin typeface="Comic Sans MS" panose="030F0702030302020204" pitchFamily="66" charset="0"/>
              </a:rPr>
              <a:t>.</a:t>
            </a:r>
            <a:endParaRPr lang="en-US" sz="2600" dirty="0">
              <a:solidFill>
                <a:srgbClr val="002060"/>
              </a:solidFill>
              <a:latin typeface="Comic Sans MS" panose="030F0702030302020204" pitchFamily="66" charset="0"/>
            </a:endParaRPr>
          </a:p>
        </p:txBody>
      </p:sp>
      <p:sp>
        <p:nvSpPr>
          <p:cNvPr id="4" name="عنصر نائب للتاريخ 3"/>
          <p:cNvSpPr>
            <a:spLocks noGrp="1"/>
          </p:cNvSpPr>
          <p:nvPr>
            <p:ph type="dt" sz="half" idx="10"/>
          </p:nvPr>
        </p:nvSpPr>
        <p:spPr/>
        <p:txBody>
          <a:bodyPr/>
          <a:lstStyle/>
          <a:p>
            <a:r>
              <a:rPr lang="en-US" smtClean="0"/>
              <a:t>2020-2021</a:t>
            </a:r>
            <a:endParaRPr lang="en-US" dirty="0"/>
          </a:p>
        </p:txBody>
      </p:sp>
      <p:sp>
        <p:nvSpPr>
          <p:cNvPr id="5" name="عنصر نائب لرقم الشريحة 4"/>
          <p:cNvSpPr>
            <a:spLocks noGrp="1"/>
          </p:cNvSpPr>
          <p:nvPr>
            <p:ph type="sldNum" sz="quarter" idx="12"/>
          </p:nvPr>
        </p:nvSpPr>
        <p:spPr/>
        <p:txBody>
          <a:bodyPr/>
          <a:lstStyle/>
          <a:p>
            <a:fld id="{A0EDFBC5-9E83-48A9-A20F-CEAD086DBFA3}" type="slidenum">
              <a:rPr lang="en-US" smtClean="0"/>
              <a:pPr/>
              <a:t>12</a:t>
            </a:fld>
            <a:endParaRPr lang="en-US" dirty="0"/>
          </a:p>
        </p:txBody>
      </p:sp>
      <p:sp>
        <p:nvSpPr>
          <p:cNvPr id="3" name="مربع نص 2"/>
          <p:cNvSpPr txBox="1"/>
          <p:nvPr/>
        </p:nvSpPr>
        <p:spPr>
          <a:xfrm>
            <a:off x="1317812" y="188256"/>
            <a:ext cx="9421906" cy="584775"/>
          </a:xfrm>
          <a:prstGeom prst="rect">
            <a:avLst/>
          </a:prstGeom>
          <a:noFill/>
        </p:spPr>
        <p:txBody>
          <a:bodyPr wrap="square" rtlCol="1">
            <a:spAutoFit/>
          </a:bodyPr>
          <a:lstStyle/>
          <a:p>
            <a:r>
              <a:rPr lang="en-US" sz="3200" b="1" dirty="0" err="1" smtClean="0">
                <a:solidFill>
                  <a:srgbClr val="FFC000"/>
                </a:solidFill>
                <a:latin typeface="Comic Sans MS" panose="030F0702030302020204" pitchFamily="66" charset="0"/>
              </a:rPr>
              <a:t>CCBlock</a:t>
            </a:r>
            <a:endParaRPr lang="en-US" sz="3200" b="1" dirty="0">
              <a:solidFill>
                <a:srgbClr val="FFC000"/>
              </a:solidFill>
              <a:latin typeface="Comic Sans MS" panose="030F0702030302020204" pitchFamily="66" charset="0"/>
            </a:endParaRPr>
          </a:p>
        </p:txBody>
      </p:sp>
    </p:spTree>
    <p:extLst>
      <p:ext uri="{BB962C8B-B14F-4D97-AF65-F5344CB8AC3E}">
        <p14:creationId xmlns:p14="http://schemas.microsoft.com/office/powerpoint/2010/main" val="2223145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p:txBody>
          <a:bodyPr/>
          <a:lstStyle/>
          <a:p>
            <a:r>
              <a:rPr lang="en-US" smtClean="0"/>
              <a:t>2020-2021</a:t>
            </a:r>
            <a:endParaRPr lang="en-US" dirty="0"/>
          </a:p>
        </p:txBody>
      </p:sp>
      <p:sp>
        <p:nvSpPr>
          <p:cNvPr id="5" name="عنصر نائب لرقم الشريحة 4"/>
          <p:cNvSpPr>
            <a:spLocks noGrp="1"/>
          </p:cNvSpPr>
          <p:nvPr>
            <p:ph type="sldNum" sz="quarter" idx="12"/>
          </p:nvPr>
        </p:nvSpPr>
        <p:spPr/>
        <p:txBody>
          <a:bodyPr/>
          <a:lstStyle/>
          <a:p>
            <a:fld id="{A0EDFBC5-9E83-48A9-A20F-CEAD086DBFA3}" type="slidenum">
              <a:rPr lang="en-US" smtClean="0"/>
              <a:pPr/>
              <a:t>13</a:t>
            </a:fld>
            <a:endParaRPr lang="en-US" dirty="0"/>
          </a:p>
        </p:txBody>
      </p:sp>
      <p:sp>
        <p:nvSpPr>
          <p:cNvPr id="3" name="مربع نص 2"/>
          <p:cNvSpPr txBox="1"/>
          <p:nvPr/>
        </p:nvSpPr>
        <p:spPr>
          <a:xfrm>
            <a:off x="1317812" y="197221"/>
            <a:ext cx="10614212" cy="584775"/>
          </a:xfrm>
          <a:prstGeom prst="rect">
            <a:avLst/>
          </a:prstGeom>
          <a:noFill/>
        </p:spPr>
        <p:txBody>
          <a:bodyPr wrap="square" rtlCol="1">
            <a:spAutoFit/>
          </a:bodyPr>
          <a:lstStyle/>
          <a:p>
            <a:r>
              <a:rPr lang="en-US" sz="3200" b="1" dirty="0">
                <a:solidFill>
                  <a:srgbClr val="FFC000"/>
                </a:solidFill>
                <a:latin typeface="Comic Sans MS" panose="030F0702030302020204" pitchFamily="66" charset="0"/>
              </a:rPr>
              <a:t>The procedure for </a:t>
            </a:r>
            <a:r>
              <a:rPr lang="en-US" sz="3200" b="1" dirty="0" smtClean="0">
                <a:solidFill>
                  <a:srgbClr val="FFC000"/>
                </a:solidFill>
                <a:latin typeface="Comic Sans MS" panose="030F0702030302020204" pitchFamily="66" charset="0"/>
              </a:rPr>
              <a:t>the proposed </a:t>
            </a:r>
            <a:r>
              <a:rPr lang="en-US" sz="3200" b="1" dirty="0">
                <a:solidFill>
                  <a:srgbClr val="FFC000"/>
                </a:solidFill>
                <a:latin typeface="Comic Sans MS" panose="030F0702030302020204" pitchFamily="66" charset="0"/>
              </a:rPr>
              <a:t>model</a:t>
            </a:r>
            <a:endParaRPr lang="en-US" sz="3200" b="1" dirty="0">
              <a:solidFill>
                <a:srgbClr val="FFC000"/>
              </a:solidFill>
              <a:latin typeface="Comic Sans MS" panose="030F0702030302020204" pitchFamily="66"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4276" y="1126714"/>
            <a:ext cx="7709647" cy="4959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14284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idx="1"/>
          </p:nvPr>
        </p:nvSpPr>
        <p:spPr>
          <a:xfrm>
            <a:off x="186305" y="1203683"/>
            <a:ext cx="11487217" cy="5080789"/>
          </a:xfrm>
        </p:spPr>
        <p:txBody>
          <a:bodyPr/>
          <a:lstStyle/>
          <a:p>
            <a:pPr marL="533400" indent="-457200" algn="just" rtl="0">
              <a:buFont typeface="Arial" panose="020B0604020202020204" pitchFamily="34" charset="0"/>
              <a:buChar char="•"/>
            </a:pPr>
            <a:endParaRPr lang="en-US" dirty="0" smtClean="0">
              <a:solidFill>
                <a:srgbClr val="002060"/>
              </a:solidFill>
              <a:latin typeface="Comic Sans MS" panose="030F0702030302020204" pitchFamily="66" charset="0"/>
            </a:endParaRPr>
          </a:p>
          <a:p>
            <a:pPr marL="533400" indent="-457200" algn="just" rtl="0">
              <a:buFont typeface="Arial" panose="020B0604020202020204" pitchFamily="34" charset="0"/>
              <a:buChar char="•"/>
            </a:pPr>
            <a:r>
              <a:rPr lang="en-US" dirty="0" smtClean="0">
                <a:solidFill>
                  <a:srgbClr val="002060"/>
                </a:solidFill>
                <a:latin typeface="Comic Sans MS" panose="030F0702030302020204" pitchFamily="66" charset="0"/>
              </a:rPr>
              <a:t>For  </a:t>
            </a:r>
            <a:r>
              <a:rPr lang="en-US" dirty="0">
                <a:solidFill>
                  <a:srgbClr val="002060"/>
                </a:solidFill>
                <a:latin typeface="Comic Sans MS" panose="030F0702030302020204" pitchFamily="66" charset="0"/>
              </a:rPr>
              <a:t>this purpose, </a:t>
            </a:r>
            <a:r>
              <a:rPr lang="en-US" b="1" dirty="0">
                <a:solidFill>
                  <a:srgbClr val="002060"/>
                </a:solidFill>
                <a:latin typeface="Comic Sans MS" panose="030F0702030302020204" pitchFamily="66" charset="0"/>
              </a:rPr>
              <a:t>1828</a:t>
            </a:r>
            <a:r>
              <a:rPr lang="en-US" dirty="0">
                <a:solidFill>
                  <a:srgbClr val="002060"/>
                </a:solidFill>
                <a:latin typeface="Comic Sans MS" panose="030F0702030302020204" pitchFamily="66" charset="0"/>
              </a:rPr>
              <a:t> chest X-rays were selected. </a:t>
            </a:r>
          </a:p>
          <a:p>
            <a:pPr marL="533400" indent="-457200" algn="just" rtl="0">
              <a:buFont typeface="Arial" panose="020B0604020202020204" pitchFamily="34" charset="0"/>
              <a:buChar char="•"/>
            </a:pPr>
            <a:endParaRPr lang="en-US" dirty="0">
              <a:solidFill>
                <a:srgbClr val="002060"/>
              </a:solidFill>
              <a:latin typeface="Comic Sans MS" panose="030F0702030302020204" pitchFamily="66" charset="0"/>
            </a:endParaRPr>
          </a:p>
          <a:p>
            <a:pPr marL="533400" indent="-457200" algn="just" rtl="0">
              <a:buFont typeface="Arial" panose="020B0604020202020204" pitchFamily="34" charset="0"/>
              <a:buChar char="•"/>
            </a:pPr>
            <a:r>
              <a:rPr lang="en-US" dirty="0">
                <a:solidFill>
                  <a:srgbClr val="002060"/>
                </a:solidFill>
                <a:latin typeface="Comic Sans MS" panose="030F0702030302020204" pitchFamily="66" charset="0"/>
              </a:rPr>
              <a:t>The first of the three sources used in the study was </a:t>
            </a:r>
            <a:r>
              <a:rPr lang="en-US" dirty="0">
                <a:solidFill>
                  <a:srgbClr val="00B0F0"/>
                </a:solidFill>
                <a:latin typeface="Comic Sans MS" panose="030F0702030302020204" pitchFamily="66" charset="0"/>
              </a:rPr>
              <a:t>Dr. Cohen dataset</a:t>
            </a:r>
            <a:r>
              <a:rPr lang="en-US" dirty="0">
                <a:solidFill>
                  <a:srgbClr val="002060"/>
                </a:solidFill>
                <a:latin typeface="Comic Sans MS" panose="030F0702030302020204" pitchFamily="66" charset="0"/>
              </a:rPr>
              <a:t>, were, 241 chest X-rays of the </a:t>
            </a:r>
            <a:r>
              <a:rPr lang="en-US" dirty="0">
                <a:solidFill>
                  <a:srgbClr val="FF0000"/>
                </a:solidFill>
                <a:latin typeface="Comic Sans MS" panose="030F0702030302020204" pitchFamily="66" charset="0"/>
              </a:rPr>
              <a:t>COVID-19</a:t>
            </a:r>
            <a:r>
              <a:rPr lang="en-US" dirty="0">
                <a:solidFill>
                  <a:srgbClr val="002060"/>
                </a:solidFill>
                <a:latin typeface="Comic Sans MS" panose="030F0702030302020204" pitchFamily="66" charset="0"/>
              </a:rPr>
              <a:t> patients.</a:t>
            </a:r>
          </a:p>
          <a:p>
            <a:pPr marL="533400" indent="-457200" algn="just" rtl="0">
              <a:buFont typeface="Arial" panose="020B0604020202020204" pitchFamily="34" charset="0"/>
              <a:buChar char="•"/>
            </a:pPr>
            <a:endParaRPr lang="en-US" dirty="0">
              <a:solidFill>
                <a:srgbClr val="002060"/>
              </a:solidFill>
              <a:latin typeface="Comic Sans MS" panose="030F0702030302020204" pitchFamily="66" charset="0"/>
            </a:endParaRPr>
          </a:p>
          <a:p>
            <a:pPr marL="533400" indent="-457200" algn="just" rtl="0">
              <a:buFont typeface="Arial" panose="020B0604020202020204" pitchFamily="34" charset="0"/>
              <a:buChar char="•"/>
            </a:pPr>
            <a:r>
              <a:rPr lang="en-US" dirty="0">
                <a:solidFill>
                  <a:srgbClr val="002060"/>
                </a:solidFill>
                <a:latin typeface="Comic Sans MS" panose="030F0702030302020204" pitchFamily="66" charset="0"/>
              </a:rPr>
              <a:t>The second source used in this study came from the </a:t>
            </a:r>
            <a:r>
              <a:rPr lang="en-US" dirty="0" err="1">
                <a:solidFill>
                  <a:srgbClr val="00B0F0"/>
                </a:solidFill>
                <a:latin typeface="Comic Sans MS" panose="030F0702030302020204" pitchFamily="66" charset="0"/>
              </a:rPr>
              <a:t>Kaggle</a:t>
            </a:r>
            <a:r>
              <a:rPr lang="en-US" dirty="0">
                <a:solidFill>
                  <a:srgbClr val="00B0F0"/>
                </a:solidFill>
                <a:latin typeface="Comic Sans MS" panose="030F0702030302020204" pitchFamily="66" charset="0"/>
              </a:rPr>
              <a:t> platform.</a:t>
            </a:r>
            <a:r>
              <a:rPr lang="en-US" dirty="0">
                <a:solidFill>
                  <a:srgbClr val="002060"/>
                </a:solidFill>
                <a:latin typeface="Comic Sans MS" panose="030F0702030302020204" pitchFamily="66" charset="0"/>
              </a:rPr>
              <a:t> </a:t>
            </a:r>
            <a:r>
              <a:rPr lang="en-US" dirty="0" smtClean="0">
                <a:solidFill>
                  <a:srgbClr val="002060"/>
                </a:solidFill>
                <a:latin typeface="Comic Sans MS" panose="030F0702030302020204" pitchFamily="66" charset="0"/>
              </a:rPr>
              <a:t> It </a:t>
            </a:r>
            <a:r>
              <a:rPr lang="en-US" dirty="0">
                <a:solidFill>
                  <a:srgbClr val="002060"/>
                </a:solidFill>
                <a:latin typeface="Comic Sans MS" panose="030F0702030302020204" pitchFamily="66" charset="0"/>
              </a:rPr>
              <a:t>consisted of </a:t>
            </a:r>
            <a:r>
              <a:rPr lang="en-US" b="1" dirty="0">
                <a:solidFill>
                  <a:srgbClr val="002060"/>
                </a:solidFill>
                <a:latin typeface="Comic Sans MS" panose="030F0702030302020204" pitchFamily="66" charset="0"/>
              </a:rPr>
              <a:t>79</a:t>
            </a:r>
            <a:r>
              <a:rPr lang="en-US" dirty="0">
                <a:solidFill>
                  <a:srgbClr val="002060"/>
                </a:solidFill>
                <a:latin typeface="Comic Sans MS" panose="030F0702030302020204" pitchFamily="66" charset="0"/>
              </a:rPr>
              <a:t> chest X-rays of </a:t>
            </a:r>
            <a:r>
              <a:rPr lang="en-US" dirty="0">
                <a:solidFill>
                  <a:srgbClr val="FF0000"/>
                </a:solidFill>
                <a:latin typeface="Comic Sans MS" panose="030F0702030302020204" pitchFamily="66" charset="0"/>
              </a:rPr>
              <a:t>COVID-19</a:t>
            </a:r>
            <a:r>
              <a:rPr lang="en-US" dirty="0">
                <a:solidFill>
                  <a:srgbClr val="002060"/>
                </a:solidFill>
                <a:latin typeface="Comic Sans MS" panose="030F0702030302020204" pitchFamily="66" charset="0"/>
              </a:rPr>
              <a:t> patients (</a:t>
            </a:r>
            <a:r>
              <a:rPr lang="en-US" dirty="0" err="1">
                <a:solidFill>
                  <a:srgbClr val="002060"/>
                </a:solidFill>
                <a:latin typeface="Comic Sans MS" panose="030F0702030302020204" pitchFamily="66" charset="0"/>
              </a:rPr>
              <a:t>Larxel</a:t>
            </a:r>
            <a:r>
              <a:rPr lang="en-US" dirty="0">
                <a:solidFill>
                  <a:srgbClr val="002060"/>
                </a:solidFill>
                <a:latin typeface="Comic Sans MS" panose="030F0702030302020204" pitchFamily="66" charset="0"/>
              </a:rPr>
              <a:t> 2020</a:t>
            </a:r>
            <a:r>
              <a:rPr lang="en-US" dirty="0" smtClean="0">
                <a:solidFill>
                  <a:srgbClr val="002060"/>
                </a:solidFill>
                <a:latin typeface="Comic Sans MS" panose="030F0702030302020204" pitchFamily="66" charset="0"/>
              </a:rPr>
              <a:t>).</a:t>
            </a:r>
          </a:p>
          <a:p>
            <a:pPr marL="533400" indent="-457200" algn="just" rtl="0">
              <a:buFont typeface="Arial" panose="020B0604020202020204" pitchFamily="34" charset="0"/>
              <a:buChar char="•"/>
            </a:pPr>
            <a:endParaRPr lang="en-US" dirty="0">
              <a:solidFill>
                <a:srgbClr val="002060"/>
              </a:solidFill>
              <a:latin typeface="Comic Sans MS" panose="030F0702030302020204" pitchFamily="66" charset="0"/>
            </a:endParaRPr>
          </a:p>
          <a:p>
            <a:pPr marL="533400" indent="-457200" algn="just" rtl="0">
              <a:buFont typeface="Arial" panose="020B0604020202020204" pitchFamily="34" charset="0"/>
              <a:buChar char="•"/>
            </a:pPr>
            <a:r>
              <a:rPr lang="en-US" dirty="0">
                <a:solidFill>
                  <a:srgbClr val="002060"/>
                </a:solidFill>
                <a:latin typeface="Comic Sans MS" panose="030F0702030302020204" pitchFamily="66" charset="0"/>
              </a:rPr>
              <a:t>As a result, there were 310 chest X-rays of the </a:t>
            </a:r>
            <a:r>
              <a:rPr lang="en-US" dirty="0">
                <a:solidFill>
                  <a:srgbClr val="FF0000"/>
                </a:solidFill>
                <a:latin typeface="Comic Sans MS" panose="030F0702030302020204" pitchFamily="66" charset="0"/>
              </a:rPr>
              <a:t>COVID-19</a:t>
            </a:r>
            <a:r>
              <a:rPr lang="en-US" dirty="0">
                <a:solidFill>
                  <a:srgbClr val="002060"/>
                </a:solidFill>
                <a:latin typeface="Comic Sans MS" panose="030F0702030302020204" pitchFamily="66" charset="0"/>
              </a:rPr>
              <a:t> patients in total. </a:t>
            </a:r>
            <a:r>
              <a:rPr lang="en-US" dirty="0" smtClean="0">
                <a:solidFill>
                  <a:srgbClr val="002060"/>
                </a:solidFill>
                <a:latin typeface="Comic Sans MS" panose="030F0702030302020204" pitchFamily="66" charset="0"/>
              </a:rPr>
              <a:t> </a:t>
            </a:r>
            <a:endParaRPr lang="en-US" dirty="0">
              <a:solidFill>
                <a:srgbClr val="002060"/>
              </a:solidFill>
              <a:latin typeface="Comic Sans MS" panose="030F0702030302020204" pitchFamily="66" charset="0"/>
            </a:endParaRPr>
          </a:p>
          <a:p>
            <a:pPr marL="533400" indent="-457200" algn="just" rtl="0">
              <a:buFont typeface="Arial" panose="020B0604020202020204" pitchFamily="34" charset="0"/>
              <a:buChar char="•"/>
            </a:pPr>
            <a:endParaRPr lang="en-US" dirty="0">
              <a:solidFill>
                <a:srgbClr val="002060"/>
              </a:solidFill>
              <a:latin typeface="Comic Sans MS" panose="030F0702030302020204" pitchFamily="66" charset="0"/>
            </a:endParaRPr>
          </a:p>
        </p:txBody>
      </p:sp>
      <p:sp>
        <p:nvSpPr>
          <p:cNvPr id="4" name="عنصر نائب للتاريخ 3"/>
          <p:cNvSpPr>
            <a:spLocks noGrp="1"/>
          </p:cNvSpPr>
          <p:nvPr>
            <p:ph type="dt" sz="half" idx="10"/>
          </p:nvPr>
        </p:nvSpPr>
        <p:spPr/>
        <p:txBody>
          <a:bodyPr/>
          <a:lstStyle/>
          <a:p>
            <a:r>
              <a:rPr lang="en-US" smtClean="0"/>
              <a:t>2020-2021</a:t>
            </a:r>
            <a:endParaRPr lang="en-US" dirty="0"/>
          </a:p>
        </p:txBody>
      </p:sp>
      <p:sp>
        <p:nvSpPr>
          <p:cNvPr id="5" name="عنصر نائب لرقم الشريحة 4"/>
          <p:cNvSpPr>
            <a:spLocks noGrp="1"/>
          </p:cNvSpPr>
          <p:nvPr>
            <p:ph type="sldNum" sz="quarter" idx="12"/>
          </p:nvPr>
        </p:nvSpPr>
        <p:spPr/>
        <p:txBody>
          <a:bodyPr/>
          <a:lstStyle/>
          <a:p>
            <a:fld id="{A0EDFBC5-9E83-48A9-A20F-CEAD086DBFA3}" type="slidenum">
              <a:rPr lang="en-US" smtClean="0"/>
              <a:pPr/>
              <a:t>14</a:t>
            </a:fld>
            <a:endParaRPr lang="en-US" dirty="0"/>
          </a:p>
        </p:txBody>
      </p:sp>
      <p:sp>
        <p:nvSpPr>
          <p:cNvPr id="3" name="مربع نص 2"/>
          <p:cNvSpPr txBox="1"/>
          <p:nvPr/>
        </p:nvSpPr>
        <p:spPr>
          <a:xfrm>
            <a:off x="1317812" y="188256"/>
            <a:ext cx="9421906" cy="584775"/>
          </a:xfrm>
          <a:prstGeom prst="rect">
            <a:avLst/>
          </a:prstGeom>
          <a:noFill/>
        </p:spPr>
        <p:txBody>
          <a:bodyPr wrap="square" rtlCol="1">
            <a:spAutoFit/>
          </a:bodyPr>
          <a:lstStyle/>
          <a:p>
            <a:r>
              <a:rPr lang="en-US" sz="3200" b="1" dirty="0" smtClean="0">
                <a:solidFill>
                  <a:srgbClr val="FFC000"/>
                </a:solidFill>
                <a:latin typeface="Comic Sans MS" panose="030F0702030302020204" pitchFamily="66" charset="0"/>
              </a:rPr>
              <a:t>Dataset</a:t>
            </a:r>
            <a:endParaRPr lang="en-US" sz="3200" b="1" dirty="0">
              <a:solidFill>
                <a:srgbClr val="FFC000"/>
              </a:solidFill>
              <a:latin typeface="Comic Sans MS" panose="030F0702030302020204" pitchFamily="66" charset="0"/>
            </a:endParaRPr>
          </a:p>
        </p:txBody>
      </p:sp>
    </p:spTree>
    <p:extLst>
      <p:ext uri="{BB962C8B-B14F-4D97-AF65-F5344CB8AC3E}">
        <p14:creationId xmlns:p14="http://schemas.microsoft.com/office/powerpoint/2010/main" val="27706109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idx="1"/>
          </p:nvPr>
        </p:nvSpPr>
        <p:spPr>
          <a:xfrm>
            <a:off x="186305" y="1203683"/>
            <a:ext cx="11487217" cy="5080789"/>
          </a:xfrm>
        </p:spPr>
        <p:txBody>
          <a:bodyPr/>
          <a:lstStyle/>
          <a:p>
            <a:pPr marL="533400" indent="-457200" algn="just" rtl="0">
              <a:buFont typeface="Arial" panose="020B0604020202020204" pitchFamily="34" charset="0"/>
              <a:buChar char="•"/>
            </a:pPr>
            <a:endParaRPr lang="en-US" dirty="0">
              <a:solidFill>
                <a:srgbClr val="002060"/>
              </a:solidFill>
              <a:latin typeface="Comic Sans MS" panose="030F0702030302020204" pitchFamily="66" charset="0"/>
            </a:endParaRPr>
          </a:p>
          <a:p>
            <a:pPr marL="533400" indent="-457200" algn="just" rtl="0">
              <a:buFont typeface="Arial" panose="020B0604020202020204" pitchFamily="34" charset="0"/>
              <a:buChar char="•"/>
            </a:pPr>
            <a:r>
              <a:rPr lang="en-US" dirty="0">
                <a:solidFill>
                  <a:srgbClr val="002060"/>
                </a:solidFill>
                <a:latin typeface="Comic Sans MS" panose="030F0702030302020204" pitchFamily="66" charset="0"/>
              </a:rPr>
              <a:t>The third source also came from the </a:t>
            </a:r>
            <a:r>
              <a:rPr lang="en-US" dirty="0" err="1">
                <a:solidFill>
                  <a:srgbClr val="00B0F0"/>
                </a:solidFill>
                <a:latin typeface="Comic Sans MS" panose="030F0702030302020204" pitchFamily="66" charset="0"/>
              </a:rPr>
              <a:t>Kaggle</a:t>
            </a:r>
            <a:r>
              <a:rPr lang="en-US" dirty="0">
                <a:solidFill>
                  <a:srgbClr val="00B0F0"/>
                </a:solidFill>
                <a:latin typeface="Comic Sans MS" panose="030F0702030302020204" pitchFamily="66" charset="0"/>
              </a:rPr>
              <a:t> platform</a:t>
            </a:r>
            <a:r>
              <a:rPr lang="en-US" dirty="0">
                <a:solidFill>
                  <a:srgbClr val="002060"/>
                </a:solidFill>
                <a:latin typeface="Comic Sans MS" panose="030F0702030302020204" pitchFamily="66" charset="0"/>
              </a:rPr>
              <a:t>. It contained a broad set of chest X-rays for patients with pneumonia and healthy people (Mooney 2017). </a:t>
            </a:r>
          </a:p>
          <a:p>
            <a:pPr marL="533400" indent="-457200" algn="just" rtl="0">
              <a:buFont typeface="Arial" panose="020B0604020202020204" pitchFamily="34" charset="0"/>
              <a:buChar char="•"/>
            </a:pPr>
            <a:endParaRPr lang="en-US" dirty="0">
              <a:solidFill>
                <a:srgbClr val="002060"/>
              </a:solidFill>
              <a:latin typeface="Comic Sans MS" panose="030F0702030302020204" pitchFamily="66" charset="0"/>
            </a:endParaRPr>
          </a:p>
          <a:p>
            <a:pPr marL="533400" indent="-457200" algn="just" rtl="0">
              <a:buFont typeface="Arial" panose="020B0604020202020204" pitchFamily="34" charset="0"/>
              <a:buChar char="•"/>
            </a:pPr>
            <a:r>
              <a:rPr lang="en-US" dirty="0">
                <a:solidFill>
                  <a:srgbClr val="002060"/>
                </a:solidFill>
                <a:latin typeface="Comic Sans MS" panose="030F0702030302020204" pitchFamily="66" charset="0"/>
              </a:rPr>
              <a:t>There were </a:t>
            </a:r>
            <a:r>
              <a:rPr lang="en-US" b="1" dirty="0">
                <a:solidFill>
                  <a:srgbClr val="002060"/>
                </a:solidFill>
                <a:latin typeface="Comic Sans MS" panose="030F0702030302020204" pitchFamily="66" charset="0"/>
              </a:rPr>
              <a:t>864</a:t>
            </a:r>
            <a:r>
              <a:rPr lang="en-US" dirty="0">
                <a:solidFill>
                  <a:srgbClr val="002060"/>
                </a:solidFill>
                <a:latin typeface="Comic Sans MS" panose="030F0702030302020204" pitchFamily="66" charset="0"/>
              </a:rPr>
              <a:t> chest X-rays of the patients with </a:t>
            </a:r>
            <a:r>
              <a:rPr lang="en-US" dirty="0">
                <a:solidFill>
                  <a:srgbClr val="FFC000"/>
                </a:solidFill>
                <a:latin typeface="Comic Sans MS" panose="030F0702030302020204" pitchFamily="66" charset="0"/>
              </a:rPr>
              <a:t>pneumonia</a:t>
            </a:r>
            <a:r>
              <a:rPr lang="en-US" dirty="0">
                <a:solidFill>
                  <a:srgbClr val="002060"/>
                </a:solidFill>
                <a:latin typeface="Comic Sans MS" panose="030F0702030302020204" pitchFamily="66" charset="0"/>
              </a:rPr>
              <a:t>: </a:t>
            </a:r>
            <a:r>
              <a:rPr lang="en-US" b="1" dirty="0">
                <a:solidFill>
                  <a:srgbClr val="002060"/>
                </a:solidFill>
                <a:latin typeface="Comic Sans MS" panose="030F0702030302020204" pitchFamily="66" charset="0"/>
              </a:rPr>
              <a:t>467</a:t>
            </a:r>
            <a:r>
              <a:rPr lang="en-US" dirty="0">
                <a:solidFill>
                  <a:srgbClr val="002060"/>
                </a:solidFill>
                <a:latin typeface="Comic Sans MS" panose="030F0702030302020204" pitchFamily="66" charset="0"/>
              </a:rPr>
              <a:t> images of </a:t>
            </a:r>
            <a:r>
              <a:rPr lang="en-US" dirty="0">
                <a:solidFill>
                  <a:srgbClr val="FFC000"/>
                </a:solidFill>
                <a:latin typeface="Comic Sans MS" panose="030F0702030302020204" pitchFamily="66" charset="0"/>
              </a:rPr>
              <a:t>bacterial pneumonia</a:t>
            </a:r>
            <a:r>
              <a:rPr lang="en-US" dirty="0">
                <a:solidFill>
                  <a:srgbClr val="002060"/>
                </a:solidFill>
                <a:latin typeface="Comic Sans MS" panose="030F0702030302020204" pitchFamily="66" charset="0"/>
              </a:rPr>
              <a:t> and </a:t>
            </a:r>
            <a:r>
              <a:rPr lang="en-US" b="1" dirty="0">
                <a:solidFill>
                  <a:srgbClr val="002060"/>
                </a:solidFill>
                <a:latin typeface="Comic Sans MS" panose="030F0702030302020204" pitchFamily="66" charset="0"/>
              </a:rPr>
              <a:t>397</a:t>
            </a:r>
            <a:r>
              <a:rPr lang="en-US" dirty="0">
                <a:solidFill>
                  <a:srgbClr val="002060"/>
                </a:solidFill>
                <a:latin typeface="Comic Sans MS" panose="030F0702030302020204" pitchFamily="66" charset="0"/>
              </a:rPr>
              <a:t> images of </a:t>
            </a:r>
            <a:r>
              <a:rPr lang="en-US" dirty="0">
                <a:solidFill>
                  <a:srgbClr val="FFC000"/>
                </a:solidFill>
                <a:latin typeface="Comic Sans MS" panose="030F0702030302020204" pitchFamily="66" charset="0"/>
              </a:rPr>
              <a:t>viral pneumonia</a:t>
            </a:r>
            <a:r>
              <a:rPr lang="en-US" dirty="0">
                <a:solidFill>
                  <a:srgbClr val="002060"/>
                </a:solidFill>
                <a:latin typeface="Comic Sans MS" panose="030F0702030302020204" pitchFamily="66" charset="0"/>
              </a:rPr>
              <a:t>.</a:t>
            </a:r>
          </a:p>
          <a:p>
            <a:pPr marL="533400" indent="-457200" algn="just" rtl="0">
              <a:buFont typeface="Arial" panose="020B0604020202020204" pitchFamily="34" charset="0"/>
              <a:buChar char="•"/>
            </a:pPr>
            <a:endParaRPr lang="en-US" dirty="0">
              <a:solidFill>
                <a:srgbClr val="002060"/>
              </a:solidFill>
              <a:latin typeface="Comic Sans MS" panose="030F0702030302020204" pitchFamily="66" charset="0"/>
            </a:endParaRPr>
          </a:p>
          <a:p>
            <a:pPr marL="533400" indent="-457200" algn="just" rtl="0">
              <a:buFont typeface="Arial" panose="020B0604020202020204" pitchFamily="34" charset="0"/>
              <a:buChar char="•"/>
            </a:pPr>
            <a:r>
              <a:rPr lang="en-US" dirty="0" smtClean="0">
                <a:solidFill>
                  <a:srgbClr val="002060"/>
                </a:solidFill>
                <a:latin typeface="Comic Sans MS" panose="030F0702030302020204" pitchFamily="66" charset="0"/>
              </a:rPr>
              <a:t>There </a:t>
            </a:r>
            <a:r>
              <a:rPr lang="en-US" dirty="0">
                <a:solidFill>
                  <a:srgbClr val="002060"/>
                </a:solidFill>
                <a:latin typeface="Comic Sans MS" panose="030F0702030302020204" pitchFamily="66" charset="0"/>
              </a:rPr>
              <a:t>were also </a:t>
            </a:r>
            <a:r>
              <a:rPr lang="en-US" b="1" dirty="0">
                <a:solidFill>
                  <a:srgbClr val="002060"/>
                </a:solidFill>
                <a:latin typeface="Comic Sans MS" panose="030F0702030302020204" pitchFamily="66" charset="0"/>
              </a:rPr>
              <a:t>654</a:t>
            </a:r>
            <a:r>
              <a:rPr lang="en-US" dirty="0">
                <a:solidFill>
                  <a:srgbClr val="002060"/>
                </a:solidFill>
                <a:latin typeface="Comic Sans MS" panose="030F0702030302020204" pitchFamily="66" charset="0"/>
              </a:rPr>
              <a:t> chest X-rays of the </a:t>
            </a:r>
            <a:r>
              <a:rPr lang="en-US" dirty="0">
                <a:solidFill>
                  <a:srgbClr val="00B050"/>
                </a:solidFill>
                <a:latin typeface="Comic Sans MS" panose="030F0702030302020204" pitchFamily="66" charset="0"/>
              </a:rPr>
              <a:t>healthy people</a:t>
            </a:r>
            <a:r>
              <a:rPr lang="en-US" dirty="0">
                <a:solidFill>
                  <a:srgbClr val="002060"/>
                </a:solidFill>
                <a:latin typeface="Comic Sans MS" panose="030F0702030302020204" pitchFamily="66" charset="0"/>
              </a:rPr>
              <a:t> in the same </a:t>
            </a:r>
            <a:r>
              <a:rPr lang="en-US" dirty="0" smtClean="0">
                <a:solidFill>
                  <a:srgbClr val="002060"/>
                </a:solidFill>
                <a:latin typeface="Comic Sans MS" panose="030F0702030302020204" pitchFamily="66" charset="0"/>
              </a:rPr>
              <a:t>dataset.</a:t>
            </a:r>
          </a:p>
          <a:p>
            <a:pPr marL="533400" indent="-457200" algn="just" rtl="0">
              <a:buFont typeface="Arial" panose="020B0604020202020204" pitchFamily="34" charset="0"/>
              <a:buChar char="•"/>
            </a:pPr>
            <a:endParaRPr lang="en-US" dirty="0">
              <a:solidFill>
                <a:srgbClr val="002060"/>
              </a:solidFill>
              <a:latin typeface="Comic Sans MS" panose="030F0702030302020204" pitchFamily="66" charset="0"/>
            </a:endParaRPr>
          </a:p>
          <a:p>
            <a:pPr marL="533400" indent="-457200" algn="just" rtl="0">
              <a:buFont typeface="Arial" panose="020B0604020202020204" pitchFamily="34" charset="0"/>
              <a:buChar char="•"/>
            </a:pPr>
            <a:endParaRPr lang="en-US" dirty="0">
              <a:solidFill>
                <a:srgbClr val="002060"/>
              </a:solidFill>
              <a:latin typeface="Comic Sans MS" panose="030F0702030302020204" pitchFamily="66" charset="0"/>
            </a:endParaRPr>
          </a:p>
        </p:txBody>
      </p:sp>
      <p:sp>
        <p:nvSpPr>
          <p:cNvPr id="4" name="عنصر نائب للتاريخ 3"/>
          <p:cNvSpPr>
            <a:spLocks noGrp="1"/>
          </p:cNvSpPr>
          <p:nvPr>
            <p:ph type="dt" sz="half" idx="10"/>
          </p:nvPr>
        </p:nvSpPr>
        <p:spPr/>
        <p:txBody>
          <a:bodyPr/>
          <a:lstStyle/>
          <a:p>
            <a:r>
              <a:rPr lang="en-US" smtClean="0"/>
              <a:t>2020-2021</a:t>
            </a:r>
            <a:endParaRPr lang="en-US" dirty="0"/>
          </a:p>
        </p:txBody>
      </p:sp>
      <p:sp>
        <p:nvSpPr>
          <p:cNvPr id="5" name="عنصر نائب لرقم الشريحة 4"/>
          <p:cNvSpPr>
            <a:spLocks noGrp="1"/>
          </p:cNvSpPr>
          <p:nvPr>
            <p:ph type="sldNum" sz="quarter" idx="12"/>
          </p:nvPr>
        </p:nvSpPr>
        <p:spPr/>
        <p:txBody>
          <a:bodyPr/>
          <a:lstStyle/>
          <a:p>
            <a:fld id="{A0EDFBC5-9E83-48A9-A20F-CEAD086DBFA3}" type="slidenum">
              <a:rPr lang="en-US" smtClean="0"/>
              <a:pPr/>
              <a:t>15</a:t>
            </a:fld>
            <a:endParaRPr lang="en-US" dirty="0"/>
          </a:p>
        </p:txBody>
      </p:sp>
      <p:sp>
        <p:nvSpPr>
          <p:cNvPr id="3" name="مربع نص 2"/>
          <p:cNvSpPr txBox="1"/>
          <p:nvPr/>
        </p:nvSpPr>
        <p:spPr>
          <a:xfrm>
            <a:off x="1317812" y="188256"/>
            <a:ext cx="9421906" cy="584775"/>
          </a:xfrm>
          <a:prstGeom prst="rect">
            <a:avLst/>
          </a:prstGeom>
          <a:noFill/>
        </p:spPr>
        <p:txBody>
          <a:bodyPr wrap="square" rtlCol="1">
            <a:spAutoFit/>
          </a:bodyPr>
          <a:lstStyle/>
          <a:p>
            <a:r>
              <a:rPr lang="en-US" sz="3200" b="1" dirty="0" smtClean="0">
                <a:solidFill>
                  <a:srgbClr val="FFC000"/>
                </a:solidFill>
                <a:latin typeface="Comic Sans MS" panose="030F0702030302020204" pitchFamily="66" charset="0"/>
              </a:rPr>
              <a:t>Dataset</a:t>
            </a:r>
            <a:endParaRPr lang="en-US" sz="3200" b="1" dirty="0">
              <a:solidFill>
                <a:srgbClr val="FFC000"/>
              </a:solidFill>
              <a:latin typeface="Comic Sans MS" panose="030F0702030302020204" pitchFamily="66" charset="0"/>
            </a:endParaRPr>
          </a:p>
        </p:txBody>
      </p:sp>
    </p:spTree>
    <p:extLst>
      <p:ext uri="{BB962C8B-B14F-4D97-AF65-F5344CB8AC3E}">
        <p14:creationId xmlns:p14="http://schemas.microsoft.com/office/powerpoint/2010/main" val="35455549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p:txBody>
          <a:bodyPr/>
          <a:lstStyle/>
          <a:p>
            <a:r>
              <a:rPr lang="en-US" smtClean="0"/>
              <a:t>2020-2021</a:t>
            </a:r>
            <a:endParaRPr lang="en-US" dirty="0"/>
          </a:p>
        </p:txBody>
      </p:sp>
      <p:sp>
        <p:nvSpPr>
          <p:cNvPr id="5" name="عنصر نائب لرقم الشريحة 4"/>
          <p:cNvSpPr>
            <a:spLocks noGrp="1"/>
          </p:cNvSpPr>
          <p:nvPr>
            <p:ph type="sldNum" sz="quarter" idx="12"/>
          </p:nvPr>
        </p:nvSpPr>
        <p:spPr/>
        <p:txBody>
          <a:bodyPr/>
          <a:lstStyle/>
          <a:p>
            <a:fld id="{A0EDFBC5-9E83-48A9-A20F-CEAD086DBFA3}" type="slidenum">
              <a:rPr lang="en-US" smtClean="0"/>
              <a:pPr/>
              <a:t>16</a:t>
            </a:fld>
            <a:endParaRPr lang="en-US" dirty="0"/>
          </a:p>
        </p:txBody>
      </p:sp>
      <p:sp>
        <p:nvSpPr>
          <p:cNvPr id="3" name="مربع نص 2"/>
          <p:cNvSpPr txBox="1"/>
          <p:nvPr/>
        </p:nvSpPr>
        <p:spPr>
          <a:xfrm>
            <a:off x="1317812" y="188256"/>
            <a:ext cx="9421906" cy="584775"/>
          </a:xfrm>
          <a:prstGeom prst="rect">
            <a:avLst/>
          </a:prstGeom>
          <a:noFill/>
        </p:spPr>
        <p:txBody>
          <a:bodyPr wrap="square" rtlCol="1">
            <a:spAutoFit/>
          </a:bodyPr>
          <a:lstStyle/>
          <a:p>
            <a:r>
              <a:rPr lang="en-US" sz="3200" b="1" dirty="0" smtClean="0">
                <a:solidFill>
                  <a:srgbClr val="FFC000"/>
                </a:solidFill>
                <a:latin typeface="Comic Sans MS" panose="030F0702030302020204" pitchFamily="66" charset="0"/>
              </a:rPr>
              <a:t>Dataset</a:t>
            </a:r>
            <a:endParaRPr lang="en-US" sz="3200" b="1" dirty="0">
              <a:solidFill>
                <a:srgbClr val="FFC000"/>
              </a:solidFill>
              <a:latin typeface="Comic Sans MS" panose="030F0702030302020204" pitchFamily="66"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0185" y="2312891"/>
            <a:ext cx="7359909" cy="257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98127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p:txBody>
          <a:bodyPr/>
          <a:lstStyle/>
          <a:p>
            <a:r>
              <a:rPr lang="en-US" smtClean="0"/>
              <a:t>2020-2021</a:t>
            </a:r>
            <a:endParaRPr lang="en-US" dirty="0"/>
          </a:p>
        </p:txBody>
      </p:sp>
      <p:sp>
        <p:nvSpPr>
          <p:cNvPr id="5" name="عنصر نائب لرقم الشريحة 4"/>
          <p:cNvSpPr>
            <a:spLocks noGrp="1"/>
          </p:cNvSpPr>
          <p:nvPr>
            <p:ph type="sldNum" sz="quarter" idx="12"/>
          </p:nvPr>
        </p:nvSpPr>
        <p:spPr/>
        <p:txBody>
          <a:bodyPr/>
          <a:lstStyle/>
          <a:p>
            <a:fld id="{A0EDFBC5-9E83-48A9-A20F-CEAD086DBFA3}" type="slidenum">
              <a:rPr lang="en-US" smtClean="0"/>
              <a:pPr/>
              <a:t>17</a:t>
            </a:fld>
            <a:endParaRPr lang="en-US" dirty="0"/>
          </a:p>
        </p:txBody>
      </p:sp>
      <p:sp>
        <p:nvSpPr>
          <p:cNvPr id="3" name="مربع نص 2"/>
          <p:cNvSpPr txBox="1"/>
          <p:nvPr/>
        </p:nvSpPr>
        <p:spPr>
          <a:xfrm>
            <a:off x="1317812" y="188256"/>
            <a:ext cx="9421906" cy="584775"/>
          </a:xfrm>
          <a:prstGeom prst="rect">
            <a:avLst/>
          </a:prstGeom>
          <a:noFill/>
        </p:spPr>
        <p:txBody>
          <a:bodyPr wrap="square" rtlCol="1">
            <a:spAutoFit/>
          </a:bodyPr>
          <a:lstStyle/>
          <a:p>
            <a:r>
              <a:rPr lang="en-US" sz="3200" b="1" dirty="0" smtClean="0">
                <a:solidFill>
                  <a:srgbClr val="FFC000"/>
                </a:solidFill>
                <a:latin typeface="Comic Sans MS" panose="030F0702030302020204" pitchFamily="66" charset="0"/>
              </a:rPr>
              <a:t>Dataset</a:t>
            </a:r>
            <a:endParaRPr lang="en-US" sz="3200" b="1" dirty="0">
              <a:solidFill>
                <a:srgbClr val="FFC000"/>
              </a:solidFill>
              <a:latin typeface="Comic Sans MS" panose="030F0702030302020204" pitchFamily="66"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419" y="1425388"/>
            <a:ext cx="10406389" cy="3989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74395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idx="1"/>
          </p:nvPr>
        </p:nvSpPr>
        <p:spPr>
          <a:xfrm>
            <a:off x="186305" y="1203683"/>
            <a:ext cx="11487217" cy="5080789"/>
          </a:xfrm>
        </p:spPr>
        <p:txBody>
          <a:bodyPr/>
          <a:lstStyle/>
          <a:p>
            <a:pPr marL="533400" indent="-457200" algn="just" rtl="0">
              <a:buFont typeface="Arial" panose="020B0604020202020204" pitchFamily="34" charset="0"/>
              <a:buChar char="•"/>
            </a:pPr>
            <a:r>
              <a:rPr lang="en-US" dirty="0">
                <a:solidFill>
                  <a:srgbClr val="002060"/>
                </a:solidFill>
                <a:latin typeface="Comic Sans MS" panose="030F0702030302020204" pitchFamily="66" charset="0"/>
              </a:rPr>
              <a:t>The tests were conducted on two types of databases, the first of which included two categories (</a:t>
            </a:r>
            <a:r>
              <a:rPr lang="en-US" dirty="0">
                <a:solidFill>
                  <a:srgbClr val="FF0000"/>
                </a:solidFill>
                <a:latin typeface="Comic Sans MS" panose="030F0702030302020204" pitchFamily="66" charset="0"/>
              </a:rPr>
              <a:t>COVID-19</a:t>
            </a:r>
            <a:r>
              <a:rPr lang="en-US" dirty="0">
                <a:solidFill>
                  <a:srgbClr val="002060"/>
                </a:solidFill>
                <a:latin typeface="Comic Sans MS" panose="030F0702030302020204" pitchFamily="66" charset="0"/>
              </a:rPr>
              <a:t>, </a:t>
            </a:r>
            <a:r>
              <a:rPr lang="en-US" dirty="0">
                <a:solidFill>
                  <a:srgbClr val="00B050"/>
                </a:solidFill>
                <a:latin typeface="Comic Sans MS" panose="030F0702030302020204" pitchFamily="66" charset="0"/>
              </a:rPr>
              <a:t>normal</a:t>
            </a:r>
            <a:r>
              <a:rPr lang="en-US" dirty="0">
                <a:solidFill>
                  <a:srgbClr val="002060"/>
                </a:solidFill>
                <a:latin typeface="Comic Sans MS" panose="030F0702030302020204" pitchFamily="66" charset="0"/>
              </a:rPr>
              <a:t>), whereas the second included three categories (</a:t>
            </a:r>
            <a:r>
              <a:rPr lang="en-US" dirty="0">
                <a:solidFill>
                  <a:srgbClr val="FF0000"/>
                </a:solidFill>
                <a:latin typeface="Comic Sans MS" panose="030F0702030302020204" pitchFamily="66" charset="0"/>
              </a:rPr>
              <a:t>COVID-19</a:t>
            </a:r>
            <a:r>
              <a:rPr lang="en-US" dirty="0">
                <a:solidFill>
                  <a:srgbClr val="002060"/>
                </a:solidFill>
                <a:latin typeface="Comic Sans MS" panose="030F0702030302020204" pitchFamily="66" charset="0"/>
              </a:rPr>
              <a:t>, </a:t>
            </a:r>
            <a:r>
              <a:rPr lang="en-US" dirty="0">
                <a:solidFill>
                  <a:srgbClr val="00B050"/>
                </a:solidFill>
                <a:latin typeface="Comic Sans MS" panose="030F0702030302020204" pitchFamily="66" charset="0"/>
              </a:rPr>
              <a:t>normal</a:t>
            </a:r>
            <a:r>
              <a:rPr lang="en-US" dirty="0">
                <a:solidFill>
                  <a:srgbClr val="002060"/>
                </a:solidFill>
                <a:latin typeface="Comic Sans MS" panose="030F0702030302020204" pitchFamily="66" charset="0"/>
              </a:rPr>
              <a:t>, and </a:t>
            </a:r>
            <a:r>
              <a:rPr lang="en-US" dirty="0">
                <a:solidFill>
                  <a:srgbClr val="FFC000"/>
                </a:solidFill>
                <a:latin typeface="Comic Sans MS" panose="030F0702030302020204" pitchFamily="66" charset="0"/>
              </a:rPr>
              <a:t>pneumonia</a:t>
            </a:r>
            <a:r>
              <a:rPr lang="en-US" dirty="0">
                <a:solidFill>
                  <a:srgbClr val="002060"/>
                </a:solidFill>
                <a:latin typeface="Comic Sans MS" panose="030F0702030302020204" pitchFamily="66" charset="0"/>
              </a:rPr>
              <a:t>). </a:t>
            </a:r>
            <a:endParaRPr lang="en-US" dirty="0" smtClean="0">
              <a:solidFill>
                <a:srgbClr val="002060"/>
              </a:solidFill>
              <a:latin typeface="Comic Sans MS" panose="030F0702030302020204" pitchFamily="66" charset="0"/>
            </a:endParaRPr>
          </a:p>
          <a:p>
            <a:pPr marL="533400" indent="-457200" algn="just" rtl="0">
              <a:buFont typeface="Arial" panose="020B0604020202020204" pitchFamily="34" charset="0"/>
              <a:buChar char="•"/>
            </a:pPr>
            <a:endParaRPr lang="en-US" dirty="0">
              <a:solidFill>
                <a:srgbClr val="002060"/>
              </a:solidFill>
              <a:latin typeface="Comic Sans MS" panose="030F0702030302020204" pitchFamily="66" charset="0"/>
            </a:endParaRPr>
          </a:p>
          <a:p>
            <a:pPr marL="533400" indent="-457200" algn="just" rtl="0">
              <a:buFont typeface="Arial" panose="020B0604020202020204" pitchFamily="34" charset="0"/>
              <a:buChar char="•"/>
            </a:pPr>
            <a:endParaRPr lang="en-US" dirty="0" smtClean="0">
              <a:solidFill>
                <a:srgbClr val="002060"/>
              </a:solidFill>
              <a:latin typeface="Comic Sans MS" panose="030F0702030302020204" pitchFamily="66" charset="0"/>
            </a:endParaRPr>
          </a:p>
          <a:p>
            <a:pPr marL="533400" indent="-457200" algn="just" rtl="0">
              <a:buFont typeface="Arial" panose="020B0604020202020204" pitchFamily="34" charset="0"/>
              <a:buChar char="•"/>
            </a:pPr>
            <a:endParaRPr lang="en-US" dirty="0">
              <a:solidFill>
                <a:srgbClr val="002060"/>
              </a:solidFill>
              <a:latin typeface="Comic Sans MS" panose="030F0702030302020204" pitchFamily="66" charset="0"/>
            </a:endParaRPr>
          </a:p>
          <a:p>
            <a:pPr marL="533400" indent="-457200" algn="just" rtl="0">
              <a:buFont typeface="Arial" panose="020B0604020202020204" pitchFamily="34" charset="0"/>
              <a:buChar char="•"/>
            </a:pPr>
            <a:endParaRPr lang="en-US" dirty="0">
              <a:solidFill>
                <a:srgbClr val="002060"/>
              </a:solidFill>
              <a:latin typeface="Comic Sans MS" panose="030F0702030302020204" pitchFamily="66" charset="0"/>
            </a:endParaRPr>
          </a:p>
          <a:p>
            <a:pPr marL="533400" indent="-457200" algn="just" rtl="0">
              <a:buFont typeface="Arial" panose="020B0604020202020204" pitchFamily="34" charset="0"/>
              <a:buChar char="•"/>
            </a:pPr>
            <a:endParaRPr lang="en-US" dirty="0" smtClean="0">
              <a:solidFill>
                <a:srgbClr val="002060"/>
              </a:solidFill>
              <a:latin typeface="Comic Sans MS" panose="030F0702030302020204" pitchFamily="66" charset="0"/>
            </a:endParaRPr>
          </a:p>
          <a:p>
            <a:pPr marL="533400" indent="-457200" algn="just" rtl="0">
              <a:buFont typeface="Arial" panose="020B0604020202020204" pitchFamily="34" charset="0"/>
              <a:buChar char="•"/>
            </a:pPr>
            <a:endParaRPr lang="en-US" dirty="0">
              <a:solidFill>
                <a:srgbClr val="002060"/>
              </a:solidFill>
              <a:latin typeface="Comic Sans MS" panose="030F0702030302020204" pitchFamily="66" charset="0"/>
            </a:endParaRPr>
          </a:p>
          <a:p>
            <a:pPr marL="533400" indent="-457200" algn="just" rtl="0">
              <a:buFont typeface="Arial" panose="020B0604020202020204" pitchFamily="34" charset="0"/>
              <a:buChar char="•"/>
            </a:pPr>
            <a:endParaRPr lang="en-US" dirty="0">
              <a:solidFill>
                <a:srgbClr val="002060"/>
              </a:solidFill>
              <a:latin typeface="Comic Sans MS" panose="030F0702030302020204" pitchFamily="66" charset="0"/>
            </a:endParaRPr>
          </a:p>
        </p:txBody>
      </p:sp>
      <p:sp>
        <p:nvSpPr>
          <p:cNvPr id="4" name="عنصر نائب للتاريخ 3"/>
          <p:cNvSpPr>
            <a:spLocks noGrp="1"/>
          </p:cNvSpPr>
          <p:nvPr>
            <p:ph type="dt" sz="half" idx="10"/>
          </p:nvPr>
        </p:nvSpPr>
        <p:spPr/>
        <p:txBody>
          <a:bodyPr/>
          <a:lstStyle/>
          <a:p>
            <a:r>
              <a:rPr lang="en-US" smtClean="0"/>
              <a:t>2020-2021</a:t>
            </a:r>
            <a:endParaRPr lang="en-US" dirty="0"/>
          </a:p>
        </p:txBody>
      </p:sp>
      <p:sp>
        <p:nvSpPr>
          <p:cNvPr id="5" name="عنصر نائب لرقم الشريحة 4"/>
          <p:cNvSpPr>
            <a:spLocks noGrp="1"/>
          </p:cNvSpPr>
          <p:nvPr>
            <p:ph type="sldNum" sz="quarter" idx="12"/>
          </p:nvPr>
        </p:nvSpPr>
        <p:spPr/>
        <p:txBody>
          <a:bodyPr/>
          <a:lstStyle/>
          <a:p>
            <a:fld id="{A0EDFBC5-9E83-48A9-A20F-CEAD086DBFA3}" type="slidenum">
              <a:rPr lang="en-US" smtClean="0"/>
              <a:pPr/>
              <a:t>18</a:t>
            </a:fld>
            <a:endParaRPr lang="en-US" dirty="0"/>
          </a:p>
        </p:txBody>
      </p:sp>
      <p:sp>
        <p:nvSpPr>
          <p:cNvPr id="3" name="مربع نص 2"/>
          <p:cNvSpPr txBox="1"/>
          <p:nvPr/>
        </p:nvSpPr>
        <p:spPr>
          <a:xfrm>
            <a:off x="1317812" y="188256"/>
            <a:ext cx="9421906" cy="584775"/>
          </a:xfrm>
          <a:prstGeom prst="rect">
            <a:avLst/>
          </a:prstGeom>
          <a:noFill/>
        </p:spPr>
        <p:txBody>
          <a:bodyPr wrap="square" rtlCol="1">
            <a:spAutoFit/>
          </a:bodyPr>
          <a:lstStyle/>
          <a:p>
            <a:r>
              <a:rPr lang="en-US" sz="3200" b="1" dirty="0" smtClean="0">
                <a:solidFill>
                  <a:srgbClr val="FFC000"/>
                </a:solidFill>
                <a:latin typeface="Comic Sans MS" panose="030F0702030302020204" pitchFamily="66" charset="0"/>
              </a:rPr>
              <a:t>Result</a:t>
            </a:r>
            <a:endParaRPr lang="en-US" sz="3200" b="1" dirty="0">
              <a:solidFill>
                <a:srgbClr val="FFC000"/>
              </a:solidFill>
              <a:latin typeface="Comic Sans MS" panose="030F0702030302020204" pitchFamily="66"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175" y="3146368"/>
            <a:ext cx="10915650" cy="275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67765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p:txBody>
          <a:bodyPr/>
          <a:lstStyle/>
          <a:p>
            <a:r>
              <a:rPr lang="en-US" smtClean="0"/>
              <a:t>2020-2021</a:t>
            </a:r>
            <a:endParaRPr lang="en-US" dirty="0"/>
          </a:p>
        </p:txBody>
      </p:sp>
      <p:sp>
        <p:nvSpPr>
          <p:cNvPr id="5" name="عنصر نائب لرقم الشريحة 4"/>
          <p:cNvSpPr>
            <a:spLocks noGrp="1"/>
          </p:cNvSpPr>
          <p:nvPr>
            <p:ph type="sldNum" sz="quarter" idx="12"/>
          </p:nvPr>
        </p:nvSpPr>
        <p:spPr/>
        <p:txBody>
          <a:bodyPr/>
          <a:lstStyle/>
          <a:p>
            <a:fld id="{A0EDFBC5-9E83-48A9-A20F-CEAD086DBFA3}" type="slidenum">
              <a:rPr lang="en-US" smtClean="0"/>
              <a:pPr/>
              <a:t>19</a:t>
            </a:fld>
            <a:endParaRPr lang="en-US" dirty="0"/>
          </a:p>
        </p:txBody>
      </p:sp>
      <p:sp>
        <p:nvSpPr>
          <p:cNvPr id="3" name="مربع نص 2"/>
          <p:cNvSpPr txBox="1"/>
          <p:nvPr/>
        </p:nvSpPr>
        <p:spPr>
          <a:xfrm>
            <a:off x="1317812" y="188256"/>
            <a:ext cx="9421906" cy="584775"/>
          </a:xfrm>
          <a:prstGeom prst="rect">
            <a:avLst/>
          </a:prstGeom>
          <a:noFill/>
        </p:spPr>
        <p:txBody>
          <a:bodyPr wrap="square" rtlCol="1">
            <a:spAutoFit/>
          </a:bodyPr>
          <a:lstStyle/>
          <a:p>
            <a:r>
              <a:rPr lang="en-US" sz="3200" b="1" dirty="0" smtClean="0">
                <a:solidFill>
                  <a:srgbClr val="FFC000"/>
                </a:solidFill>
                <a:latin typeface="Comic Sans MS" panose="030F0702030302020204" pitchFamily="66" charset="0"/>
              </a:rPr>
              <a:t>Result</a:t>
            </a:r>
            <a:endParaRPr lang="en-US" sz="3200" b="1" dirty="0">
              <a:solidFill>
                <a:srgbClr val="FFC000"/>
              </a:solidFill>
              <a:latin typeface="Comic Sans MS" panose="030F0702030302020204" pitchFamily="66"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916" y="1047739"/>
            <a:ext cx="10395697" cy="5115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83264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رسم تخطيطي 6"/>
          <p:cNvGraphicFramePr/>
          <p:nvPr>
            <p:extLst>
              <p:ext uri="{D42A27DB-BD31-4B8C-83A1-F6EECF244321}">
                <p14:modId xmlns:p14="http://schemas.microsoft.com/office/powerpoint/2010/main" val="3625569154"/>
              </p:ext>
            </p:extLst>
          </p:nvPr>
        </p:nvGraphicFramePr>
        <p:xfrm>
          <a:off x="186305" y="1006453"/>
          <a:ext cx="11487217" cy="50807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عنصر نائب للتاريخ 3"/>
          <p:cNvSpPr>
            <a:spLocks noGrp="1"/>
          </p:cNvSpPr>
          <p:nvPr>
            <p:ph type="dt" sz="half" idx="10"/>
          </p:nvPr>
        </p:nvSpPr>
        <p:spPr/>
        <p:txBody>
          <a:bodyPr/>
          <a:lstStyle/>
          <a:p>
            <a:r>
              <a:rPr lang="en-US" smtClean="0"/>
              <a:t>2020-2021</a:t>
            </a:r>
            <a:endParaRPr lang="en-US" dirty="0"/>
          </a:p>
        </p:txBody>
      </p:sp>
      <p:sp>
        <p:nvSpPr>
          <p:cNvPr id="5" name="عنصر نائب لرقم الشريحة 4"/>
          <p:cNvSpPr>
            <a:spLocks noGrp="1"/>
          </p:cNvSpPr>
          <p:nvPr>
            <p:ph type="sldNum" sz="quarter" idx="12"/>
          </p:nvPr>
        </p:nvSpPr>
        <p:spPr/>
        <p:txBody>
          <a:bodyPr/>
          <a:lstStyle/>
          <a:p>
            <a:fld id="{A0EDFBC5-9E83-48A9-A20F-CEAD086DBFA3}" type="slidenum">
              <a:rPr lang="en-US" smtClean="0"/>
              <a:pPr/>
              <a:t>2</a:t>
            </a:fld>
            <a:endParaRPr lang="en-US" dirty="0"/>
          </a:p>
        </p:txBody>
      </p:sp>
      <p:sp>
        <p:nvSpPr>
          <p:cNvPr id="6" name="مربع نص 5"/>
          <p:cNvSpPr txBox="1"/>
          <p:nvPr/>
        </p:nvSpPr>
        <p:spPr>
          <a:xfrm>
            <a:off x="1317812" y="206186"/>
            <a:ext cx="9421906" cy="646331"/>
          </a:xfrm>
          <a:prstGeom prst="rect">
            <a:avLst/>
          </a:prstGeom>
          <a:noFill/>
        </p:spPr>
        <p:txBody>
          <a:bodyPr wrap="square" rtlCol="1">
            <a:spAutoFit/>
          </a:bodyPr>
          <a:lstStyle/>
          <a:p>
            <a:r>
              <a:rPr lang="en-US" sz="3600" b="1" dirty="0" smtClean="0">
                <a:solidFill>
                  <a:srgbClr val="FFC000"/>
                </a:solidFill>
                <a:latin typeface="Comic Sans MS" panose="030F0702030302020204" pitchFamily="66" charset="0"/>
              </a:rPr>
              <a:t>Contents</a:t>
            </a:r>
            <a:endParaRPr lang="en-US" sz="3200" b="1" dirty="0">
              <a:solidFill>
                <a:srgbClr val="FFC000"/>
              </a:solidFill>
              <a:latin typeface="Comic Sans MS" panose="030F0702030302020204" pitchFamily="66" charset="0"/>
            </a:endParaRPr>
          </a:p>
        </p:txBody>
      </p:sp>
    </p:spTree>
    <p:extLst>
      <p:ext uri="{BB962C8B-B14F-4D97-AF65-F5344CB8AC3E}">
        <p14:creationId xmlns:p14="http://schemas.microsoft.com/office/powerpoint/2010/main" val="6436468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lstStyle/>
          <a:p>
            <a:pPr algn="l" rtl="0"/>
            <a:endParaRPr lang="ar-IQ" dirty="0"/>
          </a:p>
        </p:txBody>
      </p:sp>
      <p:sp>
        <p:nvSpPr>
          <p:cNvPr id="4" name="عنصر نائب للتاريخ 3"/>
          <p:cNvSpPr>
            <a:spLocks noGrp="1"/>
          </p:cNvSpPr>
          <p:nvPr>
            <p:ph type="dt" sz="half" idx="10"/>
          </p:nvPr>
        </p:nvSpPr>
        <p:spPr/>
        <p:txBody>
          <a:bodyPr/>
          <a:lstStyle/>
          <a:p>
            <a:r>
              <a:rPr lang="en-US" smtClean="0"/>
              <a:t>2020-2021</a:t>
            </a:r>
            <a:endParaRPr lang="en-US" dirty="0"/>
          </a:p>
        </p:txBody>
      </p:sp>
      <p:sp>
        <p:nvSpPr>
          <p:cNvPr id="5" name="عنصر نائب لرقم الشريحة 4"/>
          <p:cNvSpPr>
            <a:spLocks noGrp="1"/>
          </p:cNvSpPr>
          <p:nvPr>
            <p:ph type="sldNum" sz="quarter" idx="12"/>
          </p:nvPr>
        </p:nvSpPr>
        <p:spPr/>
        <p:txBody>
          <a:bodyPr/>
          <a:lstStyle/>
          <a:p>
            <a:fld id="{A0EDFBC5-9E83-48A9-A20F-CEAD086DBFA3}" type="slidenum">
              <a:rPr lang="en-US" smtClean="0"/>
              <a:pPr/>
              <a:t>20</a:t>
            </a:fld>
            <a:endParaRPr lang="en-US"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4334" y="1076695"/>
            <a:ext cx="7670041" cy="4614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43846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idx="1"/>
          </p:nvPr>
        </p:nvSpPr>
        <p:spPr>
          <a:xfrm>
            <a:off x="186305" y="1203683"/>
            <a:ext cx="11487217" cy="5080789"/>
          </a:xfrm>
        </p:spPr>
        <p:txBody>
          <a:bodyPr/>
          <a:lstStyle/>
          <a:p>
            <a:pPr marL="533400" indent="-457200" algn="just" rtl="0">
              <a:buFont typeface="Arial" panose="020B0604020202020204" pitchFamily="34" charset="0"/>
              <a:buChar char="•"/>
            </a:pPr>
            <a:endParaRPr lang="en-US" dirty="0" smtClean="0">
              <a:solidFill>
                <a:srgbClr val="002060"/>
              </a:solidFill>
              <a:latin typeface="Comic Sans MS" panose="030F0702030302020204" pitchFamily="66" charset="0"/>
            </a:endParaRPr>
          </a:p>
          <a:p>
            <a:pPr marL="533400" indent="-457200" algn="just" rtl="0">
              <a:buFont typeface="Arial" panose="020B0604020202020204" pitchFamily="34" charset="0"/>
              <a:buChar char="•"/>
            </a:pPr>
            <a:r>
              <a:rPr lang="en-US" dirty="0" smtClean="0">
                <a:solidFill>
                  <a:srgbClr val="002060"/>
                </a:solidFill>
                <a:latin typeface="Comic Sans MS" panose="030F0702030302020204" pitchFamily="66" charset="0"/>
              </a:rPr>
              <a:t>Troubling </a:t>
            </a:r>
            <a:r>
              <a:rPr lang="en-US" dirty="0">
                <a:solidFill>
                  <a:srgbClr val="002060"/>
                </a:solidFill>
                <a:latin typeface="Comic Sans MS" panose="030F0702030302020204" pitchFamily="66" charset="0"/>
              </a:rPr>
              <a:t>countries one after another, the </a:t>
            </a:r>
            <a:r>
              <a:rPr lang="en-US" dirty="0">
                <a:solidFill>
                  <a:srgbClr val="FF0000"/>
                </a:solidFill>
                <a:latin typeface="Comic Sans MS" panose="030F0702030302020204" pitchFamily="66" charset="0"/>
              </a:rPr>
              <a:t>COVID-19</a:t>
            </a:r>
            <a:r>
              <a:rPr lang="en-US" dirty="0">
                <a:solidFill>
                  <a:srgbClr val="002060"/>
                </a:solidFill>
                <a:latin typeface="Comic Sans MS" panose="030F0702030302020204" pitchFamily="66" charset="0"/>
              </a:rPr>
              <a:t> pandemic </a:t>
            </a:r>
            <a:r>
              <a:rPr lang="en-US" dirty="0">
                <a:solidFill>
                  <a:srgbClr val="002060"/>
                </a:solidFill>
                <a:latin typeface="Comic Sans MS" panose="030F0702030302020204" pitchFamily="66" charset="0"/>
              </a:rPr>
              <a:t>has dramatically </a:t>
            </a:r>
            <a:r>
              <a:rPr lang="en-US" dirty="0">
                <a:solidFill>
                  <a:srgbClr val="002060"/>
                </a:solidFill>
                <a:latin typeface="Comic Sans MS" panose="030F0702030302020204" pitchFamily="66" charset="0"/>
              </a:rPr>
              <a:t>affected the health and well-being of the world’s population</a:t>
            </a:r>
            <a:r>
              <a:rPr lang="en-US" dirty="0">
                <a:solidFill>
                  <a:srgbClr val="002060"/>
                </a:solidFill>
                <a:latin typeface="Comic Sans MS" panose="030F0702030302020204" pitchFamily="66" charset="0"/>
              </a:rPr>
              <a:t>.</a:t>
            </a:r>
          </a:p>
          <a:p>
            <a:pPr marL="533400" indent="-457200" algn="just" rtl="0">
              <a:buFont typeface="Arial" panose="020B0604020202020204" pitchFamily="34" charset="0"/>
              <a:buChar char="•"/>
            </a:pPr>
            <a:endParaRPr lang="en-US" dirty="0" smtClean="0">
              <a:solidFill>
                <a:srgbClr val="002060"/>
              </a:solidFill>
              <a:latin typeface="Comic Sans MS" panose="030F0702030302020204" pitchFamily="66" charset="0"/>
            </a:endParaRPr>
          </a:p>
          <a:p>
            <a:pPr marL="533400" indent="-457200" algn="just" rtl="0">
              <a:buFont typeface="Arial" panose="020B0604020202020204" pitchFamily="34" charset="0"/>
              <a:buChar char="•"/>
            </a:pPr>
            <a:r>
              <a:rPr lang="en-US" dirty="0" smtClean="0">
                <a:solidFill>
                  <a:srgbClr val="002060"/>
                </a:solidFill>
                <a:latin typeface="Comic Sans MS" panose="030F0702030302020204" pitchFamily="66" charset="0"/>
              </a:rPr>
              <a:t>Therefore</a:t>
            </a:r>
            <a:r>
              <a:rPr lang="en-US" dirty="0">
                <a:solidFill>
                  <a:srgbClr val="002060"/>
                </a:solidFill>
                <a:latin typeface="Comic Sans MS" panose="030F0702030302020204" pitchFamily="66" charset="0"/>
              </a:rPr>
              <a:t>, it is necessary to consider developing assistive methods for detecting and diagnosing the </a:t>
            </a:r>
            <a:r>
              <a:rPr lang="en-US" dirty="0">
                <a:solidFill>
                  <a:srgbClr val="FF0000"/>
                </a:solidFill>
                <a:latin typeface="Comic Sans MS" panose="030F0702030302020204" pitchFamily="66" charset="0"/>
              </a:rPr>
              <a:t>COVID-19</a:t>
            </a:r>
            <a:r>
              <a:rPr lang="en-US" dirty="0">
                <a:solidFill>
                  <a:srgbClr val="002060"/>
                </a:solidFill>
                <a:latin typeface="Comic Sans MS" panose="030F0702030302020204" pitchFamily="66" charset="0"/>
              </a:rPr>
              <a:t> to eradicate the spread of the novel coronavirus among people. </a:t>
            </a:r>
          </a:p>
          <a:p>
            <a:pPr marL="533400" indent="-457200" algn="just" rtl="0">
              <a:buFont typeface="Arial" panose="020B0604020202020204" pitchFamily="34" charset="0"/>
              <a:buChar char="•"/>
            </a:pPr>
            <a:endParaRPr lang="en-US" dirty="0" smtClean="0">
              <a:solidFill>
                <a:srgbClr val="002060"/>
              </a:solidFill>
              <a:latin typeface="Comic Sans MS" panose="030F0702030302020204" pitchFamily="66" charset="0"/>
            </a:endParaRPr>
          </a:p>
          <a:p>
            <a:pPr marL="533400" indent="-457200" algn="just" rtl="0">
              <a:buFont typeface="Arial" panose="020B0604020202020204" pitchFamily="34" charset="0"/>
              <a:buChar char="•"/>
            </a:pPr>
            <a:r>
              <a:rPr lang="en-US" dirty="0" smtClean="0">
                <a:solidFill>
                  <a:srgbClr val="002060"/>
                </a:solidFill>
                <a:latin typeface="Comic Sans MS" panose="030F0702030302020204" pitchFamily="66" charset="0"/>
              </a:rPr>
              <a:t>Based </a:t>
            </a:r>
            <a:r>
              <a:rPr lang="en-US" dirty="0">
                <a:solidFill>
                  <a:srgbClr val="002060"/>
                </a:solidFill>
                <a:latin typeface="Comic Sans MS" panose="030F0702030302020204" pitchFamily="66" charset="0"/>
              </a:rPr>
              <a:t>on convolutional neural networks </a:t>
            </a:r>
            <a:r>
              <a:rPr lang="en-US" dirty="0">
                <a:solidFill>
                  <a:srgbClr val="00B050"/>
                </a:solidFill>
                <a:latin typeface="Comic Sans MS" panose="030F0702030302020204" pitchFamily="66" charset="0"/>
              </a:rPr>
              <a:t>(CNNs)</a:t>
            </a:r>
            <a:r>
              <a:rPr lang="en-US" dirty="0">
                <a:solidFill>
                  <a:srgbClr val="002060"/>
                </a:solidFill>
                <a:latin typeface="Comic Sans MS" panose="030F0702030302020204" pitchFamily="66" charset="0"/>
              </a:rPr>
              <a:t>, automated detection systems have shown promising results of diagnosing patients with the </a:t>
            </a:r>
            <a:r>
              <a:rPr lang="en-US" dirty="0">
                <a:solidFill>
                  <a:srgbClr val="FF0000"/>
                </a:solidFill>
                <a:latin typeface="Comic Sans MS" panose="030F0702030302020204" pitchFamily="66" charset="0"/>
              </a:rPr>
              <a:t>COVID-19</a:t>
            </a:r>
            <a:r>
              <a:rPr lang="en-US" dirty="0">
                <a:solidFill>
                  <a:srgbClr val="002060"/>
                </a:solidFill>
                <a:latin typeface="Comic Sans MS" panose="030F0702030302020204" pitchFamily="66" charset="0"/>
              </a:rPr>
              <a:t> through radiography; thus, they are introduced as a workable solution to the </a:t>
            </a:r>
            <a:r>
              <a:rPr lang="en-US" dirty="0">
                <a:solidFill>
                  <a:srgbClr val="FF0000"/>
                </a:solidFill>
                <a:latin typeface="Comic Sans MS" panose="030F0702030302020204" pitchFamily="66" charset="0"/>
              </a:rPr>
              <a:t>COVID-19</a:t>
            </a:r>
            <a:r>
              <a:rPr lang="en-US" dirty="0">
                <a:solidFill>
                  <a:srgbClr val="002060"/>
                </a:solidFill>
                <a:latin typeface="Comic Sans MS" panose="030F0702030302020204" pitchFamily="66" charset="0"/>
              </a:rPr>
              <a:t> diagnosis.</a:t>
            </a:r>
          </a:p>
          <a:p>
            <a:pPr marL="533400" indent="-457200" algn="just" rtl="0">
              <a:buFont typeface="Arial" panose="020B0604020202020204" pitchFamily="34" charset="0"/>
              <a:buChar char="•"/>
            </a:pPr>
            <a:endParaRPr lang="en-US" dirty="0"/>
          </a:p>
          <a:p>
            <a:pPr algn="l" rtl="0"/>
            <a:endParaRPr lang="ar-IQ" dirty="0"/>
          </a:p>
        </p:txBody>
      </p:sp>
      <p:sp>
        <p:nvSpPr>
          <p:cNvPr id="4" name="عنصر نائب للتاريخ 3"/>
          <p:cNvSpPr>
            <a:spLocks noGrp="1"/>
          </p:cNvSpPr>
          <p:nvPr>
            <p:ph type="dt" sz="half" idx="10"/>
          </p:nvPr>
        </p:nvSpPr>
        <p:spPr/>
        <p:txBody>
          <a:bodyPr/>
          <a:lstStyle/>
          <a:p>
            <a:r>
              <a:rPr lang="en-US" smtClean="0"/>
              <a:t>2020-2021</a:t>
            </a:r>
            <a:endParaRPr lang="en-US" dirty="0"/>
          </a:p>
        </p:txBody>
      </p:sp>
      <p:sp>
        <p:nvSpPr>
          <p:cNvPr id="5" name="عنصر نائب لرقم الشريحة 4"/>
          <p:cNvSpPr>
            <a:spLocks noGrp="1"/>
          </p:cNvSpPr>
          <p:nvPr>
            <p:ph type="sldNum" sz="quarter" idx="12"/>
          </p:nvPr>
        </p:nvSpPr>
        <p:spPr/>
        <p:txBody>
          <a:bodyPr/>
          <a:lstStyle/>
          <a:p>
            <a:fld id="{A0EDFBC5-9E83-48A9-A20F-CEAD086DBFA3}" type="slidenum">
              <a:rPr lang="en-US" smtClean="0"/>
              <a:pPr/>
              <a:t>3</a:t>
            </a:fld>
            <a:endParaRPr lang="en-US" dirty="0"/>
          </a:p>
        </p:txBody>
      </p:sp>
      <p:sp>
        <p:nvSpPr>
          <p:cNvPr id="6" name="مربع نص 5"/>
          <p:cNvSpPr txBox="1"/>
          <p:nvPr/>
        </p:nvSpPr>
        <p:spPr>
          <a:xfrm>
            <a:off x="1317812" y="206186"/>
            <a:ext cx="9421906" cy="584775"/>
          </a:xfrm>
          <a:prstGeom prst="rect">
            <a:avLst/>
          </a:prstGeom>
          <a:noFill/>
        </p:spPr>
        <p:txBody>
          <a:bodyPr wrap="square" rtlCol="1">
            <a:spAutoFit/>
          </a:bodyPr>
          <a:lstStyle/>
          <a:p>
            <a:r>
              <a:rPr lang="en-US" sz="3200" b="1" dirty="0" smtClean="0">
                <a:solidFill>
                  <a:srgbClr val="FFC000"/>
                </a:solidFill>
                <a:latin typeface="Comic Sans MS" panose="030F0702030302020204" pitchFamily="66" charset="0"/>
              </a:rPr>
              <a:t>Abstract</a:t>
            </a:r>
            <a:endParaRPr lang="en-US" sz="3200" b="1" dirty="0">
              <a:solidFill>
                <a:srgbClr val="FFC000"/>
              </a:solidFill>
              <a:latin typeface="Comic Sans MS" panose="030F0702030302020204" pitchFamily="66" charset="0"/>
            </a:endParaRPr>
          </a:p>
        </p:txBody>
      </p:sp>
    </p:spTree>
    <p:extLst>
      <p:ext uri="{BB962C8B-B14F-4D97-AF65-F5344CB8AC3E}">
        <p14:creationId xmlns:p14="http://schemas.microsoft.com/office/powerpoint/2010/main" val="4789089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idx="1"/>
          </p:nvPr>
        </p:nvSpPr>
        <p:spPr>
          <a:xfrm>
            <a:off x="186305" y="1203683"/>
            <a:ext cx="11487217" cy="5080789"/>
          </a:xfrm>
        </p:spPr>
        <p:txBody>
          <a:bodyPr/>
          <a:lstStyle/>
          <a:p>
            <a:pPr marL="533400" indent="-457200" algn="just" rtl="0">
              <a:buFont typeface="Arial" panose="020B0604020202020204" pitchFamily="34" charset="0"/>
              <a:buChar char="•"/>
            </a:pPr>
            <a:endParaRPr lang="en-US" b="1" dirty="0" smtClean="0">
              <a:solidFill>
                <a:srgbClr val="002060"/>
              </a:solidFill>
              <a:latin typeface="Comic Sans MS" panose="030F0702030302020204" pitchFamily="66" charset="0"/>
            </a:endParaRPr>
          </a:p>
          <a:p>
            <a:pPr marL="533400" indent="-457200" algn="just" rtl="0">
              <a:buFont typeface="Arial" panose="020B0604020202020204" pitchFamily="34" charset="0"/>
              <a:buChar char="•"/>
            </a:pPr>
            <a:r>
              <a:rPr lang="en-US" dirty="0">
                <a:solidFill>
                  <a:srgbClr val="002060"/>
                </a:solidFill>
                <a:latin typeface="Comic Sans MS" panose="030F0702030302020204" pitchFamily="66" charset="0"/>
              </a:rPr>
              <a:t>The World Health Organization (WHO) named the infectious disease caused by this type of virus the </a:t>
            </a:r>
            <a:r>
              <a:rPr lang="en-US" dirty="0">
                <a:solidFill>
                  <a:srgbClr val="FF0000"/>
                </a:solidFill>
                <a:latin typeface="Comic Sans MS" panose="030F0702030302020204" pitchFamily="66" charset="0"/>
              </a:rPr>
              <a:t>COVID-19</a:t>
            </a:r>
            <a:r>
              <a:rPr lang="en-US" dirty="0">
                <a:solidFill>
                  <a:srgbClr val="002060"/>
                </a:solidFill>
                <a:latin typeface="Comic Sans MS" panose="030F0702030302020204" pitchFamily="66" charset="0"/>
              </a:rPr>
              <a:t> on </a:t>
            </a:r>
            <a:r>
              <a:rPr lang="en-US" dirty="0">
                <a:solidFill>
                  <a:srgbClr val="00B050"/>
                </a:solidFill>
                <a:latin typeface="Comic Sans MS" panose="030F0702030302020204" pitchFamily="66" charset="0"/>
              </a:rPr>
              <a:t>Feb 11, 2020 </a:t>
            </a:r>
            <a:r>
              <a:rPr lang="en-US" dirty="0">
                <a:solidFill>
                  <a:srgbClr val="002060"/>
                </a:solidFill>
                <a:latin typeface="Comic Sans MS" panose="030F0702030302020204" pitchFamily="66" charset="0"/>
              </a:rPr>
              <a:t>(Sohrabi et al. </a:t>
            </a:r>
            <a:r>
              <a:rPr lang="en-US" dirty="0">
                <a:solidFill>
                  <a:srgbClr val="002060"/>
                </a:solidFill>
                <a:latin typeface="Comic Sans MS" panose="030F0702030302020204" pitchFamily="66" charset="0"/>
              </a:rPr>
              <a:t>2020). </a:t>
            </a:r>
          </a:p>
          <a:p>
            <a:pPr marL="533400" indent="-457200" algn="just" rtl="0">
              <a:buFont typeface="Arial" panose="020B0604020202020204" pitchFamily="34" charset="0"/>
              <a:buChar char="•"/>
            </a:pPr>
            <a:endParaRPr lang="en-US" dirty="0">
              <a:solidFill>
                <a:srgbClr val="002060"/>
              </a:solidFill>
              <a:latin typeface="Comic Sans MS" panose="030F0702030302020204" pitchFamily="66" charset="0"/>
            </a:endParaRPr>
          </a:p>
          <a:p>
            <a:pPr marL="533400" indent="-457200" algn="just" rtl="0">
              <a:buFont typeface="Arial" panose="020B0604020202020204" pitchFamily="34" charset="0"/>
              <a:buChar char="•"/>
            </a:pPr>
            <a:r>
              <a:rPr lang="en-US" dirty="0">
                <a:solidFill>
                  <a:srgbClr val="002060"/>
                </a:solidFill>
                <a:latin typeface="Comic Sans MS" panose="030F0702030302020204" pitchFamily="66" charset="0"/>
              </a:rPr>
              <a:t>It has so far been impossible to utterly know this strange virus because its behavior is entirely different.</a:t>
            </a:r>
          </a:p>
          <a:p>
            <a:pPr marL="533400" indent="-457200" algn="just" rtl="0">
              <a:buFont typeface="Arial" panose="020B0604020202020204" pitchFamily="34" charset="0"/>
              <a:buChar char="•"/>
            </a:pPr>
            <a:endParaRPr lang="en-US" dirty="0">
              <a:solidFill>
                <a:srgbClr val="002060"/>
              </a:solidFill>
              <a:latin typeface="Comic Sans MS" panose="030F0702030302020204" pitchFamily="66" charset="0"/>
            </a:endParaRPr>
          </a:p>
          <a:p>
            <a:pPr marL="533400" indent="-457200" algn="just" rtl="0">
              <a:buFont typeface="Arial" panose="020B0604020202020204" pitchFamily="34" charset="0"/>
              <a:buChar char="•"/>
            </a:pPr>
            <a:r>
              <a:rPr lang="en-US" dirty="0">
                <a:solidFill>
                  <a:srgbClr val="002060"/>
                </a:solidFill>
                <a:latin typeface="Comic Sans MS" panose="030F0702030302020204" pitchFamily="66" charset="0"/>
              </a:rPr>
              <a:t>The </a:t>
            </a:r>
            <a:r>
              <a:rPr lang="en-US" dirty="0">
                <a:solidFill>
                  <a:srgbClr val="002060"/>
                </a:solidFill>
                <a:latin typeface="Comic Sans MS" panose="030F0702030302020204" pitchFamily="66" charset="0"/>
              </a:rPr>
              <a:t>primary method of diagnosing the </a:t>
            </a:r>
            <a:r>
              <a:rPr lang="en-US" dirty="0">
                <a:solidFill>
                  <a:srgbClr val="FF0000"/>
                </a:solidFill>
                <a:latin typeface="Comic Sans MS" panose="030F0702030302020204" pitchFamily="66" charset="0"/>
              </a:rPr>
              <a:t>COVID-19</a:t>
            </a:r>
            <a:r>
              <a:rPr lang="en-US" dirty="0">
                <a:solidFill>
                  <a:srgbClr val="002060"/>
                </a:solidFill>
                <a:latin typeface="Comic Sans MS" panose="030F0702030302020204" pitchFamily="66" charset="0"/>
              </a:rPr>
              <a:t> is to conduct a polymerase chain reaction (PCR) procedure (Wang et al. 2020a), which can detect the SARSCoV-2 RNA from respiratory specimens (collected from the pharyngeal or pharyngeal tracts). </a:t>
            </a:r>
          </a:p>
          <a:p>
            <a:pPr marL="533400" indent="-457200" algn="just" rtl="0">
              <a:buFont typeface="Arial" panose="020B0604020202020204" pitchFamily="34" charset="0"/>
              <a:buChar char="•"/>
            </a:pPr>
            <a:endParaRPr lang="en-US" dirty="0"/>
          </a:p>
          <a:p>
            <a:pPr algn="l" rtl="0"/>
            <a:endParaRPr lang="ar-IQ" dirty="0"/>
          </a:p>
        </p:txBody>
      </p:sp>
      <p:sp>
        <p:nvSpPr>
          <p:cNvPr id="4" name="عنصر نائب للتاريخ 3"/>
          <p:cNvSpPr>
            <a:spLocks noGrp="1"/>
          </p:cNvSpPr>
          <p:nvPr>
            <p:ph type="dt" sz="half" idx="10"/>
          </p:nvPr>
        </p:nvSpPr>
        <p:spPr/>
        <p:txBody>
          <a:bodyPr/>
          <a:lstStyle/>
          <a:p>
            <a:r>
              <a:rPr lang="en-US" smtClean="0"/>
              <a:t>2020-2021</a:t>
            </a:r>
            <a:endParaRPr lang="en-US" dirty="0"/>
          </a:p>
        </p:txBody>
      </p:sp>
      <p:sp>
        <p:nvSpPr>
          <p:cNvPr id="5" name="عنصر نائب لرقم الشريحة 4"/>
          <p:cNvSpPr>
            <a:spLocks noGrp="1"/>
          </p:cNvSpPr>
          <p:nvPr>
            <p:ph type="sldNum" sz="quarter" idx="12"/>
          </p:nvPr>
        </p:nvSpPr>
        <p:spPr/>
        <p:txBody>
          <a:bodyPr/>
          <a:lstStyle/>
          <a:p>
            <a:fld id="{A0EDFBC5-9E83-48A9-A20F-CEAD086DBFA3}" type="slidenum">
              <a:rPr lang="en-US" smtClean="0"/>
              <a:pPr/>
              <a:t>4</a:t>
            </a:fld>
            <a:endParaRPr lang="en-US" dirty="0"/>
          </a:p>
        </p:txBody>
      </p:sp>
      <p:sp>
        <p:nvSpPr>
          <p:cNvPr id="6" name="مربع نص 5"/>
          <p:cNvSpPr txBox="1"/>
          <p:nvPr/>
        </p:nvSpPr>
        <p:spPr>
          <a:xfrm>
            <a:off x="1317812" y="206186"/>
            <a:ext cx="9421906" cy="584775"/>
          </a:xfrm>
          <a:prstGeom prst="rect">
            <a:avLst/>
          </a:prstGeom>
          <a:noFill/>
        </p:spPr>
        <p:txBody>
          <a:bodyPr wrap="square" rtlCol="1">
            <a:spAutoFit/>
          </a:bodyPr>
          <a:lstStyle/>
          <a:p>
            <a:r>
              <a:rPr lang="en-US" sz="3200" b="1" dirty="0" smtClean="0">
                <a:solidFill>
                  <a:srgbClr val="FFC000"/>
                </a:solidFill>
                <a:latin typeface="Comic Sans MS" panose="030F0702030302020204" pitchFamily="66" charset="0"/>
              </a:rPr>
              <a:t>Introduction</a:t>
            </a:r>
            <a:endParaRPr lang="en-US" sz="3200" b="1" dirty="0">
              <a:solidFill>
                <a:srgbClr val="FFC000"/>
              </a:solidFill>
              <a:latin typeface="Comic Sans MS" panose="030F0702030302020204" pitchFamily="66" charset="0"/>
            </a:endParaRPr>
          </a:p>
        </p:txBody>
      </p:sp>
    </p:spTree>
    <p:extLst>
      <p:ext uri="{BB962C8B-B14F-4D97-AF65-F5344CB8AC3E}">
        <p14:creationId xmlns:p14="http://schemas.microsoft.com/office/powerpoint/2010/main" val="22347504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idx="1"/>
          </p:nvPr>
        </p:nvSpPr>
        <p:spPr>
          <a:xfrm>
            <a:off x="186305" y="1203683"/>
            <a:ext cx="11487217" cy="5080789"/>
          </a:xfrm>
        </p:spPr>
        <p:txBody>
          <a:bodyPr/>
          <a:lstStyle/>
          <a:p>
            <a:pPr marL="533400" indent="-457200" algn="just" rtl="0">
              <a:buFont typeface="Arial" panose="020B0604020202020204" pitchFamily="34" charset="0"/>
              <a:buChar char="•"/>
            </a:pPr>
            <a:endParaRPr lang="en-US" dirty="0" smtClean="0">
              <a:solidFill>
                <a:srgbClr val="002060"/>
              </a:solidFill>
              <a:latin typeface="Comic Sans MS" panose="030F0702030302020204" pitchFamily="66" charset="0"/>
            </a:endParaRPr>
          </a:p>
          <a:p>
            <a:pPr marL="533400" indent="-457200" algn="just" rtl="0">
              <a:buFont typeface="Arial" panose="020B0604020202020204" pitchFamily="34" charset="0"/>
              <a:buChar char="•"/>
            </a:pPr>
            <a:endParaRPr lang="en-US" dirty="0" smtClean="0">
              <a:solidFill>
                <a:srgbClr val="002060"/>
              </a:solidFill>
              <a:latin typeface="Comic Sans MS" panose="030F0702030302020204" pitchFamily="66" charset="0"/>
            </a:endParaRPr>
          </a:p>
          <a:p>
            <a:pPr marL="533400" indent="-457200" algn="just" rtl="0">
              <a:buFont typeface="Arial" panose="020B0604020202020204" pitchFamily="34" charset="0"/>
              <a:buChar char="•"/>
            </a:pPr>
            <a:r>
              <a:rPr lang="en-US" dirty="0" smtClean="0">
                <a:solidFill>
                  <a:srgbClr val="002060"/>
                </a:solidFill>
                <a:latin typeface="Comic Sans MS" panose="030F0702030302020204" pitchFamily="66" charset="0"/>
              </a:rPr>
              <a:t>The PCR test is an essential standard but susceptible by type of specimen however, it is time-consuming and stressful and can be applied to a limited number of samples.</a:t>
            </a:r>
          </a:p>
          <a:p>
            <a:pPr marL="533400" indent="-457200" algn="just" rtl="0">
              <a:buFont typeface="Arial" panose="020B0604020202020204" pitchFamily="34" charset="0"/>
              <a:buChar char="•"/>
            </a:pPr>
            <a:endParaRPr lang="en-US" dirty="0" smtClean="0">
              <a:solidFill>
                <a:srgbClr val="002060"/>
              </a:solidFill>
              <a:latin typeface="Comic Sans MS" panose="030F0702030302020204" pitchFamily="66" charset="0"/>
            </a:endParaRPr>
          </a:p>
          <a:p>
            <a:pPr marL="533400" indent="-457200" algn="just" rtl="0">
              <a:buFont typeface="Arial" panose="020B0604020202020204" pitchFamily="34" charset="0"/>
              <a:buChar char="•"/>
            </a:pPr>
            <a:r>
              <a:rPr lang="en-US" dirty="0" smtClean="0">
                <a:solidFill>
                  <a:srgbClr val="002060"/>
                </a:solidFill>
                <a:latin typeface="Comic Sans MS" panose="030F0702030302020204" pitchFamily="66" charset="0"/>
              </a:rPr>
              <a:t>Due to the huge number of infected patients and the abovementioned factors, medical imaging procedures such as the chest X-ray (CXR) and the computerized tomography (CT) scan can play a key role in diagnosing patients with the </a:t>
            </a:r>
            <a:r>
              <a:rPr lang="en-US" dirty="0" smtClean="0">
                <a:solidFill>
                  <a:srgbClr val="FF0000"/>
                </a:solidFill>
                <a:latin typeface="Comic Sans MS" panose="030F0702030302020204" pitchFamily="66" charset="0"/>
              </a:rPr>
              <a:t>COVID-19</a:t>
            </a:r>
            <a:r>
              <a:rPr lang="en-US" dirty="0" smtClean="0">
                <a:solidFill>
                  <a:srgbClr val="002060"/>
                </a:solidFill>
                <a:latin typeface="Comic Sans MS" panose="030F0702030302020204" pitchFamily="66" charset="0"/>
              </a:rPr>
              <a:t>.</a:t>
            </a:r>
          </a:p>
          <a:p>
            <a:pPr marL="533400" indent="-457200" algn="just" rtl="0">
              <a:buFont typeface="Arial" panose="020B0604020202020204" pitchFamily="34" charset="0"/>
              <a:buChar char="•"/>
            </a:pPr>
            <a:endParaRPr lang="en-US" dirty="0" smtClean="0">
              <a:solidFill>
                <a:srgbClr val="002060"/>
              </a:solidFill>
              <a:latin typeface="Comic Sans MS" panose="030F0702030302020204" pitchFamily="66" charset="0"/>
            </a:endParaRPr>
          </a:p>
          <a:p>
            <a:pPr marL="533400" indent="-457200" algn="just" rtl="0">
              <a:buFont typeface="Arial" panose="020B0604020202020204" pitchFamily="34" charset="0"/>
              <a:buChar char="•"/>
            </a:pPr>
            <a:r>
              <a:rPr lang="en-US" dirty="0" smtClean="0">
                <a:solidFill>
                  <a:srgbClr val="002060"/>
                </a:solidFill>
                <a:latin typeface="Comic Sans MS" panose="030F0702030302020204" pitchFamily="66" charset="0"/>
              </a:rPr>
              <a:t>Therefore, it is recommended to use the chest radiography test as a diagnostic method for the </a:t>
            </a:r>
            <a:r>
              <a:rPr lang="en-US" dirty="0" smtClean="0">
                <a:solidFill>
                  <a:srgbClr val="FF0000"/>
                </a:solidFill>
                <a:latin typeface="Comic Sans MS" panose="030F0702030302020204" pitchFamily="66" charset="0"/>
              </a:rPr>
              <a:t>COVID-19</a:t>
            </a:r>
            <a:r>
              <a:rPr lang="en-US" dirty="0" smtClean="0">
                <a:solidFill>
                  <a:srgbClr val="002060"/>
                </a:solidFill>
                <a:latin typeface="Comic Sans MS" panose="030F0702030302020204" pitchFamily="66" charset="0"/>
              </a:rPr>
              <a:t> (Ai et al. 2020). </a:t>
            </a:r>
          </a:p>
          <a:p>
            <a:pPr marL="533400" indent="-457200" algn="just" rtl="0">
              <a:buFont typeface="Arial" panose="020B0604020202020204" pitchFamily="34" charset="0"/>
              <a:buChar char="•"/>
            </a:pPr>
            <a:endParaRPr lang="en-US" dirty="0" smtClean="0">
              <a:solidFill>
                <a:srgbClr val="002060"/>
              </a:solidFill>
              <a:latin typeface="Comic Sans MS" panose="030F0702030302020204" pitchFamily="66" charset="0"/>
            </a:endParaRPr>
          </a:p>
          <a:p>
            <a:pPr marL="533400" indent="-457200" algn="just" rtl="0">
              <a:buFont typeface="Arial" panose="020B0604020202020204" pitchFamily="34" charset="0"/>
              <a:buChar char="•"/>
            </a:pPr>
            <a:endParaRPr lang="en-US" dirty="0" smtClean="0">
              <a:solidFill>
                <a:srgbClr val="002060"/>
              </a:solidFill>
              <a:latin typeface="Comic Sans MS" panose="030F0702030302020204" pitchFamily="66" charset="0"/>
            </a:endParaRPr>
          </a:p>
          <a:p>
            <a:pPr algn="l" rtl="0"/>
            <a:endParaRPr lang="ar-IQ" dirty="0"/>
          </a:p>
        </p:txBody>
      </p:sp>
      <p:sp>
        <p:nvSpPr>
          <p:cNvPr id="4" name="عنصر نائب للتاريخ 3"/>
          <p:cNvSpPr>
            <a:spLocks noGrp="1"/>
          </p:cNvSpPr>
          <p:nvPr>
            <p:ph type="dt" sz="half" idx="10"/>
          </p:nvPr>
        </p:nvSpPr>
        <p:spPr/>
        <p:txBody>
          <a:bodyPr/>
          <a:lstStyle/>
          <a:p>
            <a:r>
              <a:rPr lang="en-US" smtClean="0"/>
              <a:t>2020-2021</a:t>
            </a:r>
            <a:endParaRPr lang="en-US" dirty="0"/>
          </a:p>
        </p:txBody>
      </p:sp>
      <p:sp>
        <p:nvSpPr>
          <p:cNvPr id="5" name="عنصر نائب لرقم الشريحة 4"/>
          <p:cNvSpPr>
            <a:spLocks noGrp="1"/>
          </p:cNvSpPr>
          <p:nvPr>
            <p:ph type="sldNum" sz="quarter" idx="12"/>
          </p:nvPr>
        </p:nvSpPr>
        <p:spPr/>
        <p:txBody>
          <a:bodyPr/>
          <a:lstStyle/>
          <a:p>
            <a:fld id="{A0EDFBC5-9E83-48A9-A20F-CEAD086DBFA3}" type="slidenum">
              <a:rPr lang="en-US" smtClean="0"/>
              <a:pPr/>
              <a:t>5</a:t>
            </a:fld>
            <a:endParaRPr lang="en-US" dirty="0"/>
          </a:p>
        </p:txBody>
      </p:sp>
      <p:sp>
        <p:nvSpPr>
          <p:cNvPr id="6" name="مربع نص 5"/>
          <p:cNvSpPr txBox="1"/>
          <p:nvPr/>
        </p:nvSpPr>
        <p:spPr>
          <a:xfrm>
            <a:off x="1317812" y="206186"/>
            <a:ext cx="9421906" cy="584775"/>
          </a:xfrm>
          <a:prstGeom prst="rect">
            <a:avLst/>
          </a:prstGeom>
          <a:noFill/>
        </p:spPr>
        <p:txBody>
          <a:bodyPr wrap="square" rtlCol="1">
            <a:spAutoFit/>
          </a:bodyPr>
          <a:lstStyle/>
          <a:p>
            <a:r>
              <a:rPr lang="en-US" sz="3200" b="1" dirty="0" smtClean="0">
                <a:solidFill>
                  <a:srgbClr val="FFC000"/>
                </a:solidFill>
                <a:latin typeface="Comic Sans MS" panose="030F0702030302020204" pitchFamily="66" charset="0"/>
              </a:rPr>
              <a:t>Introduction</a:t>
            </a:r>
            <a:endParaRPr lang="en-US" sz="3200" b="1" dirty="0">
              <a:solidFill>
                <a:srgbClr val="FFC000"/>
              </a:solidFill>
              <a:latin typeface="Comic Sans MS" panose="030F0702030302020204" pitchFamily="66" charset="0"/>
            </a:endParaRPr>
          </a:p>
        </p:txBody>
      </p:sp>
    </p:spTree>
    <p:extLst>
      <p:ext uri="{BB962C8B-B14F-4D97-AF65-F5344CB8AC3E}">
        <p14:creationId xmlns:p14="http://schemas.microsoft.com/office/powerpoint/2010/main" val="18612894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idx="1"/>
          </p:nvPr>
        </p:nvSpPr>
        <p:spPr>
          <a:xfrm>
            <a:off x="186305" y="1114033"/>
            <a:ext cx="11487217" cy="5080789"/>
          </a:xfrm>
        </p:spPr>
        <p:txBody>
          <a:bodyPr/>
          <a:lstStyle/>
          <a:p>
            <a:pPr marL="533400" indent="-457200" algn="just" rtl="0">
              <a:buFont typeface="Arial" panose="020B0604020202020204" pitchFamily="34" charset="0"/>
              <a:buChar char="•"/>
            </a:pPr>
            <a:r>
              <a:rPr lang="en-US" sz="2600" dirty="0">
                <a:solidFill>
                  <a:srgbClr val="002060"/>
                </a:solidFill>
                <a:latin typeface="Comic Sans MS" panose="030F0702030302020204" pitchFamily="66" charset="0"/>
              </a:rPr>
              <a:t>The technology of digital image processing has widely been used for medical purposes such as organ segmentation as well as image enhancement and repair to provide the initial support for any subsequent </a:t>
            </a:r>
            <a:r>
              <a:rPr lang="en-US" sz="2600" dirty="0" smtClean="0">
                <a:solidFill>
                  <a:srgbClr val="002060"/>
                </a:solidFill>
                <a:latin typeface="Comic Sans MS" panose="030F0702030302020204" pitchFamily="66" charset="0"/>
              </a:rPr>
              <a:t>diagnosis. </a:t>
            </a:r>
            <a:endParaRPr lang="en-US" sz="2600" dirty="0">
              <a:solidFill>
                <a:srgbClr val="002060"/>
              </a:solidFill>
              <a:latin typeface="Comic Sans MS" panose="030F0702030302020204" pitchFamily="66" charset="0"/>
            </a:endParaRPr>
          </a:p>
          <a:p>
            <a:pPr marL="533400" indent="-457200" algn="just" rtl="0">
              <a:buFont typeface="Arial" panose="020B0604020202020204" pitchFamily="34" charset="0"/>
              <a:buChar char="•"/>
            </a:pPr>
            <a:endParaRPr lang="en-US" sz="2600" dirty="0">
              <a:solidFill>
                <a:srgbClr val="002060"/>
              </a:solidFill>
              <a:latin typeface="Comic Sans MS" panose="030F0702030302020204" pitchFamily="66" charset="0"/>
            </a:endParaRPr>
          </a:p>
          <a:p>
            <a:pPr marL="533400" indent="-457200" algn="just" rtl="0">
              <a:buFont typeface="Arial" panose="020B0604020202020204" pitchFamily="34" charset="0"/>
              <a:buChar char="•"/>
            </a:pPr>
            <a:r>
              <a:rPr lang="en-US" sz="2600" dirty="0">
                <a:solidFill>
                  <a:srgbClr val="002060"/>
                </a:solidFill>
                <a:latin typeface="Comic Sans MS" panose="030F0702030302020204" pitchFamily="66" charset="0"/>
              </a:rPr>
              <a:t>With the rapid development of </a:t>
            </a:r>
            <a:r>
              <a:rPr lang="en-US" sz="2600" dirty="0">
                <a:solidFill>
                  <a:srgbClr val="00B050"/>
                </a:solidFill>
                <a:latin typeface="Comic Sans MS" panose="030F0702030302020204" pitchFamily="66" charset="0"/>
              </a:rPr>
              <a:t>artificial intelligence (AI)</a:t>
            </a:r>
            <a:r>
              <a:rPr lang="en-US" sz="2600" dirty="0">
                <a:solidFill>
                  <a:srgbClr val="002060"/>
                </a:solidFill>
                <a:latin typeface="Comic Sans MS" panose="030F0702030302020204" pitchFamily="66" charset="0"/>
              </a:rPr>
              <a:t>, </a:t>
            </a:r>
            <a:r>
              <a:rPr lang="en-US" sz="2600" dirty="0">
                <a:solidFill>
                  <a:srgbClr val="0070C0"/>
                </a:solidFill>
                <a:latin typeface="Comic Sans MS" panose="030F0702030302020204" pitchFamily="66" charset="0"/>
              </a:rPr>
              <a:t>deep learning techniques</a:t>
            </a:r>
            <a:r>
              <a:rPr lang="en-US" sz="2600" dirty="0">
                <a:solidFill>
                  <a:srgbClr val="002060"/>
                </a:solidFill>
                <a:latin typeface="Comic Sans MS" panose="030F0702030302020204" pitchFamily="66" charset="0"/>
              </a:rPr>
              <a:t> of automated medical diagnoses have become widely popular with specialists. </a:t>
            </a:r>
          </a:p>
          <a:p>
            <a:pPr marL="533400" indent="-457200" algn="just" rtl="0">
              <a:buFont typeface="Arial" panose="020B0604020202020204" pitchFamily="34" charset="0"/>
              <a:buChar char="•"/>
            </a:pPr>
            <a:endParaRPr lang="en-US" sz="2600" dirty="0">
              <a:solidFill>
                <a:srgbClr val="002060"/>
              </a:solidFill>
              <a:latin typeface="Comic Sans MS" panose="030F0702030302020204" pitchFamily="66" charset="0"/>
            </a:endParaRPr>
          </a:p>
          <a:p>
            <a:pPr marL="533400" indent="-457200" algn="just" rtl="0">
              <a:buFont typeface="Arial" panose="020B0604020202020204" pitchFamily="34" charset="0"/>
              <a:buChar char="•"/>
            </a:pPr>
            <a:r>
              <a:rPr lang="en-US" sz="2600" dirty="0" smtClean="0">
                <a:solidFill>
                  <a:srgbClr val="002060"/>
                </a:solidFill>
                <a:latin typeface="Comic Sans MS" panose="030F0702030302020204" pitchFamily="66" charset="0"/>
              </a:rPr>
              <a:t>Deep </a:t>
            </a:r>
            <a:r>
              <a:rPr lang="en-US" sz="2600" dirty="0">
                <a:solidFill>
                  <a:srgbClr val="002060"/>
                </a:solidFill>
                <a:latin typeface="Comic Sans MS" panose="030F0702030302020204" pitchFamily="66" charset="0"/>
              </a:rPr>
              <a:t>learning techniques have been used for many medical purposes such as </a:t>
            </a:r>
            <a:r>
              <a:rPr lang="en-US" sz="2600" dirty="0">
                <a:solidFill>
                  <a:srgbClr val="FF0000"/>
                </a:solidFill>
                <a:latin typeface="Comic Sans MS" panose="030F0702030302020204" pitchFamily="66" charset="0"/>
              </a:rPr>
              <a:t>the breast cancer diagnosis</a:t>
            </a:r>
            <a:r>
              <a:rPr lang="en-US" sz="2600" dirty="0">
                <a:solidFill>
                  <a:srgbClr val="002060"/>
                </a:solidFill>
                <a:latin typeface="Comic Sans MS" panose="030F0702030302020204" pitchFamily="66" charset="0"/>
              </a:rPr>
              <a:t> (</a:t>
            </a:r>
            <a:r>
              <a:rPr lang="en-US" sz="2600" dirty="0" err="1">
                <a:solidFill>
                  <a:srgbClr val="002060"/>
                </a:solidFill>
                <a:latin typeface="Comic Sans MS" panose="030F0702030302020204" pitchFamily="66" charset="0"/>
              </a:rPr>
              <a:t>Celik</a:t>
            </a:r>
            <a:r>
              <a:rPr lang="en-US" sz="2600" dirty="0">
                <a:solidFill>
                  <a:srgbClr val="002060"/>
                </a:solidFill>
                <a:latin typeface="Comic Sans MS" panose="030F0702030302020204" pitchFamily="66" charset="0"/>
              </a:rPr>
              <a:t> et al. 2020), </a:t>
            </a:r>
            <a:r>
              <a:rPr lang="en-US" sz="2600" dirty="0">
                <a:solidFill>
                  <a:srgbClr val="FF0000"/>
                </a:solidFill>
                <a:latin typeface="Comic Sans MS" panose="030F0702030302020204" pitchFamily="66" charset="0"/>
              </a:rPr>
              <a:t>classification of brain diseases</a:t>
            </a:r>
            <a:r>
              <a:rPr lang="en-US" sz="2600" dirty="0">
                <a:solidFill>
                  <a:srgbClr val="002060"/>
                </a:solidFill>
                <a:latin typeface="Comic Sans MS" panose="030F0702030302020204" pitchFamily="66" charset="0"/>
              </a:rPr>
              <a:t> (</a:t>
            </a:r>
            <a:r>
              <a:rPr lang="en-US" sz="2600" dirty="0" err="1">
                <a:solidFill>
                  <a:srgbClr val="002060"/>
                </a:solidFill>
                <a:latin typeface="Comic Sans MS" panose="030F0702030302020204" pitchFamily="66" charset="0"/>
              </a:rPr>
              <a:t>Talo</a:t>
            </a:r>
            <a:r>
              <a:rPr lang="en-US" sz="2600" dirty="0">
                <a:solidFill>
                  <a:srgbClr val="002060"/>
                </a:solidFill>
                <a:latin typeface="Comic Sans MS" panose="030F0702030302020204" pitchFamily="66" charset="0"/>
              </a:rPr>
              <a:t> et al. 2019), and </a:t>
            </a:r>
            <a:r>
              <a:rPr lang="en-US" sz="2600" dirty="0">
                <a:solidFill>
                  <a:srgbClr val="FF0000"/>
                </a:solidFill>
                <a:latin typeface="Comic Sans MS" panose="030F0702030302020204" pitchFamily="66" charset="0"/>
              </a:rPr>
              <a:t>diagnosis of pneumonia</a:t>
            </a:r>
            <a:r>
              <a:rPr lang="en-US" sz="2600" dirty="0">
                <a:solidFill>
                  <a:srgbClr val="002060"/>
                </a:solidFill>
                <a:latin typeface="Comic Sans MS" panose="030F0702030302020204" pitchFamily="66" charset="0"/>
              </a:rPr>
              <a:t> (</a:t>
            </a:r>
            <a:r>
              <a:rPr lang="en-US" sz="2600" dirty="0" err="1">
                <a:solidFill>
                  <a:srgbClr val="002060"/>
                </a:solidFill>
                <a:latin typeface="Comic Sans MS" panose="030F0702030302020204" pitchFamily="66" charset="0"/>
              </a:rPr>
              <a:t>Rajpurkar</a:t>
            </a:r>
            <a:r>
              <a:rPr lang="en-US" sz="2600" dirty="0">
                <a:solidFill>
                  <a:srgbClr val="002060"/>
                </a:solidFill>
                <a:latin typeface="Comic Sans MS" panose="030F0702030302020204" pitchFamily="66" charset="0"/>
              </a:rPr>
              <a:t> et al. 2017). </a:t>
            </a:r>
            <a:endParaRPr lang="ar-IQ" sz="2600" dirty="0"/>
          </a:p>
        </p:txBody>
      </p:sp>
      <p:sp>
        <p:nvSpPr>
          <p:cNvPr id="4" name="عنصر نائب للتاريخ 3"/>
          <p:cNvSpPr>
            <a:spLocks noGrp="1"/>
          </p:cNvSpPr>
          <p:nvPr>
            <p:ph type="dt" sz="half" idx="10"/>
          </p:nvPr>
        </p:nvSpPr>
        <p:spPr/>
        <p:txBody>
          <a:bodyPr/>
          <a:lstStyle/>
          <a:p>
            <a:r>
              <a:rPr lang="en-US" smtClean="0"/>
              <a:t>2020-2021</a:t>
            </a:r>
            <a:endParaRPr lang="en-US" dirty="0"/>
          </a:p>
        </p:txBody>
      </p:sp>
      <p:sp>
        <p:nvSpPr>
          <p:cNvPr id="5" name="عنصر نائب لرقم الشريحة 4"/>
          <p:cNvSpPr>
            <a:spLocks noGrp="1"/>
          </p:cNvSpPr>
          <p:nvPr>
            <p:ph type="sldNum" sz="quarter" idx="12"/>
          </p:nvPr>
        </p:nvSpPr>
        <p:spPr/>
        <p:txBody>
          <a:bodyPr/>
          <a:lstStyle/>
          <a:p>
            <a:fld id="{A0EDFBC5-9E83-48A9-A20F-CEAD086DBFA3}" type="slidenum">
              <a:rPr lang="en-US" smtClean="0"/>
              <a:pPr/>
              <a:t>6</a:t>
            </a:fld>
            <a:endParaRPr lang="en-US" dirty="0"/>
          </a:p>
        </p:txBody>
      </p:sp>
      <p:sp>
        <p:nvSpPr>
          <p:cNvPr id="6" name="مربع نص 5"/>
          <p:cNvSpPr txBox="1"/>
          <p:nvPr/>
        </p:nvSpPr>
        <p:spPr>
          <a:xfrm>
            <a:off x="1317812" y="206186"/>
            <a:ext cx="9421906" cy="584775"/>
          </a:xfrm>
          <a:prstGeom prst="rect">
            <a:avLst/>
          </a:prstGeom>
          <a:noFill/>
        </p:spPr>
        <p:txBody>
          <a:bodyPr wrap="square" rtlCol="1">
            <a:spAutoFit/>
          </a:bodyPr>
          <a:lstStyle/>
          <a:p>
            <a:r>
              <a:rPr lang="en-US" sz="3200" b="1" dirty="0" smtClean="0">
                <a:solidFill>
                  <a:srgbClr val="FFC000"/>
                </a:solidFill>
                <a:latin typeface="Comic Sans MS" panose="030F0702030302020204" pitchFamily="66" charset="0"/>
              </a:rPr>
              <a:t>Introduction</a:t>
            </a:r>
            <a:endParaRPr lang="en-US" sz="3200" b="1" dirty="0">
              <a:solidFill>
                <a:srgbClr val="FFC000"/>
              </a:solidFill>
              <a:latin typeface="Comic Sans MS" panose="030F0702030302020204" pitchFamily="66" charset="0"/>
            </a:endParaRPr>
          </a:p>
        </p:txBody>
      </p:sp>
    </p:spTree>
    <p:extLst>
      <p:ext uri="{BB962C8B-B14F-4D97-AF65-F5344CB8AC3E}">
        <p14:creationId xmlns:p14="http://schemas.microsoft.com/office/powerpoint/2010/main" val="41478386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idx="1"/>
          </p:nvPr>
        </p:nvSpPr>
        <p:spPr>
          <a:xfrm>
            <a:off x="186305" y="1203683"/>
            <a:ext cx="11487217" cy="5080789"/>
          </a:xfrm>
        </p:spPr>
        <p:txBody>
          <a:bodyPr/>
          <a:lstStyle/>
          <a:p>
            <a:pPr marL="533400" indent="-457200" algn="just" rtl="0">
              <a:buFont typeface="Arial" panose="020B0604020202020204" pitchFamily="34" charset="0"/>
              <a:buChar char="•"/>
            </a:pPr>
            <a:r>
              <a:rPr lang="en-US" dirty="0">
                <a:solidFill>
                  <a:srgbClr val="FFC000"/>
                </a:solidFill>
                <a:latin typeface="Comic Sans MS" panose="030F0702030302020204" pitchFamily="66" charset="0"/>
              </a:rPr>
              <a:t>Deep learning</a:t>
            </a:r>
            <a:r>
              <a:rPr lang="en-US" dirty="0">
                <a:solidFill>
                  <a:srgbClr val="002060"/>
                </a:solidFill>
                <a:latin typeface="Comic Sans MS" panose="030F0702030302020204" pitchFamily="66" charset="0"/>
              </a:rPr>
              <a:t> has brought about a breakthrough in different areas of AI such as detection and identification of images, people, and sounds. </a:t>
            </a:r>
          </a:p>
          <a:p>
            <a:pPr marL="533400" indent="-457200" algn="just" rtl="0">
              <a:buFont typeface="Arial" panose="020B0604020202020204" pitchFamily="34" charset="0"/>
              <a:buChar char="•"/>
            </a:pPr>
            <a:endParaRPr lang="en-US" dirty="0" smtClean="0">
              <a:solidFill>
                <a:srgbClr val="002060"/>
              </a:solidFill>
              <a:latin typeface="Comic Sans MS" panose="030F0702030302020204" pitchFamily="66" charset="0"/>
            </a:endParaRPr>
          </a:p>
          <a:p>
            <a:pPr marL="533400" indent="-457200" algn="just" rtl="0">
              <a:buFont typeface="Arial" panose="020B0604020202020204" pitchFamily="34" charset="0"/>
              <a:buChar char="•"/>
            </a:pPr>
            <a:r>
              <a:rPr lang="en-US" dirty="0">
                <a:solidFill>
                  <a:srgbClr val="002060"/>
                </a:solidFill>
                <a:latin typeface="Comic Sans MS" panose="030F0702030302020204" pitchFamily="66" charset="0"/>
              </a:rPr>
              <a:t>The word “</a:t>
            </a:r>
            <a:r>
              <a:rPr lang="en-US" dirty="0">
                <a:solidFill>
                  <a:srgbClr val="FFC000"/>
                </a:solidFill>
                <a:latin typeface="Comic Sans MS" panose="030F0702030302020204" pitchFamily="66" charset="0"/>
              </a:rPr>
              <a:t>deep</a:t>
            </a:r>
            <a:r>
              <a:rPr lang="en-US" dirty="0">
                <a:solidFill>
                  <a:srgbClr val="002060"/>
                </a:solidFill>
                <a:latin typeface="Comic Sans MS" panose="030F0702030302020204" pitchFamily="66" charset="0"/>
              </a:rPr>
              <a:t>” indicates an increase in the number of layers where, a model that uses one or </a:t>
            </a:r>
            <a:r>
              <a:rPr lang="en-US" b="1" dirty="0">
                <a:solidFill>
                  <a:srgbClr val="002060"/>
                </a:solidFill>
                <a:latin typeface="Comic Sans MS" panose="030F0702030302020204" pitchFamily="66" charset="0"/>
              </a:rPr>
              <a:t>more hidden layers</a:t>
            </a:r>
            <a:r>
              <a:rPr lang="en-US" dirty="0">
                <a:solidFill>
                  <a:srgbClr val="002060"/>
                </a:solidFill>
                <a:latin typeface="Comic Sans MS" panose="030F0702030302020204" pitchFamily="66" charset="0"/>
              </a:rPr>
              <a:t> is called a </a:t>
            </a:r>
            <a:r>
              <a:rPr lang="en-US" dirty="0">
                <a:solidFill>
                  <a:srgbClr val="FFC000"/>
                </a:solidFill>
                <a:latin typeface="Comic Sans MS" panose="030F0702030302020204" pitchFamily="66" charset="0"/>
              </a:rPr>
              <a:t>deep model</a:t>
            </a:r>
            <a:r>
              <a:rPr lang="en-US" dirty="0">
                <a:solidFill>
                  <a:srgbClr val="002060"/>
                </a:solidFill>
                <a:latin typeface="Comic Sans MS" panose="030F0702030302020204" pitchFamily="66" charset="0"/>
              </a:rPr>
              <a:t>. </a:t>
            </a:r>
          </a:p>
          <a:p>
            <a:pPr marL="533400" indent="-457200" algn="just" rtl="0">
              <a:buFont typeface="Arial" panose="020B0604020202020204" pitchFamily="34" charset="0"/>
              <a:buChar char="•"/>
            </a:pPr>
            <a:endParaRPr lang="en-US" dirty="0" smtClean="0">
              <a:solidFill>
                <a:srgbClr val="002060"/>
              </a:solidFill>
              <a:latin typeface="Comic Sans MS" panose="030F0702030302020204" pitchFamily="66" charset="0"/>
            </a:endParaRPr>
          </a:p>
          <a:p>
            <a:pPr marL="533400" indent="-457200" algn="just" rtl="0">
              <a:buFont typeface="Arial" panose="020B0604020202020204" pitchFamily="34" charset="0"/>
              <a:buChar char="•"/>
            </a:pPr>
            <a:r>
              <a:rPr lang="en-US" dirty="0">
                <a:solidFill>
                  <a:srgbClr val="002060"/>
                </a:solidFill>
                <a:latin typeface="Comic Sans MS" panose="030F0702030302020204" pitchFamily="66" charset="0"/>
              </a:rPr>
              <a:t>These are called </a:t>
            </a:r>
            <a:r>
              <a:rPr lang="en-US" dirty="0">
                <a:solidFill>
                  <a:srgbClr val="00B0F0"/>
                </a:solidFill>
                <a:latin typeface="Comic Sans MS" panose="030F0702030302020204" pitchFamily="66" charset="0"/>
              </a:rPr>
              <a:t>CNN models</a:t>
            </a:r>
            <a:r>
              <a:rPr lang="en-US" dirty="0">
                <a:solidFill>
                  <a:srgbClr val="002060"/>
                </a:solidFill>
                <a:latin typeface="Comic Sans MS" panose="030F0702030302020204" pitchFamily="66" charset="0"/>
              </a:rPr>
              <a:t>, i.e., a convolutional neural </a:t>
            </a:r>
            <a:r>
              <a:rPr lang="en-US" dirty="0" smtClean="0">
                <a:solidFill>
                  <a:srgbClr val="002060"/>
                </a:solidFill>
                <a:latin typeface="Comic Sans MS" panose="030F0702030302020204" pitchFamily="66" charset="0"/>
              </a:rPr>
              <a:t>network.</a:t>
            </a:r>
            <a:endParaRPr lang="en-US" dirty="0">
              <a:solidFill>
                <a:srgbClr val="002060"/>
              </a:solidFill>
              <a:latin typeface="Comic Sans MS" panose="030F0702030302020204" pitchFamily="66" charset="0"/>
            </a:endParaRPr>
          </a:p>
        </p:txBody>
      </p:sp>
      <p:sp>
        <p:nvSpPr>
          <p:cNvPr id="4" name="عنصر نائب للتاريخ 3"/>
          <p:cNvSpPr>
            <a:spLocks noGrp="1"/>
          </p:cNvSpPr>
          <p:nvPr>
            <p:ph type="dt" sz="half" idx="10"/>
          </p:nvPr>
        </p:nvSpPr>
        <p:spPr/>
        <p:txBody>
          <a:bodyPr/>
          <a:lstStyle/>
          <a:p>
            <a:r>
              <a:rPr lang="en-US" smtClean="0"/>
              <a:t>2020-2021</a:t>
            </a:r>
            <a:endParaRPr lang="en-US" dirty="0"/>
          </a:p>
        </p:txBody>
      </p:sp>
      <p:sp>
        <p:nvSpPr>
          <p:cNvPr id="5" name="عنصر نائب لرقم الشريحة 4"/>
          <p:cNvSpPr>
            <a:spLocks noGrp="1"/>
          </p:cNvSpPr>
          <p:nvPr>
            <p:ph type="sldNum" sz="quarter" idx="12"/>
          </p:nvPr>
        </p:nvSpPr>
        <p:spPr/>
        <p:txBody>
          <a:bodyPr/>
          <a:lstStyle/>
          <a:p>
            <a:fld id="{A0EDFBC5-9E83-48A9-A20F-CEAD086DBFA3}" type="slidenum">
              <a:rPr lang="en-US" smtClean="0"/>
              <a:pPr/>
              <a:t>7</a:t>
            </a:fld>
            <a:endParaRPr lang="en-US" dirty="0"/>
          </a:p>
        </p:txBody>
      </p:sp>
      <p:sp>
        <p:nvSpPr>
          <p:cNvPr id="3" name="مربع نص 2"/>
          <p:cNvSpPr txBox="1"/>
          <p:nvPr/>
        </p:nvSpPr>
        <p:spPr>
          <a:xfrm>
            <a:off x="1317812" y="188256"/>
            <a:ext cx="9421906" cy="584775"/>
          </a:xfrm>
          <a:prstGeom prst="rect">
            <a:avLst/>
          </a:prstGeom>
          <a:noFill/>
        </p:spPr>
        <p:txBody>
          <a:bodyPr wrap="square" rtlCol="1">
            <a:spAutoFit/>
          </a:bodyPr>
          <a:lstStyle/>
          <a:p>
            <a:r>
              <a:rPr lang="en-US" sz="3200" b="1" dirty="0" smtClean="0">
                <a:solidFill>
                  <a:srgbClr val="FFC000"/>
                </a:solidFill>
                <a:latin typeface="Comic Sans MS" panose="030F0702030302020204" pitchFamily="66" charset="0"/>
              </a:rPr>
              <a:t>Deep Learning</a:t>
            </a:r>
            <a:endParaRPr lang="en-US" sz="3200" b="1" dirty="0">
              <a:solidFill>
                <a:srgbClr val="FFC000"/>
              </a:solidFill>
              <a:latin typeface="Comic Sans MS" panose="030F0702030302020204" pitchFamily="66" charset="0"/>
            </a:endParaRPr>
          </a:p>
        </p:txBody>
      </p:sp>
    </p:spTree>
    <p:extLst>
      <p:ext uri="{BB962C8B-B14F-4D97-AF65-F5344CB8AC3E}">
        <p14:creationId xmlns:p14="http://schemas.microsoft.com/office/powerpoint/2010/main" val="11547045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idx="1"/>
          </p:nvPr>
        </p:nvSpPr>
        <p:spPr>
          <a:xfrm>
            <a:off x="186305" y="1203683"/>
            <a:ext cx="11487217" cy="5080789"/>
          </a:xfrm>
        </p:spPr>
        <p:txBody>
          <a:bodyPr/>
          <a:lstStyle/>
          <a:p>
            <a:pPr marL="533400" indent="-457200" algn="just" rtl="0">
              <a:buFont typeface="Arial" panose="020B0604020202020204" pitchFamily="34" charset="0"/>
              <a:buChar char="•"/>
            </a:pPr>
            <a:r>
              <a:rPr lang="en-US" dirty="0">
                <a:solidFill>
                  <a:srgbClr val="002060"/>
                </a:solidFill>
                <a:latin typeface="Comic Sans MS" panose="030F0702030302020204" pitchFamily="66" charset="0"/>
              </a:rPr>
              <a:t>Training a convolutional neural network requires </a:t>
            </a:r>
            <a:r>
              <a:rPr lang="en-US" b="1" dirty="0">
                <a:solidFill>
                  <a:srgbClr val="002060"/>
                </a:solidFill>
                <a:latin typeface="Comic Sans MS" panose="030F0702030302020204" pitchFamily="66" charset="0"/>
              </a:rPr>
              <a:t>large amounts of data</a:t>
            </a:r>
            <a:r>
              <a:rPr lang="en-US" dirty="0">
                <a:solidFill>
                  <a:srgbClr val="002060"/>
                </a:solidFill>
                <a:latin typeface="Comic Sans MS" panose="030F0702030302020204" pitchFamily="66" charset="0"/>
              </a:rPr>
              <a:t>, which are not usually available in medical diagnostic tasks.</a:t>
            </a:r>
          </a:p>
          <a:p>
            <a:pPr marL="533400" indent="-457200" algn="just" rtl="0">
              <a:buFont typeface="Arial" panose="020B0604020202020204" pitchFamily="34" charset="0"/>
              <a:buChar char="•"/>
            </a:pPr>
            <a:endParaRPr lang="en-US" dirty="0" smtClean="0">
              <a:solidFill>
                <a:srgbClr val="002060"/>
              </a:solidFill>
              <a:latin typeface="Comic Sans MS" panose="030F0702030302020204" pitchFamily="66" charset="0"/>
            </a:endParaRPr>
          </a:p>
          <a:p>
            <a:pPr marL="533400" indent="-457200" algn="just" rtl="0">
              <a:buFont typeface="Arial" panose="020B0604020202020204" pitchFamily="34" charset="0"/>
              <a:buChar char="•"/>
            </a:pPr>
            <a:r>
              <a:rPr lang="en-US" dirty="0">
                <a:solidFill>
                  <a:srgbClr val="002060"/>
                </a:solidFill>
                <a:latin typeface="Comic Sans MS" panose="030F0702030302020204" pitchFamily="66" charset="0"/>
              </a:rPr>
              <a:t>Despite the rapid and widespread prevalence and a large number of patients with the </a:t>
            </a:r>
            <a:r>
              <a:rPr lang="en-US" dirty="0">
                <a:solidFill>
                  <a:srgbClr val="FF0000"/>
                </a:solidFill>
                <a:latin typeface="Comic Sans MS" panose="030F0702030302020204" pitchFamily="66" charset="0"/>
              </a:rPr>
              <a:t>COVID-19</a:t>
            </a:r>
            <a:r>
              <a:rPr lang="en-US" dirty="0">
                <a:solidFill>
                  <a:srgbClr val="002060"/>
                </a:solidFill>
                <a:latin typeface="Comic Sans MS" panose="030F0702030302020204" pitchFamily="66" charset="0"/>
              </a:rPr>
              <a:t>, it is impossible to collect enough data to train neural networks from the beginning due to the harsh conditions of the pandemic. </a:t>
            </a:r>
          </a:p>
          <a:p>
            <a:pPr marL="533400" indent="-457200" algn="just" rtl="0">
              <a:buFont typeface="Arial" panose="020B0604020202020204" pitchFamily="34" charset="0"/>
              <a:buChar char="•"/>
            </a:pPr>
            <a:endParaRPr lang="en-US" dirty="0" smtClean="0">
              <a:solidFill>
                <a:srgbClr val="002060"/>
              </a:solidFill>
              <a:latin typeface="Comic Sans MS" panose="030F0702030302020204" pitchFamily="66" charset="0"/>
            </a:endParaRPr>
          </a:p>
          <a:p>
            <a:pPr marL="533400" indent="-457200" algn="just" rtl="0">
              <a:buFont typeface="Arial" panose="020B0604020202020204" pitchFamily="34" charset="0"/>
              <a:buChar char="•"/>
            </a:pPr>
            <a:endParaRPr lang="en-US" dirty="0">
              <a:solidFill>
                <a:srgbClr val="002060"/>
              </a:solidFill>
              <a:latin typeface="Comic Sans MS" panose="030F0702030302020204" pitchFamily="66" charset="0"/>
            </a:endParaRPr>
          </a:p>
        </p:txBody>
      </p:sp>
      <p:sp>
        <p:nvSpPr>
          <p:cNvPr id="4" name="عنصر نائب للتاريخ 3"/>
          <p:cNvSpPr>
            <a:spLocks noGrp="1"/>
          </p:cNvSpPr>
          <p:nvPr>
            <p:ph type="dt" sz="half" idx="10"/>
          </p:nvPr>
        </p:nvSpPr>
        <p:spPr/>
        <p:txBody>
          <a:bodyPr/>
          <a:lstStyle/>
          <a:p>
            <a:r>
              <a:rPr lang="en-US" smtClean="0"/>
              <a:t>2020-2021</a:t>
            </a:r>
            <a:endParaRPr lang="en-US" dirty="0"/>
          </a:p>
        </p:txBody>
      </p:sp>
      <p:sp>
        <p:nvSpPr>
          <p:cNvPr id="5" name="عنصر نائب لرقم الشريحة 4"/>
          <p:cNvSpPr>
            <a:spLocks noGrp="1"/>
          </p:cNvSpPr>
          <p:nvPr>
            <p:ph type="sldNum" sz="quarter" idx="12"/>
          </p:nvPr>
        </p:nvSpPr>
        <p:spPr/>
        <p:txBody>
          <a:bodyPr/>
          <a:lstStyle/>
          <a:p>
            <a:fld id="{A0EDFBC5-9E83-48A9-A20F-CEAD086DBFA3}" type="slidenum">
              <a:rPr lang="en-US" smtClean="0"/>
              <a:pPr/>
              <a:t>8</a:t>
            </a:fld>
            <a:endParaRPr lang="en-US" dirty="0"/>
          </a:p>
        </p:txBody>
      </p:sp>
      <p:sp>
        <p:nvSpPr>
          <p:cNvPr id="3" name="مربع نص 2"/>
          <p:cNvSpPr txBox="1"/>
          <p:nvPr/>
        </p:nvSpPr>
        <p:spPr>
          <a:xfrm>
            <a:off x="1317812" y="188256"/>
            <a:ext cx="9421906" cy="584775"/>
          </a:xfrm>
          <a:prstGeom prst="rect">
            <a:avLst/>
          </a:prstGeom>
          <a:noFill/>
        </p:spPr>
        <p:txBody>
          <a:bodyPr wrap="square" rtlCol="1">
            <a:spAutoFit/>
          </a:bodyPr>
          <a:lstStyle/>
          <a:p>
            <a:r>
              <a:rPr lang="en-US" sz="3200" b="1" dirty="0" smtClean="0">
                <a:solidFill>
                  <a:srgbClr val="FFC000"/>
                </a:solidFill>
                <a:latin typeface="Comic Sans MS" panose="030F0702030302020204" pitchFamily="66" charset="0"/>
              </a:rPr>
              <a:t>Deep Learning</a:t>
            </a:r>
            <a:endParaRPr lang="en-US" sz="3200" b="1" dirty="0">
              <a:solidFill>
                <a:srgbClr val="FFC000"/>
              </a:solidFill>
              <a:latin typeface="Comic Sans MS" panose="030F0702030302020204" pitchFamily="66" charset="0"/>
            </a:endParaRPr>
          </a:p>
        </p:txBody>
      </p:sp>
    </p:spTree>
    <p:extLst>
      <p:ext uri="{BB962C8B-B14F-4D97-AF65-F5344CB8AC3E}">
        <p14:creationId xmlns:p14="http://schemas.microsoft.com/office/powerpoint/2010/main" val="33121530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idx="1"/>
          </p:nvPr>
        </p:nvSpPr>
        <p:spPr>
          <a:xfrm>
            <a:off x="186305" y="1203683"/>
            <a:ext cx="11487217" cy="5080789"/>
          </a:xfrm>
        </p:spPr>
        <p:txBody>
          <a:bodyPr/>
          <a:lstStyle/>
          <a:p>
            <a:pPr marL="533400" indent="-457200" algn="just" rtl="0">
              <a:buFont typeface="Arial" panose="020B0604020202020204" pitchFamily="34" charset="0"/>
              <a:buChar char="•"/>
            </a:pPr>
            <a:r>
              <a:rPr lang="en-US" dirty="0">
                <a:solidFill>
                  <a:srgbClr val="002060"/>
                </a:solidFill>
                <a:latin typeface="Comic Sans MS" panose="030F0702030302020204" pitchFamily="66" charset="0"/>
              </a:rPr>
              <a:t>Transfer learning is a strategy for transferring the knowledge extracted by a neural network from specific data to solve a problem. </a:t>
            </a:r>
            <a:endParaRPr lang="en-US" dirty="0" smtClean="0">
              <a:solidFill>
                <a:srgbClr val="002060"/>
              </a:solidFill>
              <a:latin typeface="Comic Sans MS" panose="030F0702030302020204" pitchFamily="66" charset="0"/>
            </a:endParaRPr>
          </a:p>
          <a:p>
            <a:pPr marL="533400" indent="-457200" algn="just" rtl="0">
              <a:buFont typeface="Arial" panose="020B0604020202020204" pitchFamily="34" charset="0"/>
              <a:buChar char="•"/>
            </a:pPr>
            <a:endParaRPr lang="en-US" dirty="0">
              <a:solidFill>
                <a:srgbClr val="002060"/>
              </a:solidFill>
              <a:latin typeface="Comic Sans MS" panose="030F0702030302020204" pitchFamily="66" charset="0"/>
            </a:endParaRPr>
          </a:p>
          <a:p>
            <a:pPr marL="533400" indent="-457200" algn="just" rtl="0">
              <a:buFont typeface="Arial" panose="020B0604020202020204" pitchFamily="34" charset="0"/>
              <a:buChar char="•"/>
            </a:pPr>
            <a:r>
              <a:rPr lang="en-US" dirty="0">
                <a:solidFill>
                  <a:srgbClr val="002060"/>
                </a:solidFill>
                <a:latin typeface="Comic Sans MS" panose="030F0702030302020204" pitchFamily="66" charset="0"/>
              </a:rPr>
              <a:t>It is applied to a new task including new and usually insufficient data to train neural networks from the beginning (Weiss et al. 2016).</a:t>
            </a:r>
          </a:p>
          <a:p>
            <a:pPr marL="533400" indent="-457200" algn="just" rtl="0">
              <a:buFont typeface="Arial" panose="020B0604020202020204" pitchFamily="34" charset="0"/>
              <a:buChar char="•"/>
            </a:pPr>
            <a:endParaRPr lang="en-US" dirty="0" smtClean="0">
              <a:solidFill>
                <a:srgbClr val="002060"/>
              </a:solidFill>
              <a:latin typeface="Comic Sans MS" panose="030F0702030302020204" pitchFamily="66" charset="0"/>
            </a:endParaRPr>
          </a:p>
          <a:p>
            <a:pPr marL="533400" indent="-457200" algn="just" rtl="0">
              <a:buFont typeface="Arial" panose="020B0604020202020204" pitchFamily="34" charset="0"/>
              <a:buChar char="•"/>
            </a:pPr>
            <a:endParaRPr lang="en-US" dirty="0">
              <a:solidFill>
                <a:srgbClr val="002060"/>
              </a:solidFill>
              <a:latin typeface="Comic Sans MS" panose="030F0702030302020204" pitchFamily="66" charset="0"/>
            </a:endParaRPr>
          </a:p>
        </p:txBody>
      </p:sp>
      <p:sp>
        <p:nvSpPr>
          <p:cNvPr id="4" name="عنصر نائب للتاريخ 3"/>
          <p:cNvSpPr>
            <a:spLocks noGrp="1"/>
          </p:cNvSpPr>
          <p:nvPr>
            <p:ph type="dt" sz="half" idx="10"/>
          </p:nvPr>
        </p:nvSpPr>
        <p:spPr/>
        <p:txBody>
          <a:bodyPr/>
          <a:lstStyle/>
          <a:p>
            <a:r>
              <a:rPr lang="en-US" smtClean="0"/>
              <a:t>2020-2021</a:t>
            </a:r>
            <a:endParaRPr lang="en-US" dirty="0"/>
          </a:p>
        </p:txBody>
      </p:sp>
      <p:sp>
        <p:nvSpPr>
          <p:cNvPr id="5" name="عنصر نائب لرقم الشريحة 4"/>
          <p:cNvSpPr>
            <a:spLocks noGrp="1"/>
          </p:cNvSpPr>
          <p:nvPr>
            <p:ph type="sldNum" sz="quarter" idx="12"/>
          </p:nvPr>
        </p:nvSpPr>
        <p:spPr/>
        <p:txBody>
          <a:bodyPr/>
          <a:lstStyle/>
          <a:p>
            <a:fld id="{A0EDFBC5-9E83-48A9-A20F-CEAD086DBFA3}" type="slidenum">
              <a:rPr lang="en-US" smtClean="0"/>
              <a:pPr/>
              <a:t>9</a:t>
            </a:fld>
            <a:endParaRPr lang="en-US" dirty="0"/>
          </a:p>
        </p:txBody>
      </p:sp>
      <p:sp>
        <p:nvSpPr>
          <p:cNvPr id="3" name="مربع نص 2"/>
          <p:cNvSpPr txBox="1"/>
          <p:nvPr/>
        </p:nvSpPr>
        <p:spPr>
          <a:xfrm>
            <a:off x="1317812" y="188256"/>
            <a:ext cx="9421906" cy="584775"/>
          </a:xfrm>
          <a:prstGeom prst="rect">
            <a:avLst/>
          </a:prstGeom>
          <a:noFill/>
        </p:spPr>
        <p:txBody>
          <a:bodyPr wrap="square" rtlCol="1">
            <a:spAutoFit/>
          </a:bodyPr>
          <a:lstStyle/>
          <a:p>
            <a:r>
              <a:rPr lang="en-US" sz="3200" b="1" dirty="0">
                <a:solidFill>
                  <a:srgbClr val="FFC000"/>
                </a:solidFill>
                <a:latin typeface="Comic Sans MS" panose="030F0702030302020204" pitchFamily="66" charset="0"/>
              </a:rPr>
              <a:t>Transfer </a:t>
            </a:r>
            <a:r>
              <a:rPr lang="en-US" sz="3200" b="1" dirty="0" smtClean="0">
                <a:solidFill>
                  <a:srgbClr val="FFC000"/>
                </a:solidFill>
                <a:latin typeface="Comic Sans MS" panose="030F0702030302020204" pitchFamily="66" charset="0"/>
              </a:rPr>
              <a:t>Learning</a:t>
            </a:r>
            <a:endParaRPr lang="en-US" sz="3200" b="1" dirty="0">
              <a:solidFill>
                <a:srgbClr val="FFC000"/>
              </a:solidFill>
              <a:latin typeface="Comic Sans MS" panose="030F0702030302020204" pitchFamily="66" charset="0"/>
            </a:endParaRPr>
          </a:p>
        </p:txBody>
      </p:sp>
    </p:spTree>
    <p:extLst>
      <p:ext uri="{BB962C8B-B14F-4D97-AF65-F5344CB8AC3E}">
        <p14:creationId xmlns:p14="http://schemas.microsoft.com/office/powerpoint/2010/main" val="29071465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3908</TotalTime>
  <Words>1771</Words>
  <Application>Microsoft Office PowerPoint</Application>
  <PresentationFormat>مخصص</PresentationFormat>
  <Paragraphs>199</Paragraphs>
  <Slides>20</Slides>
  <Notes>11</Notes>
  <HiddenSlides>0</HiddenSlides>
  <MMClips>0</MMClips>
  <ScaleCrop>false</ScaleCrop>
  <HeadingPairs>
    <vt:vector size="4" baseType="variant">
      <vt:variant>
        <vt:lpstr>نسق</vt:lpstr>
      </vt:variant>
      <vt:variant>
        <vt:i4>1</vt:i4>
      </vt:variant>
      <vt:variant>
        <vt:lpstr>عناوين الشرائح</vt:lpstr>
      </vt:variant>
      <vt:variant>
        <vt:i4>20</vt:i4>
      </vt:variant>
    </vt:vector>
  </HeadingPairs>
  <TitlesOfParts>
    <vt:vector size="21" baseType="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zahraa alkhawaja</dc:creator>
  <cp:lastModifiedBy>Orbit</cp:lastModifiedBy>
  <cp:revision>92</cp:revision>
  <dcterms:created xsi:type="dcterms:W3CDTF">2020-11-01T11:03:41Z</dcterms:created>
  <dcterms:modified xsi:type="dcterms:W3CDTF">2021-06-07T08:31:47Z</dcterms:modified>
</cp:coreProperties>
</file>